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0D_D9042E00.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D8_FADCCF3D.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FD_3D50A4FE.xml" ContentType="application/vnd.ms-powerpoint.comments+xml"/>
  <Override PartName="/ppt/notesSlides/notesSlide23.xml" ContentType="application/vnd.openxmlformats-officedocument.presentationml.notesSlide+xml"/>
  <Override PartName="/ppt/comments/modernComment_114_5A1CF87B.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20E_5E54D8DF.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22B_5BD74DCD.xml" ContentType="application/vnd.ms-powerpoint.comments+xml"/>
  <Override PartName="/ppt/notesSlides/notesSlide32.xml" ContentType="application/vnd.openxmlformats-officedocument.presentationml.notesSlide+xml"/>
  <Override PartName="/ppt/comments/modernComment_212_715FCE87.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135_7417E71.xml" ContentType="application/vnd.ms-powerpoint.comments+xml"/>
  <Override PartName="/ppt/notesSlides/notesSlide46.xml" ContentType="application/vnd.openxmlformats-officedocument.presentationml.notesSlide+xml"/>
  <Override PartName="/ppt/comments/modernComment_22F_7ED049DE.xml" ContentType="application/vnd.ms-powerpoint.comments+xml"/>
  <Override PartName="/ppt/notesSlides/notesSlide47.xml" ContentType="application/vnd.openxmlformats-officedocument.presentationml.notesSlide+xml"/>
  <Override PartName="/ppt/comments/modernComment_230_EA5FD1CE.xml" ContentType="application/vnd.ms-powerpoint.comments+xml"/>
  <Override PartName="/ppt/notesSlides/notesSlide48.xml" ContentType="application/vnd.openxmlformats-officedocument.presentationml.notesSlide+xml"/>
  <Override PartName="/ppt/comments/modernComment_213_752FE647.xml" ContentType="application/vnd.ms-powerpoint.comments+xml"/>
  <Override PartName="/ppt/notesSlides/notesSlide49.xml" ContentType="application/vnd.openxmlformats-officedocument.presentationml.notesSlide+xml"/>
  <Override PartName="/ppt/comments/modernComment_221_E8882F4C.xml" ContentType="application/vnd.ms-powerpoint.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modernComment_1D9_46471143.xml" ContentType="application/vnd.ms-powerpoint.comment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omments/modernComment_229_CBDD6513.xml" ContentType="application/vnd.ms-powerpoint.comments+xml"/>
  <Override PartName="/ppt/notesSlides/notesSlide62.xml" ContentType="application/vnd.openxmlformats-officedocument.presentationml.notesSlide+xml"/>
  <Override PartName="/ppt/comments/modernComment_21C_84C75A3C.xml" ContentType="application/vnd.ms-powerpoint.comment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omments/modernComment_211_18ADB51A.xml" ContentType="application/vnd.ms-powerpoint.comment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omments/modernComment_1D7_DAAF55FF.xml" ContentType="application/vnd.ms-powerpoint.comment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comments/modernComment_214_92B6812F.xml" ContentType="application/vnd.ms-powerpoint.comments+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97" r:id="rId1"/>
  </p:sldMasterIdLst>
  <p:notesMasterIdLst>
    <p:notesMasterId r:id="rId275"/>
  </p:notesMasterIdLst>
  <p:sldIdLst>
    <p:sldId id="457" r:id="rId2"/>
    <p:sldId id="458" r:id="rId3"/>
    <p:sldId id="459" r:id="rId4"/>
    <p:sldId id="465" r:id="rId5"/>
    <p:sldId id="462" r:id="rId6"/>
    <p:sldId id="463" r:id="rId7"/>
    <p:sldId id="464" r:id="rId8"/>
    <p:sldId id="466" r:id="rId9"/>
    <p:sldId id="261" r:id="rId10"/>
    <p:sldId id="262" r:id="rId11"/>
    <p:sldId id="263" r:id="rId12"/>
    <p:sldId id="264" r:id="rId13"/>
    <p:sldId id="265" r:id="rId14"/>
    <p:sldId id="266" r:id="rId15"/>
    <p:sldId id="267" r:id="rId16"/>
    <p:sldId id="268" r:id="rId17"/>
    <p:sldId id="269" r:id="rId18"/>
    <p:sldId id="270" r:id="rId19"/>
    <p:sldId id="271" r:id="rId20"/>
    <p:sldId id="273" r:id="rId21"/>
    <p:sldId id="274" r:id="rId22"/>
    <p:sldId id="467" r:id="rId23"/>
    <p:sldId id="558" r:id="rId24"/>
    <p:sldId id="472" r:id="rId25"/>
    <p:sldId id="488" r:id="rId26"/>
    <p:sldId id="503" r:id="rId27"/>
    <p:sldId id="505" r:id="rId28"/>
    <p:sldId id="509" r:id="rId29"/>
    <p:sldId id="276" r:id="rId30"/>
    <p:sldId id="278" r:id="rId31"/>
    <p:sldId id="289" r:id="rId32"/>
    <p:sldId id="293" r:id="rId33"/>
    <p:sldId id="526" r:id="rId34"/>
    <p:sldId id="316" r:id="rId35"/>
    <p:sldId id="318" r:id="rId36"/>
    <p:sldId id="321" r:id="rId37"/>
    <p:sldId id="555" r:id="rId38"/>
    <p:sldId id="469" r:id="rId39"/>
    <p:sldId id="530" r:id="rId40"/>
    <p:sldId id="474" r:id="rId41"/>
    <p:sldId id="542" r:id="rId42"/>
    <p:sldId id="543" r:id="rId43"/>
    <p:sldId id="544" r:id="rId44"/>
    <p:sldId id="302" r:id="rId45"/>
    <p:sldId id="303" r:id="rId46"/>
    <p:sldId id="304" r:id="rId47"/>
    <p:sldId id="306" r:id="rId48"/>
    <p:sldId id="541" r:id="rId49"/>
    <p:sldId id="305" r:id="rId50"/>
    <p:sldId id="307" r:id="rId51"/>
    <p:sldId id="308" r:id="rId52"/>
    <p:sldId id="309" r:id="rId53"/>
    <p:sldId id="559" r:id="rId54"/>
    <p:sldId id="560" r:id="rId55"/>
    <p:sldId id="531" r:id="rId56"/>
    <p:sldId id="545" r:id="rId57"/>
    <p:sldId id="547" r:id="rId58"/>
    <p:sldId id="548" r:id="rId59"/>
    <p:sldId id="549" r:id="rId60"/>
    <p:sldId id="546" r:id="rId61"/>
    <p:sldId id="473" r:id="rId62"/>
    <p:sldId id="479" r:id="rId63"/>
    <p:sldId id="554" r:id="rId64"/>
    <p:sldId id="525" r:id="rId65"/>
    <p:sldId id="475" r:id="rId66"/>
    <p:sldId id="476" r:id="rId67"/>
    <p:sldId id="537" r:id="rId68"/>
    <p:sldId id="553" r:id="rId69"/>
    <p:sldId id="540" r:id="rId70"/>
    <p:sldId id="272" r:id="rId71"/>
    <p:sldId id="529" r:id="rId72"/>
    <p:sldId id="518" r:id="rId73"/>
    <p:sldId id="470" r:id="rId74"/>
    <p:sldId id="515" r:id="rId75"/>
    <p:sldId id="516" r:id="rId76"/>
    <p:sldId id="483" r:id="rId77"/>
    <p:sldId id="486" r:id="rId78"/>
    <p:sldId id="471" r:id="rId79"/>
    <p:sldId id="519" r:id="rId80"/>
    <p:sldId id="489" r:id="rId81"/>
    <p:sldId id="490" r:id="rId82"/>
    <p:sldId id="491" r:id="rId83"/>
    <p:sldId id="492" r:id="rId84"/>
    <p:sldId id="493" r:id="rId85"/>
    <p:sldId id="494" r:id="rId86"/>
    <p:sldId id="495" r:id="rId87"/>
    <p:sldId id="496" r:id="rId88"/>
    <p:sldId id="497" r:id="rId89"/>
    <p:sldId id="498" r:id="rId90"/>
    <p:sldId id="499" r:id="rId91"/>
    <p:sldId id="500" r:id="rId92"/>
    <p:sldId id="501" r:id="rId93"/>
    <p:sldId id="502" r:id="rId94"/>
    <p:sldId id="506" r:id="rId95"/>
    <p:sldId id="520" r:id="rId96"/>
    <p:sldId id="279" r:id="rId97"/>
    <p:sldId id="280" r:id="rId98"/>
    <p:sldId id="281" r:id="rId99"/>
    <p:sldId id="282" r:id="rId100"/>
    <p:sldId id="283" r:id="rId101"/>
    <p:sldId id="284" r:id="rId102"/>
    <p:sldId id="285" r:id="rId103"/>
    <p:sldId id="286" r:id="rId104"/>
    <p:sldId id="287" r:id="rId105"/>
    <p:sldId id="288" r:id="rId106"/>
    <p:sldId id="290" r:id="rId107"/>
    <p:sldId id="291" r:id="rId108"/>
    <p:sldId id="292" r:id="rId109"/>
    <p:sldId id="521" r:id="rId110"/>
    <p:sldId id="550" r:id="rId111"/>
    <p:sldId id="551" r:id="rId112"/>
    <p:sldId id="552" r:id="rId113"/>
    <p:sldId id="322" r:id="rId114"/>
    <p:sldId id="323" r:id="rId115"/>
    <p:sldId id="324" r:id="rId116"/>
    <p:sldId id="522" r:id="rId117"/>
    <p:sldId id="523" r:id="rId118"/>
    <p:sldId id="533" r:id="rId119"/>
    <p:sldId id="534" r:id="rId120"/>
    <p:sldId id="535" r:id="rId121"/>
    <p:sldId id="536" r:id="rId122"/>
    <p:sldId id="532" r:id="rId123"/>
    <p:sldId id="524" r:id="rId124"/>
    <p:sldId id="426" r:id="rId125"/>
    <p:sldId id="427" r:id="rId126"/>
    <p:sldId id="428" r:id="rId127"/>
    <p:sldId id="257" r:id="rId128"/>
    <p:sldId id="258" r:id="rId129"/>
    <p:sldId id="259" r:id="rId130"/>
    <p:sldId id="260" r:id="rId131"/>
    <p:sldId id="275" r:id="rId132"/>
    <p:sldId id="294" r:id="rId133"/>
    <p:sldId id="295" r:id="rId134"/>
    <p:sldId id="296" r:id="rId135"/>
    <p:sldId id="297" r:id="rId136"/>
    <p:sldId id="298" r:id="rId137"/>
    <p:sldId id="299" r:id="rId138"/>
    <p:sldId id="300" r:id="rId139"/>
    <p:sldId id="311" r:id="rId140"/>
    <p:sldId id="312" r:id="rId141"/>
    <p:sldId id="313" r:id="rId142"/>
    <p:sldId id="314" r:id="rId143"/>
    <p:sldId id="315" r:id="rId144"/>
    <p:sldId id="325" r:id="rId145"/>
    <p:sldId id="326" r:id="rId146"/>
    <p:sldId id="327" r:id="rId147"/>
    <p:sldId id="328" r:id="rId148"/>
    <p:sldId id="329" r:id="rId149"/>
    <p:sldId id="330" r:id="rId150"/>
    <p:sldId id="331" r:id="rId151"/>
    <p:sldId id="332" r:id="rId152"/>
    <p:sldId id="333" r:id="rId153"/>
    <p:sldId id="256" r:id="rId154"/>
    <p:sldId id="334" r:id="rId155"/>
    <p:sldId id="335" r:id="rId156"/>
    <p:sldId id="336" r:id="rId157"/>
    <p:sldId id="337" r:id="rId158"/>
    <p:sldId id="338" r:id="rId159"/>
    <p:sldId id="339" r:id="rId160"/>
    <p:sldId id="340" r:id="rId161"/>
    <p:sldId id="341" r:id="rId162"/>
    <p:sldId id="342" r:id="rId163"/>
    <p:sldId id="343" r:id="rId164"/>
    <p:sldId id="344" r:id="rId165"/>
    <p:sldId id="345" r:id="rId166"/>
    <p:sldId id="346" r:id="rId167"/>
    <p:sldId id="347" r:id="rId168"/>
    <p:sldId id="348" r:id="rId169"/>
    <p:sldId id="349" r:id="rId170"/>
    <p:sldId id="350" r:id="rId171"/>
    <p:sldId id="351" r:id="rId172"/>
    <p:sldId id="352" r:id="rId173"/>
    <p:sldId id="353" r:id="rId174"/>
    <p:sldId id="354" r:id="rId175"/>
    <p:sldId id="355" r:id="rId176"/>
    <p:sldId id="356" r:id="rId177"/>
    <p:sldId id="357" r:id="rId178"/>
    <p:sldId id="358" r:id="rId179"/>
    <p:sldId id="359" r:id="rId180"/>
    <p:sldId id="360" r:id="rId181"/>
    <p:sldId id="361" r:id="rId182"/>
    <p:sldId id="362" r:id="rId183"/>
    <p:sldId id="363" r:id="rId184"/>
    <p:sldId id="364" r:id="rId185"/>
    <p:sldId id="365" r:id="rId186"/>
    <p:sldId id="366" r:id="rId187"/>
    <p:sldId id="367" r:id="rId188"/>
    <p:sldId id="368" r:id="rId189"/>
    <p:sldId id="369" r:id="rId190"/>
    <p:sldId id="370" r:id="rId191"/>
    <p:sldId id="371" r:id="rId192"/>
    <p:sldId id="372" r:id="rId193"/>
    <p:sldId id="373" r:id="rId194"/>
    <p:sldId id="374" r:id="rId195"/>
    <p:sldId id="375" r:id="rId196"/>
    <p:sldId id="376" r:id="rId197"/>
    <p:sldId id="377" r:id="rId198"/>
    <p:sldId id="378" r:id="rId199"/>
    <p:sldId id="379" r:id="rId200"/>
    <p:sldId id="380" r:id="rId201"/>
    <p:sldId id="381" r:id="rId202"/>
    <p:sldId id="382" r:id="rId203"/>
    <p:sldId id="383" r:id="rId204"/>
    <p:sldId id="384" r:id="rId205"/>
    <p:sldId id="385" r:id="rId206"/>
    <p:sldId id="386" r:id="rId207"/>
    <p:sldId id="387" r:id="rId208"/>
    <p:sldId id="388" r:id="rId209"/>
    <p:sldId id="389" r:id="rId210"/>
    <p:sldId id="390" r:id="rId211"/>
    <p:sldId id="391" r:id="rId212"/>
    <p:sldId id="392" r:id="rId213"/>
    <p:sldId id="393" r:id="rId214"/>
    <p:sldId id="394" r:id="rId215"/>
    <p:sldId id="395" r:id="rId216"/>
    <p:sldId id="396" r:id="rId217"/>
    <p:sldId id="397" r:id="rId218"/>
    <p:sldId id="398" r:id="rId219"/>
    <p:sldId id="399" r:id="rId220"/>
    <p:sldId id="400" r:id="rId221"/>
    <p:sldId id="401" r:id="rId222"/>
    <p:sldId id="402" r:id="rId223"/>
    <p:sldId id="403" r:id="rId224"/>
    <p:sldId id="404" r:id="rId225"/>
    <p:sldId id="405" r:id="rId226"/>
    <p:sldId id="406" r:id="rId227"/>
    <p:sldId id="407" r:id="rId228"/>
    <p:sldId id="408" r:id="rId229"/>
    <p:sldId id="409" r:id="rId230"/>
    <p:sldId id="410" r:id="rId231"/>
    <p:sldId id="411" r:id="rId232"/>
    <p:sldId id="412" r:id="rId233"/>
    <p:sldId id="413" r:id="rId234"/>
    <p:sldId id="414" r:id="rId235"/>
    <p:sldId id="415" r:id="rId236"/>
    <p:sldId id="416" r:id="rId237"/>
    <p:sldId id="417" r:id="rId238"/>
    <p:sldId id="418" r:id="rId239"/>
    <p:sldId id="419" r:id="rId240"/>
    <p:sldId id="420" r:id="rId241"/>
    <p:sldId id="421" r:id="rId242"/>
    <p:sldId id="422" r:id="rId243"/>
    <p:sldId id="423" r:id="rId244"/>
    <p:sldId id="424" r:id="rId245"/>
    <p:sldId id="425" r:id="rId246"/>
    <p:sldId id="429" r:id="rId247"/>
    <p:sldId id="430" r:id="rId248"/>
    <p:sldId id="431" r:id="rId249"/>
    <p:sldId id="432" r:id="rId250"/>
    <p:sldId id="433" r:id="rId251"/>
    <p:sldId id="434" r:id="rId252"/>
    <p:sldId id="435" r:id="rId253"/>
    <p:sldId id="436" r:id="rId254"/>
    <p:sldId id="437" r:id="rId255"/>
    <p:sldId id="438" r:id="rId256"/>
    <p:sldId id="439" r:id="rId257"/>
    <p:sldId id="440" r:id="rId258"/>
    <p:sldId id="441" r:id="rId259"/>
    <p:sldId id="442" r:id="rId260"/>
    <p:sldId id="443" r:id="rId261"/>
    <p:sldId id="444" r:id="rId262"/>
    <p:sldId id="445" r:id="rId263"/>
    <p:sldId id="446" r:id="rId264"/>
    <p:sldId id="447" r:id="rId265"/>
    <p:sldId id="448" r:id="rId266"/>
    <p:sldId id="449" r:id="rId267"/>
    <p:sldId id="450" r:id="rId268"/>
    <p:sldId id="451" r:id="rId269"/>
    <p:sldId id="452" r:id="rId270"/>
    <p:sldId id="453" r:id="rId271"/>
    <p:sldId id="454" r:id="rId272"/>
    <p:sldId id="455" r:id="rId273"/>
    <p:sldId id="456" r:id="rId274"/>
  </p:sldIdLst>
  <p:sldSz cx="9144000" cy="5143500" type="screen16x9"/>
  <p:notesSz cx="6858000" cy="9144000"/>
  <p:embeddedFontLst>
    <p:embeddedFont>
      <p:font typeface="华文楷体" panose="02010600040101010101" pitchFamily="2" charset="-122"/>
      <p:regular r:id="rId276"/>
    </p:embeddedFont>
    <p:embeddedFont>
      <p:font typeface="Acumin Pro" panose="020B0604020202020204" charset="0"/>
      <p:regular r:id="rId277"/>
      <p:bold r:id="rId278"/>
      <p:italic r:id="rId279"/>
      <p:boldItalic r:id="rId280"/>
    </p:embeddedFont>
    <p:embeddedFont>
      <p:font typeface="Acumin Pro Condensed Semibold" panose="020B0604020202020204" charset="0"/>
      <p:regular r:id="rId281"/>
      <p:bold r:id="rId282"/>
      <p:italic r:id="rId283"/>
      <p:boldItalic r:id="rId284"/>
    </p:embeddedFont>
    <p:embeddedFont>
      <p:font typeface="Franklin Gothic Book" panose="020B0503020102020204" pitchFamily="34" charset="0"/>
      <p:regular r:id="rId285"/>
      <p:italic r:id="rId286"/>
    </p:embeddedFont>
    <p:embeddedFont>
      <p:font typeface="Franklin Gothic Medium" panose="020B0603020102020204" pitchFamily="34" charset="0"/>
      <p:regular r:id="rId287"/>
      <p:italic r:id="rId288"/>
    </p:embeddedFont>
    <p:embeddedFont>
      <p:font typeface="Georgia" panose="02040502050405020303" pitchFamily="18" charset="0"/>
      <p:regular r:id="rId289"/>
      <p:bold r:id="rId290"/>
      <p:italic r:id="rId291"/>
      <p:boldItalic r:id="rId292"/>
    </p:embeddedFont>
    <p:embeddedFont>
      <p:font typeface="Helvetica" panose="020B0604020202020204" pitchFamily="34" charset="0"/>
      <p:regular r:id="rId293"/>
      <p:bold r:id="rId294"/>
      <p:italic r:id="rId295"/>
      <p:boldItalic r:id="rId296"/>
    </p:embeddedFont>
    <p:embeddedFont>
      <p:font typeface="Libre Franklin Medium" pitchFamily="2" charset="0"/>
      <p:regular r:id="rId297"/>
      <p:bold r:id="rId298"/>
      <p:italic r:id="rId299"/>
      <p:boldItalic r:id="rId300"/>
    </p:embeddedFont>
    <p:embeddedFont>
      <p:font typeface="Quattrocento Sans" panose="020B0502050000020003" pitchFamily="34" charset="0"/>
      <p:regular r:id="rId301"/>
      <p:bold r:id="rId302"/>
      <p:italic r:id="rId303"/>
      <p:boldItalic r:id="rId304"/>
    </p:embeddedFont>
    <p:embeddedFont>
      <p:font typeface="Roboto" panose="02000000000000000000" pitchFamily="2" charset="0"/>
      <p:regular r:id="rId305"/>
      <p:bold r:id="rId306"/>
      <p:italic r:id="rId307"/>
      <p:boldItalic r:id="rId30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page" id="{376AC650-9FF3-416A-AFE6-8ADAB7E11776}">
          <p14:sldIdLst>
            <p14:sldId id="457"/>
          </p14:sldIdLst>
        </p14:section>
        <p14:section name="Outline" id="{5ECC038E-8D96-4310-A52E-DA77117E254A}">
          <p14:sldIdLst>
            <p14:sldId id="458"/>
            <p14:sldId id="459"/>
            <p14:sldId id="465"/>
            <p14:sldId id="462"/>
            <p14:sldId id="463"/>
            <p14:sldId id="464"/>
          </p14:sldIdLst>
        </p14:section>
        <p14:section name="Background" id="{88773625-B39D-4199-9979-139410D071AB}">
          <p14:sldIdLst>
            <p14:sldId id="466"/>
            <p14:sldId id="261"/>
            <p14:sldId id="262"/>
            <p14:sldId id="263"/>
            <p14:sldId id="264"/>
            <p14:sldId id="265"/>
            <p14:sldId id="266"/>
            <p14:sldId id="267"/>
            <p14:sldId id="268"/>
            <p14:sldId id="269"/>
            <p14:sldId id="270"/>
            <p14:sldId id="271"/>
            <p14:sldId id="273"/>
            <p14:sldId id="274"/>
          </p14:sldIdLst>
        </p14:section>
        <p14:section name="Characterizing Trustworthinessi of AI Model Reuse" id="{E9B8549D-AB0C-403C-A528-A1A46142E6FE}">
          <p14:sldIdLst>
            <p14:sldId id="467"/>
            <p14:sldId id="558"/>
          </p14:sldIdLst>
        </p14:section>
        <p14:section name="Topic 1" id="{940E6ECD-FEC4-4759-9BAF-7DC7F9A58670}">
          <p14:sldIdLst>
            <p14:sldId id="472"/>
            <p14:sldId id="488"/>
            <p14:sldId id="503"/>
            <p14:sldId id="505"/>
            <p14:sldId id="509"/>
          </p14:sldIdLst>
        </p14:section>
        <p14:section name="Topic 2" id="{60E2147F-E530-7C44-AF1D-84F208B06618}">
          <p14:sldIdLst>
            <p14:sldId id="276"/>
            <p14:sldId id="278"/>
            <p14:sldId id="289"/>
            <p14:sldId id="293"/>
            <p14:sldId id="526"/>
          </p14:sldIdLst>
        </p14:section>
        <p14:section name="Topic 3" id="{0FADF01B-C2F3-1442-9C41-472123530AE2}">
          <p14:sldIdLst>
            <p14:sldId id="316"/>
            <p14:sldId id="318"/>
            <p14:sldId id="321"/>
            <p14:sldId id="555"/>
          </p14:sldIdLst>
        </p14:section>
        <p14:section name="Improving Trustworthy Reuse in AI Model Supply Chain" id="{57091A3F-E14A-3749-AD7B-651E517D0C2D}">
          <p14:sldIdLst>
            <p14:sldId id="469"/>
            <p14:sldId id="530"/>
          </p14:sldIdLst>
        </p14:section>
        <p14:section name="Topic 4" id="{FADA87CA-559A-3541-9D6B-AAF884787997}">
          <p14:sldIdLst>
            <p14:sldId id="474"/>
            <p14:sldId id="542"/>
            <p14:sldId id="543"/>
            <p14:sldId id="544"/>
            <p14:sldId id="302"/>
            <p14:sldId id="303"/>
            <p14:sldId id="304"/>
            <p14:sldId id="306"/>
            <p14:sldId id="541"/>
            <p14:sldId id="305"/>
            <p14:sldId id="307"/>
            <p14:sldId id="308"/>
            <p14:sldId id="309"/>
            <p14:sldId id="559"/>
            <p14:sldId id="560"/>
            <p14:sldId id="531"/>
            <p14:sldId id="545"/>
            <p14:sldId id="547"/>
            <p14:sldId id="548"/>
            <p14:sldId id="549"/>
            <p14:sldId id="546"/>
          </p14:sldIdLst>
        </p14:section>
        <p14:section name="Topic 5" id="{CF9A8F28-D181-244D-B7A4-F9544E735B81}">
          <p14:sldIdLst>
            <p14:sldId id="473"/>
            <p14:sldId id="479"/>
            <p14:sldId id="554"/>
            <p14:sldId id="525"/>
            <p14:sldId id="475"/>
            <p14:sldId id="476"/>
            <p14:sldId id="537"/>
            <p14:sldId id="553"/>
            <p14:sldId id="540"/>
            <p14:sldId id="272"/>
            <p14:sldId id="529"/>
          </p14:sldIdLst>
        </p14:section>
        <p14:section name="Discussion&amp;Conclusion" id="{DC4388E9-C940-6E42-8C1E-0C5D96CDAB4A}">
          <p14:sldIdLst>
            <p14:sldId id="518"/>
            <p14:sldId id="470"/>
            <p14:sldId id="515"/>
            <p14:sldId id="516"/>
            <p14:sldId id="483"/>
            <p14:sldId id="486"/>
            <p14:sldId id="471"/>
          </p14:sldIdLst>
        </p14:section>
        <p14:section name="Bonus - Topic 1" id="{C21BFAC0-1D40-3348-913A-13EF0CF86285}">
          <p14:sldIdLst>
            <p14:sldId id="519"/>
            <p14:sldId id="489"/>
            <p14:sldId id="490"/>
            <p14:sldId id="491"/>
            <p14:sldId id="492"/>
            <p14:sldId id="493"/>
            <p14:sldId id="494"/>
            <p14:sldId id="495"/>
            <p14:sldId id="496"/>
            <p14:sldId id="497"/>
            <p14:sldId id="498"/>
            <p14:sldId id="499"/>
            <p14:sldId id="500"/>
            <p14:sldId id="501"/>
            <p14:sldId id="502"/>
            <p14:sldId id="506"/>
          </p14:sldIdLst>
        </p14:section>
        <p14:section name="Bonus - Topic 2" id="{DAD2CEA1-1F26-EC4B-A333-443107EF65B2}">
          <p14:sldIdLst>
            <p14:sldId id="520"/>
            <p14:sldId id="279"/>
            <p14:sldId id="280"/>
            <p14:sldId id="281"/>
            <p14:sldId id="282"/>
            <p14:sldId id="283"/>
            <p14:sldId id="284"/>
            <p14:sldId id="285"/>
            <p14:sldId id="286"/>
            <p14:sldId id="287"/>
            <p14:sldId id="288"/>
            <p14:sldId id="290"/>
            <p14:sldId id="291"/>
            <p14:sldId id="292"/>
          </p14:sldIdLst>
        </p14:section>
        <p14:section name="Bonus - Topic 3" id="{68F678A2-1AD0-E941-8EA7-B8FE2C3702BD}">
          <p14:sldIdLst>
            <p14:sldId id="521"/>
            <p14:sldId id="550"/>
            <p14:sldId id="551"/>
            <p14:sldId id="552"/>
            <p14:sldId id="322"/>
            <p14:sldId id="323"/>
            <p14:sldId id="324"/>
          </p14:sldIdLst>
        </p14:section>
        <p14:section name="Bonus - Topic 4" id="{028F94AC-ED76-B342-98C5-9C110500AD2B}">
          <p14:sldIdLst>
            <p14:sldId id="522"/>
          </p14:sldIdLst>
        </p14:section>
        <p14:section name="Bonus - Topic 5" id="{E97AC2F6-06A3-C543-929C-8C8308B1C1D6}">
          <p14:sldIdLst>
            <p14:sldId id="523"/>
            <p14:sldId id="533"/>
            <p14:sldId id="534"/>
            <p14:sldId id="535"/>
            <p14:sldId id="536"/>
            <p14:sldId id="532"/>
          </p14:sldIdLst>
        </p14:section>
        <p14:section name="Bonus - Others" id="{65B22E0A-77BF-6848-AE04-A236B45F8A0A}">
          <p14:sldIdLst>
            <p14:sldId id="524"/>
          </p14:sldIdLst>
        </p14:section>
        <p14:section name="Old Content" id="{E2ADC489-9258-814A-AD04-87C31BFA8D02}">
          <p14:sldIdLst>
            <p14:sldId id="426"/>
            <p14:sldId id="427"/>
            <p14:sldId id="428"/>
            <p14:sldId id="257"/>
            <p14:sldId id="258"/>
            <p14:sldId id="259"/>
            <p14:sldId id="260"/>
            <p14:sldId id="275"/>
            <p14:sldId id="294"/>
            <p14:sldId id="295"/>
            <p14:sldId id="296"/>
            <p14:sldId id="297"/>
            <p14:sldId id="298"/>
            <p14:sldId id="299"/>
            <p14:sldId id="300"/>
            <p14:sldId id="311"/>
            <p14:sldId id="312"/>
            <p14:sldId id="313"/>
            <p14:sldId id="314"/>
            <p14:sldId id="315"/>
            <p14:sldId id="325"/>
            <p14:sldId id="326"/>
            <p14:sldId id="327"/>
            <p14:sldId id="328"/>
            <p14:sldId id="329"/>
            <p14:sldId id="330"/>
            <p14:sldId id="331"/>
            <p14:sldId id="332"/>
            <p14:sldId id="333"/>
            <p14:sldId id="256"/>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19"/>
            <p14:sldId id="420"/>
            <p14:sldId id="421"/>
            <p14:sldId id="422"/>
            <p14:sldId id="423"/>
            <p14:sldId id="424"/>
            <p14:sldId id="425"/>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42E410-B29F-EAA7-B104-C69F475CF341}" name="Jiang, Wenxin" initials="JW" userId="S::jiang784@purdue.edu::a82f546d-a615-4e91-8cab-e1056b100a18" providerId="AD"/>
  <p188:author id="{23FFB2F9-B20B-F3D9-E2CF-8A1B6FB546FE}" name="Davis, James C" initials="DJ" userId="S::davisjam@purdue.edu::84778d94-b1cc-4a48-87ce-749e1d7d6e7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631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10"/>
    <p:restoredTop sz="94771"/>
  </p:normalViewPr>
  <p:slideViewPr>
    <p:cSldViewPr snapToGrid="0">
      <p:cViewPr varScale="1">
        <p:scale>
          <a:sx n="156" d="100"/>
          <a:sy n="156" d="100"/>
        </p:scale>
        <p:origin x="176" y="7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font" Target="fonts/font24.fntdata"/><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font" Target="fonts/font4.fntdata"/><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font" Target="fonts/font15.fntdata"/><Relationship Id="rId304" Type="http://schemas.openxmlformats.org/officeDocument/2006/relationships/font" Target="fonts/font29.fntdata"/><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font" Target="fonts/font6.fntdata"/><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font" Target="fonts/font17.fntdata"/><Relationship Id="rId306" Type="http://schemas.openxmlformats.org/officeDocument/2006/relationships/font" Target="fonts/font31.fntdata"/><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font" Target="fonts/font7.fntdata"/><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font" Target="fonts/font18.fntdata"/><Relationship Id="rId307" Type="http://schemas.openxmlformats.org/officeDocument/2006/relationships/font" Target="fonts/font32.fntdata"/><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font" Target="fonts/font8.fntdata"/><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font" Target="fonts/font19.fntdata"/><Relationship Id="rId308" Type="http://schemas.openxmlformats.org/officeDocument/2006/relationships/font" Target="fonts/font33.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font" Target="fonts/font9.fntdata"/><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font" Target="fonts/font20.fntdata"/><Relationship Id="rId309"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font" Target="fonts/font10.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viewProps" Target="viewProps.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notesMaster" Target="notesMasters/notesMaster1.xml"/><Relationship Id="rId296" Type="http://schemas.openxmlformats.org/officeDocument/2006/relationships/font" Target="fonts/font21.fntdata"/><Relationship Id="rId300" Type="http://schemas.openxmlformats.org/officeDocument/2006/relationships/font" Target="fonts/font25.fntdata"/><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font" Target="fonts/font11.fntdata"/><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theme" Target="theme/theme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font" Target="fonts/font1.fntdata"/><Relationship Id="rId297" Type="http://schemas.openxmlformats.org/officeDocument/2006/relationships/font" Target="fonts/font22.fntdata"/><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font" Target="fonts/font26.fntdata"/><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font" Target="fonts/font12.fntdata"/><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tableStyles" Target="tableStyles.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font" Target="fonts/font2.fntdata"/><Relationship Id="rId298" Type="http://schemas.openxmlformats.org/officeDocument/2006/relationships/font" Target="fonts/font23.fntdata"/><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font" Target="fonts/font27.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font" Target="fonts/font13.fntdata"/><Relationship Id="rId106" Type="http://schemas.openxmlformats.org/officeDocument/2006/relationships/slide" Target="slides/slide105.xml"/><Relationship Id="rId127" Type="http://schemas.openxmlformats.org/officeDocument/2006/relationships/slide" Target="slides/slide126.xml"/><Relationship Id="rId313"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font" Target="fonts/font3.fntdata"/><Relationship Id="rId303" Type="http://schemas.openxmlformats.org/officeDocument/2006/relationships/font" Target="fonts/font28.fntdata"/><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font" Target="fonts/font14.fntdata"/><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font" Target="fonts/font5.fntdata"/><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font" Target="fonts/font16.fntdata"/><Relationship Id="rId305" Type="http://schemas.openxmlformats.org/officeDocument/2006/relationships/font" Target="fonts/font30.fntdata"/><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s>
</file>

<file path=ppt/comments/modernComment_10D_D9042E00.xml><?xml version="1.0" encoding="utf-8"?>
<p188:cmLst xmlns:a="http://schemas.openxmlformats.org/drawingml/2006/main" xmlns:r="http://schemas.openxmlformats.org/officeDocument/2006/relationships" xmlns:p188="http://schemas.microsoft.com/office/powerpoint/2018/8/main">
  <p188:cm id="{50A724CE-5724-4508-B178-2F225CABE2DB}" authorId="{5442E410-B29F-EAA7-B104-C69F475CF341}" status="resolved" created="2025-04-21T13:43:24.433" complete="100000">
    <ac:deMkLst xmlns:ac="http://schemas.microsoft.com/office/drawing/2013/main/command">
      <pc:docMk xmlns:pc="http://schemas.microsoft.com/office/powerpoint/2013/main/command"/>
      <pc:sldMk xmlns:pc="http://schemas.microsoft.com/office/powerpoint/2013/main/command" cId="3640929792" sldId="269"/>
      <ac:spMk id="257" creationId="{00000000-0000-0000-0000-000000000000}"/>
    </ac:deMkLst>
    <p188:txBody>
      <a:bodyPr/>
      <a:lstStyle/>
      <a:p>
        <a:r>
          <a:rPr lang="zh-CN" altLang="en-US"/>
          <a:t>TODO: Update this slide and put this as part of the takeaway slides at the end of each topic</a:t>
        </a:r>
      </a:p>
    </p188:txBody>
  </p188:cm>
</p188:cmLst>
</file>

<file path=ppt/comments/modernComment_114_5A1CF87B.xml><?xml version="1.0" encoding="utf-8"?>
<p188:cmLst xmlns:a="http://schemas.openxmlformats.org/drawingml/2006/main" xmlns:r="http://schemas.openxmlformats.org/officeDocument/2006/relationships" xmlns:p188="http://schemas.microsoft.com/office/powerpoint/2018/8/main">
  <p188:cm id="{385DBFCE-CFB1-4702-89E3-8EBE5D33A73A}" authorId="{23FFB2F9-B20B-F3D9-E2CF-8A1B6FB546FE}" status="resolved" created="2025-04-21T13:34:28.395" complete="100000">
    <pc:sldMkLst xmlns:pc="http://schemas.microsoft.com/office/powerpoint/2013/main/command">
      <pc:docMk/>
      <pc:sldMk cId="1511848059" sldId="276"/>
    </pc:sldMkLst>
    <p188:txBody>
      <a:bodyPr/>
      <a:lstStyle/>
      <a:p>
        <a:r>
          <a:rPr lang="en-US"/>
          <a:t>Underline your name on all such slides to indicate your name in the author list</a:t>
        </a:r>
      </a:p>
    </p188:txBody>
  </p188:cm>
</p188:cmLst>
</file>

<file path=ppt/comments/modernComment_135_7417E71.xml><?xml version="1.0" encoding="utf-8"?>
<p188:cmLst xmlns:a="http://schemas.openxmlformats.org/drawingml/2006/main" xmlns:r="http://schemas.openxmlformats.org/officeDocument/2006/relationships" xmlns:p188="http://schemas.microsoft.com/office/powerpoint/2018/8/main">
  <p188:cm id="{AD10685D-9C34-6341-BB18-92672BD07F31}" authorId="{5442E410-B29F-EAA7-B104-C69F475CF341}" status="resolved" created="2025-04-22T16:49:26.083" complete="100000">
    <ac:deMkLst xmlns:ac="http://schemas.microsoft.com/office/drawing/2013/main/command">
      <pc:docMk xmlns:pc="http://schemas.microsoft.com/office/powerpoint/2013/main/command"/>
      <pc:sldMk xmlns:pc="http://schemas.microsoft.com/office/powerpoint/2013/main/command" cId="121732721" sldId="309"/>
      <ac:picMk id="4" creationId="{0352A941-6BEB-A9CD-36F3-83DCD7C4CA6F}"/>
    </ac:deMkLst>
    <p188:txBody>
      <a:bodyPr/>
      <a:lstStyle/>
      <a:p>
        <a:r>
          <a:rPr lang="en-US"/>
          <a:t>TODO: More animations
</a:t>
        </a:r>
      </a:p>
    </p188:txBody>
  </p188:cm>
</p188:cmLst>
</file>

<file path=ppt/comments/modernComment_1D7_DAAF55FF.xml><?xml version="1.0" encoding="utf-8"?>
<p188:cmLst xmlns:a="http://schemas.openxmlformats.org/drawingml/2006/main" xmlns:r="http://schemas.openxmlformats.org/officeDocument/2006/relationships" xmlns:p188="http://schemas.microsoft.com/office/powerpoint/2018/8/main">
  <p188:cm id="{E84329ED-7160-C64B-B567-7AB007B2CC73}" authorId="{23FFB2F9-B20B-F3D9-E2CF-8A1B6FB546FE}" status="resolved" created="2025-04-21T14:28:22.859">
    <ac:txMkLst xmlns:ac="http://schemas.microsoft.com/office/drawing/2013/main/command">
      <pc:docMk xmlns:pc="http://schemas.microsoft.com/office/powerpoint/2013/main/command"/>
      <pc:sldMk xmlns:pc="http://schemas.microsoft.com/office/powerpoint/2013/main/command" cId="3668923903" sldId="471"/>
      <ac:spMk id="90" creationId="{9B5A77B1-0CFF-F26B-66F3-1F1FBAC5BB0C}"/>
      <ac:txMk cp="137" len="2">
        <ac:context len="243" hash="3944796573"/>
      </ac:txMk>
    </ac:txMkLst>
    <p188:pos x="1766454" y="1549977"/>
    <p188:txBody>
      <a:bodyPr/>
      <a:lstStyle/>
      <a:p>
        <a:r>
          <a:rPr lang="en-US"/>
          <a:t>I would place datasets as a third contribution, not lumped into the second.</a:t>
        </a:r>
      </a:p>
    </p188:txBody>
  </p188:cm>
</p188:cmLst>
</file>

<file path=ppt/comments/modernComment_1D8_FADCCF3D.xml><?xml version="1.0" encoding="utf-8"?>
<p188:cmLst xmlns:a="http://schemas.openxmlformats.org/drawingml/2006/main" xmlns:r="http://schemas.openxmlformats.org/officeDocument/2006/relationships" xmlns:p188="http://schemas.microsoft.com/office/powerpoint/2018/8/main">
  <p188:cm id="{5A792704-BE40-4253-A07C-57E76EFD01E3}" authorId="{23FFB2F9-B20B-F3D9-E2CF-8A1B6FB546FE}" status="resolved" created="2025-04-22T01:55:42.743" complete="100000">
    <pc:sldMkLst xmlns:pc="http://schemas.microsoft.com/office/powerpoint/2013/main/command">
      <pc:docMk/>
      <pc:sldMk cId="4208774973" sldId="472"/>
    </pc:sldMkLst>
    <p188:txBody>
      <a:bodyPr/>
      <a:lstStyle/>
      <a:p>
        <a:r>
          <a:rPr lang="en-US"/>
          <a:t>For topics you covered in your prelim, add a visual indicator that you already told them about this work</a:t>
        </a:r>
      </a:p>
    </p188:txBody>
  </p188:cm>
</p188:cmLst>
</file>

<file path=ppt/comments/modernComment_1D9_46471143.xml><?xml version="1.0" encoding="utf-8"?>
<p188:cmLst xmlns:a="http://schemas.openxmlformats.org/drawingml/2006/main" xmlns:r="http://schemas.openxmlformats.org/officeDocument/2006/relationships" xmlns:p188="http://schemas.microsoft.com/office/powerpoint/2018/8/main">
  <p188:cm id="{8A7187A1-A5C8-8140-A232-0C81E401DAA5}" authorId="{23FFB2F9-B20B-F3D9-E2CF-8A1B6FB546FE}" status="resolved" created="2025-04-22T01:59:39.704" complete="100000">
    <pc:sldMkLst xmlns:pc="http://schemas.microsoft.com/office/powerpoint/2013/main/command">
      <pc:docMk/>
      <pc:sldMk cId="1303586727" sldId="473"/>
    </pc:sldMkLst>
    <p188:txBody>
      <a:bodyPr/>
      <a:lstStyle/>
      <a:p>
        <a:r>
          <a:rPr lang="en-US"/>
          <a:t>This is a new topic without any background on typosqaut so you need a background slide</a:t>
        </a:r>
      </a:p>
    </p188:txBody>
  </p188:cm>
  <p188:cm id="{C6F8B462-EE15-3E49-B06F-CF9761CCA607}" authorId="{23FFB2F9-B20B-F3D9-E2CF-8A1B6FB546FE}" status="resolved" created="2025-04-22T02:00:09.301" complete="100000">
    <pc:sldMkLst xmlns:pc="http://schemas.microsoft.com/office/powerpoint/2013/main/command">
      <pc:docMk/>
      <pc:sldMk cId="1303586727" sldId="473"/>
    </pc:sldMkLst>
    <p188:txBody>
      <a:bodyPr/>
      <a:lstStyle/>
      <a:p>
        <a:r>
          <a:rPr lang="en-US"/>
          <a:t>Does it make sense to present in the order Typosquat -&gt; Naming paper, or the other way around? The other way makes more sense to me ("deep empirical study, then let's build two systems")</a:t>
        </a:r>
      </a:p>
    </p188:txBody>
  </p188:cm>
</p188:cmLst>
</file>

<file path=ppt/comments/modernComment_1FD_3D50A4FE.xml><?xml version="1.0" encoding="utf-8"?>
<p188:cmLst xmlns:a="http://schemas.openxmlformats.org/drawingml/2006/main" xmlns:r="http://schemas.openxmlformats.org/officeDocument/2006/relationships" xmlns:p188="http://schemas.microsoft.com/office/powerpoint/2018/8/main">
  <p188:cm id="{24832C2B-6604-4193-B9EE-AA2BB3DF3CB9}" authorId="{23FFB2F9-B20B-F3D9-E2CF-8A1B6FB546FE}" status="resolved" created="2025-04-22T01:56:20.010" complete="100000">
    <ac:deMkLst xmlns:ac="http://schemas.microsoft.com/office/drawing/2013/main/command">
      <pc:docMk xmlns:pc="http://schemas.microsoft.com/office/powerpoint/2013/main/command"/>
      <pc:sldMk xmlns:pc="http://schemas.microsoft.com/office/powerpoint/2013/main/command" cId="1028695294" sldId="509"/>
      <ac:spMk id="15" creationId="{8C567B50-1A3D-7551-B2A3-FCA4B2700F3E}"/>
    </ac:deMkLst>
    <p188:txBody>
      <a:bodyPr/>
      <a:lstStyle/>
      <a:p>
        <a:r>
          <a:rPr lang="en-US"/>
          <a:t>Reminder about this placeholder</a:t>
        </a:r>
      </a:p>
    </p188:txBody>
  </p188:cm>
</p188:cmLst>
</file>

<file path=ppt/comments/modernComment_20E_5E54D8DF.xml><?xml version="1.0" encoding="utf-8"?>
<p188:cmLst xmlns:a="http://schemas.openxmlformats.org/drawingml/2006/main" xmlns:r="http://schemas.openxmlformats.org/officeDocument/2006/relationships" xmlns:p188="http://schemas.microsoft.com/office/powerpoint/2018/8/main">
  <p188:cm id="{819A8C66-536C-4402-8784-269B86B979BA}" authorId="{23FFB2F9-B20B-F3D9-E2CF-8A1B6FB546FE}" status="resolved" created="2025-04-22T01:56:37.792" complete="100000">
    <pc:sldMkLst xmlns:pc="http://schemas.microsoft.com/office/powerpoint/2013/main/command">
      <pc:docMk/>
      <pc:sldMk cId="1582618847" sldId="526"/>
    </pc:sldMkLst>
    <p188:txBody>
      <a:bodyPr/>
      <a:lstStyle/>
      <a:p>
        <a:r>
          <a:rPr lang="en-US"/>
          <a:t>Reminder about this placeholder</a:t>
        </a:r>
      </a:p>
    </p188:txBody>
  </p188:cm>
  <p188:cm id="{D3903932-ACC5-4E49-A7F3-99844104E203}" authorId="{23FFB2F9-B20B-F3D9-E2CF-8A1B6FB546FE}" status="resolved" created="2025-04-23T01:08:42.745" complete="100000">
    <ac:txMkLst xmlns:ac="http://schemas.microsoft.com/office/drawing/2013/main/command">
      <pc:docMk xmlns:pc="http://schemas.microsoft.com/office/powerpoint/2013/main/command"/>
      <pc:sldMk xmlns:pc="http://schemas.microsoft.com/office/powerpoint/2013/main/command" cId="1582618847" sldId="526"/>
      <ac:spMk id="6" creationId="{E4E70D2B-B6C3-04A3-E8CA-CD90D8943A6D}"/>
      <ac:txMk cp="160" len="47">
        <ac:context len="211" hash="2549026929"/>
      </ac:txMk>
    </ac:txMkLst>
    <p188:pos x="669359" y="2262513"/>
    <p188:txBody>
      <a:bodyPr/>
      <a:lstStyle/>
      <a:p>
        <a:r>
          <a:rPr lang="en-US"/>
          <a:t>This sentence seems somewhat at odds with the green check-mark. I think it's dangerous to assert you've "solved" these problems. On the other hand your illustration is helpful. Make sure that with your mouth you say "Of course there's more work to do and I'll talk more about that at the end, but these studies have shed the first light on..."</a:t>
        </a:r>
      </a:p>
    </p188:txBody>
  </p188:cm>
</p188:cmLst>
</file>

<file path=ppt/comments/modernComment_211_18ADB51A.xml><?xml version="1.0" encoding="utf-8"?>
<p188:cmLst xmlns:a="http://schemas.openxmlformats.org/drawingml/2006/main" xmlns:r="http://schemas.openxmlformats.org/officeDocument/2006/relationships" xmlns:p188="http://schemas.microsoft.com/office/powerpoint/2018/8/main">
  <p188:cm id="{DE885172-6072-4238-9755-4FFEDE57713C}" authorId="{23FFB2F9-B20B-F3D9-E2CF-8A1B6FB546FE}" status="resolved" created="2025-04-23T01:21:32.393" complete="100000">
    <ac:txMkLst xmlns:ac="http://schemas.microsoft.com/office/drawing/2013/main/command">
      <pc:docMk xmlns:pc="http://schemas.microsoft.com/office/powerpoint/2013/main/command"/>
      <pc:sldMk xmlns:pc="http://schemas.microsoft.com/office/powerpoint/2013/main/command" cId="414037274" sldId="529"/>
      <ac:spMk id="6" creationId="{5D9FE2B2-9D49-6B53-4306-07C426BE2F41}"/>
      <ac:txMk cp="77" len="9">
        <ac:context len="231" hash="3860885336"/>
      </ac:txMk>
    </ac:txMkLst>
    <p188:pos x="2812455" y="985344"/>
    <p188:txBody>
      <a:bodyPr/>
      <a:lstStyle/>
      <a:p>
        <a:r>
          <a:rPr lang="en-US"/>
          <a:t>Not sure how to understand this "share similar"</a:t>
        </a:r>
      </a:p>
    </p188:txBody>
  </p188:cm>
</p188:cmLst>
</file>

<file path=ppt/comments/modernComment_212_715FCE87.xml><?xml version="1.0" encoding="utf-8"?>
<p188:cmLst xmlns:a="http://schemas.openxmlformats.org/drawingml/2006/main" xmlns:r="http://schemas.openxmlformats.org/officeDocument/2006/relationships" xmlns:p188="http://schemas.microsoft.com/office/powerpoint/2018/8/main">
  <p188:cm id="{F6CAB9BF-901F-427E-B1ED-9A49BF4B627C}" authorId="{23FFB2F9-B20B-F3D9-E2CF-8A1B6FB546FE}" status="resolved" created="2025-04-22T01:58:03.154" complete="100000">
    <pc:sldMkLst xmlns:pc="http://schemas.microsoft.com/office/powerpoint/2013/main/command">
      <pc:docMk/>
      <pc:sldMk cId="1902104199" sldId="530"/>
    </pc:sldMkLst>
    <p188:replyLst>
      <p188:reply id="{AC28837B-DBA5-F144-B47F-1AB68549CC94}" authorId="{5442E410-B29F-EAA7-B104-C69F475CF341}" created="2025-04-22T22:29:24.178">
        <p188:txBody>
          <a:bodyPr/>
          <a:lstStyle/>
          <a:p>
            <a:r>
              <a:rPr lang="en-US"/>
              <a:t>How is this version</a:t>
            </a:r>
          </a:p>
        </p188:txBody>
      </p188:reply>
    </p188:replyLst>
    <p188:txBody>
      <a:bodyPr/>
      <a:lstStyle/>
      <a:p>
        <a:r>
          <a:rPr lang="en-US"/>
          <a:t>This slide is very important because it is segueing, I think, from work you ALREAYD PRESENTED to work that is NEW. Make the gaps and connection clear.</a:t>
        </a:r>
      </a:p>
    </p188:txBody>
  </p188:cm>
</p188:cmLst>
</file>

<file path=ppt/comments/modernComment_213_752FE647.xml><?xml version="1.0" encoding="utf-8"?>
<p188:cmLst xmlns:a="http://schemas.openxmlformats.org/drawingml/2006/main" xmlns:r="http://schemas.openxmlformats.org/officeDocument/2006/relationships" xmlns:p188="http://schemas.microsoft.com/office/powerpoint/2018/8/main">
  <p188:cm id="{CEE3B792-17AD-B345-A39D-9165910CA5DF}" authorId="{5442E410-B29F-EAA7-B104-C69F475CF341}" status="resolved" created="2025-04-22T20:54:24.282" complete="100000">
    <ac:deMkLst xmlns:ac="http://schemas.microsoft.com/office/drawing/2013/main/command">
      <pc:docMk xmlns:pc="http://schemas.microsoft.com/office/powerpoint/2013/main/command"/>
      <pc:sldMk xmlns:pc="http://schemas.microsoft.com/office/powerpoint/2013/main/command" cId="1966073415" sldId="531"/>
      <ac:picMk id="4" creationId="{09C07A95-2A1A-23F1-A77A-11778B6B8D17}"/>
    </ac:deMkLst>
    <p188:txBody>
      <a:bodyPr/>
      <a:lstStyle/>
      <a:p>
        <a:r>
          <a:rPr lang="en-US"/>
          <a:t>TODO: Add animations to highlight</a:t>
        </a:r>
      </a:p>
    </p188:txBody>
  </p188:cm>
  <p188:cm id="{610D3C43-2FBB-4CF3-BBF6-7EF57E71C1E4}" authorId="{23FFB2F9-B20B-F3D9-E2CF-8A1B6FB546FE}" status="resolved" created="2025-04-23T01:12:07.435" complete="100000">
    <pc:sldMkLst xmlns:pc="http://schemas.microsoft.com/office/powerpoint/2013/main/command">
      <pc:docMk/>
      <pc:sldMk cId="1966073415" sldId="531"/>
    </pc:sldMkLst>
    <p188:txBody>
      <a:bodyPr/>
      <a:lstStyle/>
      <a:p>
        <a:r>
          <a:rPr lang="en-US"/>
          <a:t>Title should be "Effectiveness: MESSAGE"</a:t>
        </a:r>
      </a:p>
    </p188:txBody>
  </p188:cm>
</p188:cmLst>
</file>

<file path=ppt/comments/modernComment_214_92B6812F.xml><?xml version="1.0" encoding="utf-8"?>
<p188:cmLst xmlns:a="http://schemas.openxmlformats.org/drawingml/2006/main" xmlns:r="http://schemas.openxmlformats.org/officeDocument/2006/relationships" xmlns:p188="http://schemas.microsoft.com/office/powerpoint/2018/8/main">
  <p188:cm id="{C7B7A86F-CDDC-424B-ABAE-0F8AB0091C49}" authorId="{23FFB2F9-B20B-F3D9-E2CF-8A1B6FB546FE}" status="resolved" created="2025-04-22T02:01:29.226">
    <pc:sldMkLst xmlns:pc="http://schemas.microsoft.com/office/powerpoint/2013/main/command">
      <pc:docMk/>
      <pc:sldMk cId="504086366" sldId="532"/>
    </pc:sldMkLst>
    <p188:txBody>
      <a:bodyPr/>
      <a:lstStyle/>
      <a:p>
        <a:r>
          <a:rPr lang="en-US"/>
          <a:t>Titles of this and the subsequent slides are repeated?</a:t>
        </a:r>
      </a:p>
    </p188:txBody>
  </p188:cm>
</p188:cmLst>
</file>

<file path=ppt/comments/modernComment_21C_84C75A3C.xml><?xml version="1.0" encoding="utf-8"?>
<p188:cmLst xmlns:a="http://schemas.openxmlformats.org/drawingml/2006/main" xmlns:r="http://schemas.openxmlformats.org/officeDocument/2006/relationships" xmlns:p188="http://schemas.microsoft.com/office/powerpoint/2018/8/main">
  <p188:cm id="{C67AD459-6010-49F2-B29D-10DEC274A2F3}" authorId="{23FFB2F9-B20B-F3D9-E2CF-8A1B6FB546FE}" created="2025-04-23T01:21:12.658">
    <pc:sldMkLst xmlns:pc="http://schemas.microsoft.com/office/powerpoint/2013/main/command">
      <pc:docMk/>
      <pc:sldMk cId="2227657276" sldId="540"/>
    </pc:sldMkLst>
    <p188:txBody>
      <a:bodyPr/>
      <a:lstStyle/>
      <a:p>
        <a:r>
          <a:rPr lang="en-US"/>
          <a:t>It's hard for me to see what changed between slide 67 and slide 69. Can you use boxes, arrows, etc.?</a:t>
        </a:r>
      </a:p>
    </p188:txBody>
  </p188:cm>
</p188:cmLst>
</file>

<file path=ppt/comments/modernComment_221_E8882F4C.xml><?xml version="1.0" encoding="utf-8"?>
<p188:cmLst xmlns:a="http://schemas.openxmlformats.org/drawingml/2006/main" xmlns:r="http://schemas.openxmlformats.org/officeDocument/2006/relationships" xmlns:p188="http://schemas.microsoft.com/office/powerpoint/2018/8/main">
  <p188:cm id="{7EBECDFC-E378-4AE0-A069-B555E48DC424}" authorId="{23FFB2F9-B20B-F3D9-E2CF-8A1B6FB546FE}" status="resolved" created="2025-04-23T01:11:40.575" complete="100000">
    <pc:sldMkLst xmlns:pc="http://schemas.microsoft.com/office/powerpoint/2013/main/command">
      <pc:docMk/>
      <pc:sldMk cId="3901239116" sldId="545"/>
    </pc:sldMkLst>
    <p188:txBody>
      <a:bodyPr/>
      <a:lstStyle/>
      <a:p>
        <a:r>
          <a:rPr lang="en-US"/>
          <a:t>Slide title should be "Efficiency: XXX" where XXX is the message</a:t>
        </a:r>
      </a:p>
    </p188:txBody>
  </p188:cm>
</p188:cmLst>
</file>

<file path=ppt/comments/modernComment_229_CBDD6513.xml><?xml version="1.0" encoding="utf-8"?>
<p188:cmLst xmlns:a="http://schemas.openxmlformats.org/drawingml/2006/main" xmlns:r="http://schemas.openxmlformats.org/officeDocument/2006/relationships" xmlns:p188="http://schemas.microsoft.com/office/powerpoint/2018/8/main">
  <p188:cm id="{460A7A1C-1F2B-5E45-A8BD-C0CB4E9B2FC2}" authorId="{5442E410-B29F-EAA7-B104-C69F475CF341}" created="2025-04-22T23:58:56.295">
    <pc:sldMkLst xmlns:pc="http://schemas.microsoft.com/office/powerpoint/2013/main/command">
      <pc:docMk/>
      <pc:sldMk cId="3420284179" sldId="553"/>
    </pc:sldMkLst>
    <p188:txBody>
      <a:bodyPr/>
      <a:lstStyle/>
      <a:p>
        <a:r>
          <a:rPr lang="en-US"/>
          <a:t>This slide is not quite relevant to thesis topic, but I do want to show that this system works. I thought these two examples are better than the evaluation table from the paper.</a:t>
        </a:r>
      </a:p>
    </p188:txBody>
  </p188:cm>
</p188:cmLst>
</file>

<file path=ppt/comments/modernComment_22B_5BD74DCD.xml><?xml version="1.0" encoding="utf-8"?>
<p188:cmLst xmlns:a="http://schemas.openxmlformats.org/drawingml/2006/main" xmlns:r="http://schemas.openxmlformats.org/officeDocument/2006/relationships" xmlns:p188="http://schemas.microsoft.com/office/powerpoint/2018/8/main">
  <p188:cm id="{D00858AC-5393-E141-A093-0528CF6A6651}" authorId="{23FFB2F9-B20B-F3D9-E2CF-8A1B6FB546FE}" status="resolved" created="2025-04-22T01:57:18.496" complete="100000">
    <pc:sldMkLst xmlns:pc="http://schemas.microsoft.com/office/powerpoint/2013/main/command">
      <pc:docMk/>
      <pc:sldMk cId="800926156" sldId="527"/>
    </pc:sldMkLst>
    <p188:txBody>
      <a:bodyPr/>
      <a:lstStyle/>
      <a:p>
        <a:r>
          <a:rPr lang="en-US"/>
          <a:t>Maybe the big table of Open RQs from the paper would be helpful here.</a:t>
        </a:r>
      </a:p>
    </p188:txBody>
  </p188:cm>
  <p188:cm id="{B70C0C0E-470D-4290-9951-CB043CCC2D7B}" authorId="{23FFB2F9-B20B-F3D9-E2CF-8A1B6FB546FE}" status="resolved" created="2025-04-23T01:09:02.760" complete="100000">
    <ac:deMkLst xmlns:ac="http://schemas.microsoft.com/office/drawing/2013/main/command">
      <pc:docMk xmlns:pc="http://schemas.microsoft.com/office/powerpoint/2013/main/command"/>
      <pc:sldMk xmlns:pc="http://schemas.microsoft.com/office/powerpoint/2013/main/command" cId="1540836813" sldId="555"/>
      <ac:picMk id="15" creationId="{817307BB-605D-1DA3-7FA4-E585478219E0}"/>
    </ac:deMkLst>
    <p188:txBody>
      <a:bodyPr/>
      <a:lstStyle/>
      <a:p>
        <a:r>
          <a:rPr lang="en-US"/>
          <a:t>Clip this figure so it doesn't overflow</a:t>
        </a:r>
      </a:p>
    </p188:txBody>
  </p188:cm>
</p188:cmLst>
</file>

<file path=ppt/comments/modernComment_22F_7ED049DE.xml><?xml version="1.0" encoding="utf-8"?>
<p188:cmLst xmlns:a="http://schemas.openxmlformats.org/drawingml/2006/main" xmlns:r="http://schemas.openxmlformats.org/officeDocument/2006/relationships" xmlns:p188="http://schemas.microsoft.com/office/powerpoint/2018/8/main">
  <p188:cm id="{E279875F-B808-DF4E-9FA6-74A7057B69C9}" authorId="{5442E410-B29F-EAA7-B104-C69F475CF341}" status="resolved" created="2025-04-22T16:49:26.083">
    <ac:deMkLst xmlns:ac="http://schemas.microsoft.com/office/drawing/2013/main/command">
      <pc:docMk xmlns:pc="http://schemas.microsoft.com/office/powerpoint/2013/main/command"/>
      <pc:sldMk xmlns:pc="http://schemas.microsoft.com/office/powerpoint/2013/main/command" cId="2127579614" sldId="559"/>
      <ac:picMk id="4" creationId="{749B4770-E446-84EE-B654-0C87C1FB1227}"/>
    </ac:deMkLst>
    <p188:txBody>
      <a:bodyPr/>
      <a:lstStyle/>
      <a:p>
        <a:r>
          <a:rPr lang="en-US"/>
          <a:t>TODO: More animations
</a:t>
        </a:r>
      </a:p>
    </p188:txBody>
  </p188:cm>
</p188:cmLst>
</file>

<file path=ppt/comments/modernComment_230_EA5FD1CE.xml><?xml version="1.0" encoding="utf-8"?>
<p188:cmLst xmlns:a="http://schemas.openxmlformats.org/drawingml/2006/main" xmlns:r="http://schemas.openxmlformats.org/officeDocument/2006/relationships" xmlns:p188="http://schemas.microsoft.com/office/powerpoint/2018/8/main">
  <p188:cm id="{018432B8-EDA4-7144-BF65-51DB44CCF805}" authorId="{5442E410-B29F-EAA7-B104-C69F475CF341}" status="resolved" created="2025-04-22T16:49:26.083">
    <ac:deMkLst xmlns:ac="http://schemas.microsoft.com/office/drawing/2013/main/command">
      <pc:docMk xmlns:pc="http://schemas.microsoft.com/office/powerpoint/2013/main/command"/>
      <pc:sldMk xmlns:pc="http://schemas.microsoft.com/office/powerpoint/2013/main/command" cId="3932148174" sldId="560"/>
      <ac:picMk id="4" creationId="{7C24784C-A903-1665-82D5-3414FC5B220E}"/>
    </ac:deMkLst>
    <p188:txBody>
      <a:bodyPr/>
      <a:lstStyle/>
      <a:p>
        <a:r>
          <a:rPr lang="en-US"/>
          <a:t>TODO: More animations
</a:t>
        </a:r>
      </a:p>
    </p188:txBody>
  </p188:cm>
  <p188:cm id="{30B9029B-2D9A-420A-B472-C81783C49719}" authorId="{23FFB2F9-B20B-F3D9-E2CF-8A1B6FB546FE}" status="resolved" created="2025-04-23T01:11:56.106" complete="100000">
    <pc:sldMkLst xmlns:pc="http://schemas.microsoft.com/office/powerpoint/2013/main/command">
      <pc:docMk/>
      <pc:sldMk cId="3932148174" sldId="560"/>
    </pc:sldMkLst>
    <p188:txBody>
      <a:bodyPr/>
      <a:lstStyle/>
      <a:p>
        <a:r>
          <a:rPr lang="en-US"/>
          <a:t>Title should have "Design" in it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Hello thank you all for coming this morning</a:t>
            </a:r>
          </a:p>
          <a:p>
            <a:r>
              <a:rPr lang="en-US" dirty="0"/>
              <a:t>As Dr. Davis said, I am here to defend my </a:t>
            </a:r>
            <a:r>
              <a:rPr lang="en-US" dirty="0" err="1"/>
              <a:t>phd</a:t>
            </a:r>
            <a:r>
              <a:rPr lang="en-US" dirty="0"/>
              <a:t> thesis: Trustworthy reuse in the ML model supply chain</a:t>
            </a:r>
          </a:p>
          <a:p>
            <a:endParaRPr lang="en-US" dirty="0"/>
          </a:p>
          <a:p>
            <a:r>
              <a:rPr lang="en-US" dirty="0"/>
              <a:t>Thanks</a:t>
            </a:r>
          </a:p>
          <a:p>
            <a:pPr lvl="1"/>
            <a:r>
              <a:rPr lang="en-US" dirty="0"/>
              <a:t>Committee members </a:t>
            </a:r>
          </a:p>
          <a:p>
            <a:pPr lvl="1"/>
            <a:r>
              <a:rPr lang="en-US" dirty="0"/>
              <a:t>Dr. Davis</a:t>
            </a:r>
          </a:p>
          <a:p>
            <a:pPr lvl="1"/>
            <a:r>
              <a:rPr lang="en-US" dirty="0"/>
              <a:t>Family &amp;Friends</a:t>
            </a:r>
          </a:p>
          <a:p>
            <a:pPr lvl="1"/>
            <a:r>
              <a:rPr lang="en-US" dirty="0"/>
              <a:t>April</a:t>
            </a:r>
          </a:p>
        </p:txBody>
      </p:sp>
    </p:spTree>
    <p:extLst>
      <p:ext uri="{BB962C8B-B14F-4D97-AF65-F5344CB8AC3E}">
        <p14:creationId xmlns:p14="http://schemas.microsoft.com/office/powerpoint/2010/main" val="1328080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6287f8a3bf_0_1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6287f8a3bf_0_1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16720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3210262598b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3210262598b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87360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3210262598b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3210262598b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15173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3210262598b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3210262598b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21009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3210262598b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3210262598b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lvl="0" indent="0" algn="l" rtl="0">
              <a:lnSpc>
                <a:spcPct val="115000"/>
              </a:lnSpc>
              <a:spcBef>
                <a:spcPts val="0"/>
              </a:spcBef>
              <a:spcAft>
                <a:spcPts val="0"/>
              </a:spcAft>
              <a:buClr>
                <a:schemeClr val="dk1"/>
              </a:buClr>
              <a:buSzPts val="1100"/>
              <a:buFont typeface="Arial"/>
              <a:buNone/>
            </a:pPr>
            <a:r>
              <a:rPr lang="en" sz="2000">
                <a:solidFill>
                  <a:srgbClr val="262626"/>
                </a:solidFill>
                <a:latin typeface="Calibri"/>
                <a:ea typeface="Calibri"/>
                <a:cs typeface="Calibri"/>
                <a:sym typeface="Calibri"/>
              </a:rPr>
              <a:t>1.</a:t>
            </a:r>
            <a:r>
              <a:rPr lang="en" sz="2000" b="1">
                <a:solidFill>
                  <a:srgbClr val="262626"/>
                </a:solidFill>
                <a:latin typeface="Calibri"/>
                <a:ea typeface="Calibri"/>
                <a:cs typeface="Calibri"/>
                <a:sym typeface="Calibri"/>
              </a:rPr>
              <a:t>Source</a:t>
            </a:r>
            <a:r>
              <a:rPr lang="en" sz="2000">
                <a:solidFill>
                  <a:srgbClr val="262626"/>
                </a:solidFill>
                <a:latin typeface="Calibri"/>
                <a:ea typeface="Calibri"/>
                <a:cs typeface="Calibri"/>
                <a:sym typeface="Calibri"/>
              </a:rPr>
              <a:t>: Linux Foundation’s OSS license compatibility table</a:t>
            </a:r>
            <a:endParaRPr sz="2000">
              <a:solidFill>
                <a:srgbClr val="262626"/>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2000">
                <a:solidFill>
                  <a:srgbClr val="262626"/>
                </a:solidFill>
                <a:latin typeface="Calibri"/>
                <a:ea typeface="Calibri"/>
                <a:cs typeface="Calibri"/>
                <a:sym typeface="Calibri"/>
              </a:rPr>
              <a:t>a.</a:t>
            </a:r>
            <a:r>
              <a:rPr lang="en" sz="2000">
                <a:solidFill>
                  <a:srgbClr val="777777"/>
                </a:solidFill>
                <a:latin typeface="Calibri"/>
                <a:ea typeface="Calibri"/>
                <a:cs typeface="Calibri"/>
                <a:sym typeface="Calibri"/>
              </a:rPr>
              <a:t>Grey</a:t>
            </a:r>
            <a:r>
              <a:rPr lang="en" sz="2000">
                <a:solidFill>
                  <a:srgbClr val="262626"/>
                </a:solidFill>
                <a:latin typeface="Calibri"/>
                <a:ea typeface="Calibri"/>
                <a:cs typeface="Calibri"/>
                <a:sym typeface="Calibri"/>
              </a:rPr>
              <a:t>: not included in Linux table</a:t>
            </a:r>
            <a:endParaRPr sz="2000">
              <a:solidFill>
                <a:srgbClr val="262626"/>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2000">
                <a:solidFill>
                  <a:srgbClr val="262626"/>
                </a:solidFill>
                <a:latin typeface="Calibri"/>
                <a:ea typeface="Calibri"/>
                <a:cs typeface="Calibri"/>
                <a:sym typeface="Calibri"/>
              </a:rPr>
              <a:t>b.</a:t>
            </a:r>
            <a:r>
              <a:rPr lang="en" sz="2000">
                <a:solidFill>
                  <a:srgbClr val="4A86E8"/>
                </a:solidFill>
                <a:latin typeface="Calibri"/>
                <a:ea typeface="Calibri"/>
                <a:cs typeface="Calibri"/>
                <a:sym typeface="Calibri"/>
              </a:rPr>
              <a:t>Blue</a:t>
            </a:r>
            <a:r>
              <a:rPr lang="en" sz="2000">
                <a:solidFill>
                  <a:srgbClr val="262626"/>
                </a:solidFill>
                <a:latin typeface="Calibri"/>
                <a:ea typeface="Calibri"/>
                <a:cs typeface="Calibri"/>
                <a:sym typeface="Calibri"/>
              </a:rPr>
              <a:t>: compatible</a:t>
            </a:r>
            <a:endParaRPr sz="2000">
              <a:solidFill>
                <a:srgbClr val="262626"/>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2000">
                <a:solidFill>
                  <a:srgbClr val="262626"/>
                </a:solidFill>
                <a:latin typeface="Calibri"/>
                <a:ea typeface="Calibri"/>
                <a:cs typeface="Calibri"/>
                <a:sym typeface="Calibri"/>
              </a:rPr>
              <a:t>c.</a:t>
            </a:r>
            <a:r>
              <a:rPr lang="en" sz="2000">
                <a:solidFill>
                  <a:srgbClr val="FF0000"/>
                </a:solidFill>
                <a:latin typeface="Calibri"/>
                <a:ea typeface="Calibri"/>
                <a:cs typeface="Calibri"/>
                <a:sym typeface="Calibri"/>
              </a:rPr>
              <a:t>Red</a:t>
            </a:r>
            <a:r>
              <a:rPr lang="en" sz="2000">
                <a:solidFill>
                  <a:srgbClr val="262626"/>
                </a:solidFill>
                <a:latin typeface="Calibri"/>
                <a:ea typeface="Calibri"/>
                <a:cs typeface="Calibri"/>
                <a:sym typeface="Calibri"/>
              </a:rPr>
              <a:t>: incompatible</a:t>
            </a:r>
            <a:endParaRPr sz="2000">
              <a:solidFill>
                <a:srgbClr val="262626"/>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2000">
                <a:solidFill>
                  <a:srgbClr val="262626"/>
                </a:solidFill>
                <a:latin typeface="Calibri"/>
                <a:ea typeface="Calibri"/>
                <a:cs typeface="Calibri"/>
                <a:sym typeface="Calibri"/>
              </a:rPr>
              <a:t>2.In </a:t>
            </a:r>
            <a:r>
              <a:rPr lang="en" sz="2000" b="1">
                <a:solidFill>
                  <a:srgbClr val="262626"/>
                </a:solidFill>
                <a:latin typeface="Calibri"/>
                <a:ea typeface="Calibri"/>
                <a:cs typeface="Calibri"/>
                <a:sym typeface="Calibri"/>
              </a:rPr>
              <a:t>25.61%</a:t>
            </a:r>
            <a:r>
              <a:rPr lang="en" sz="2000">
                <a:solidFill>
                  <a:srgbClr val="262626"/>
                </a:solidFill>
                <a:latin typeface="Calibri"/>
                <a:ea typeface="Calibri"/>
                <a:cs typeface="Calibri"/>
                <a:sym typeface="Calibri"/>
              </a:rPr>
              <a:t> cases, PTM-App licenses are identical</a:t>
            </a:r>
            <a:endParaRPr sz="2000">
              <a:solidFill>
                <a:srgbClr val="262626"/>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2000">
                <a:solidFill>
                  <a:srgbClr val="262626"/>
                </a:solidFill>
                <a:latin typeface="Calibri"/>
                <a:ea typeface="Calibri"/>
                <a:cs typeface="Calibri"/>
                <a:sym typeface="Calibri"/>
              </a:rPr>
              <a:t>3.In </a:t>
            </a:r>
            <a:r>
              <a:rPr lang="en" sz="2000" b="1">
                <a:solidFill>
                  <a:srgbClr val="262626"/>
                </a:solidFill>
                <a:latin typeface="Calibri"/>
                <a:ea typeface="Calibri"/>
                <a:cs typeface="Calibri"/>
                <a:sym typeface="Calibri"/>
              </a:rPr>
              <a:t>0.24%</a:t>
            </a:r>
            <a:r>
              <a:rPr lang="en" sz="2000">
                <a:solidFill>
                  <a:srgbClr val="262626"/>
                </a:solidFill>
                <a:latin typeface="Calibri"/>
                <a:ea typeface="Calibri"/>
                <a:cs typeface="Calibri"/>
                <a:sym typeface="Calibri"/>
              </a:rPr>
              <a:t> cases, the licenses are incompatible, where there is</a:t>
            </a:r>
            <a:r>
              <a:rPr lang="en">
                <a:solidFill>
                  <a:schemeClr val="dk1"/>
                </a:solidFill>
              </a:rPr>
              <a:t> copyleft provisions in the PTM’s license that are not honored by the Application</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a:solidFill>
                  <a:schemeClr val="dk1"/>
                </a:solidFill>
              </a:rPr>
              <a:t>1.Many downstream GitHub repositories (43.42%) choose not to define a license (“no license” in the figure), instead operating under the default posture of Hugging Face (full reuse [48]) and GitHub (much stricter — copyright reserved to author [40]). In 25.61% of cases, the PTM-Application licenses are identical.</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a:solidFill>
                  <a:schemeClr val="dk1"/>
                </a:solidFill>
              </a:rPr>
              <a:t>0.24%:  this is the result of copyleft provisions in the PTM’s license that are not honored by the Application</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583200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a:extLst>
            <a:ext uri="{FF2B5EF4-FFF2-40B4-BE49-F238E27FC236}">
              <a16:creationId xmlns:a16="http://schemas.microsoft.com/office/drawing/2014/main" id="{072ECA86-8D94-294F-FAE5-5E41B1CF65D5}"/>
            </a:ext>
          </a:extLst>
        </p:cNvPr>
        <p:cNvGrpSpPr/>
        <p:nvPr/>
      </p:nvGrpSpPr>
      <p:grpSpPr>
        <a:xfrm>
          <a:off x="0" y="0"/>
          <a:ext cx="0" cy="0"/>
          <a:chOff x="0" y="0"/>
          <a:chExt cx="0" cy="0"/>
        </a:xfrm>
      </p:grpSpPr>
      <p:sp>
        <p:nvSpPr>
          <p:cNvPr id="714" name="Google Shape;714;g3212692a074_0_249:notes">
            <a:extLst>
              <a:ext uri="{FF2B5EF4-FFF2-40B4-BE49-F238E27FC236}">
                <a16:creationId xmlns:a16="http://schemas.microsoft.com/office/drawing/2014/main" id="{C119FB8D-6CA0-895C-1851-D618A2D969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212692a074_0_249:notes">
            <a:extLst>
              <a:ext uri="{FF2B5EF4-FFF2-40B4-BE49-F238E27FC236}">
                <a16:creationId xmlns:a16="http://schemas.microsoft.com/office/drawing/2014/main" id="{779A507C-7D0A-6D1C-D2A5-487972E0A69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Fig. 7: To improve PTM naming accuracies, we propose the DNN </a:t>
            </a:r>
            <a:r>
              <a:rPr lang="en-US" err="1"/>
              <a:t>ARchitecture</a:t>
            </a:r>
            <a:endParaRPr lang="en-US"/>
          </a:p>
          <a:p>
            <a:pPr marL="0" lvl="0" indent="0" algn="l" rtl="0">
              <a:spcBef>
                <a:spcPts val="0"/>
              </a:spcBef>
              <a:spcAft>
                <a:spcPts val="0"/>
              </a:spcAft>
              <a:buNone/>
            </a:pPr>
            <a:r>
              <a:rPr lang="en-US"/>
              <a:t>Assessment pipeline (DARA), an anomaly detection algorithm designed to auto-</a:t>
            </a:r>
          </a:p>
          <a:p>
            <a:pPr marL="0" lvl="0" indent="0" algn="l" rtl="0">
              <a:spcBef>
                <a:spcPts val="0"/>
              </a:spcBef>
              <a:spcAft>
                <a:spcPts val="0"/>
              </a:spcAft>
              <a:buNone/>
            </a:pPr>
            <a:r>
              <a:rPr lang="en-US" err="1"/>
              <a:t>matically</a:t>
            </a:r>
            <a:r>
              <a:rPr lang="en-US"/>
              <a:t> identify discrepancies in PTM names. The approach involves detecting</a:t>
            </a:r>
          </a:p>
          <a:p>
            <a:pPr marL="0" lvl="0" indent="0" algn="l" rtl="0">
              <a:spcBef>
                <a:spcPts val="0"/>
              </a:spcBef>
              <a:spcAft>
                <a:spcPts val="0"/>
              </a:spcAft>
              <a:buNone/>
            </a:pPr>
            <a:r>
              <a:rPr lang="en-US"/>
              <a:t>architectural variations across multiple PTMs, training a classifier, and using it to</a:t>
            </a:r>
          </a:p>
          <a:p>
            <a:pPr marL="0" lvl="0" indent="0" algn="l" rtl="0">
              <a:spcBef>
                <a:spcPts val="0"/>
              </a:spcBef>
              <a:spcAft>
                <a:spcPts val="0"/>
              </a:spcAft>
              <a:buNone/>
            </a:pPr>
            <a:r>
              <a:rPr lang="en-US"/>
              <a:t>spot naming inconsistencies. Metadata inconsistencies are defined as mismatches</a:t>
            </a:r>
          </a:p>
          <a:p>
            <a:pPr marL="0" lvl="0" indent="0" algn="l" rtl="0">
              <a:spcBef>
                <a:spcPts val="0"/>
              </a:spcBef>
              <a:spcAft>
                <a:spcPts val="0"/>
              </a:spcAft>
              <a:buNone/>
            </a:pPr>
            <a:r>
              <a:rPr lang="en-US"/>
              <a:t>between the actual architecture of a PTM and its corresponding metadata. In the</a:t>
            </a:r>
          </a:p>
          <a:p>
            <a:pPr marL="0" lvl="0" indent="0" algn="l" rtl="0">
              <a:spcBef>
                <a:spcPts val="0"/>
              </a:spcBef>
              <a:spcAft>
                <a:spcPts val="0"/>
              </a:spcAft>
              <a:buNone/>
            </a:pPr>
            <a:r>
              <a:rPr lang="en-US"/>
              <a:t>DARA pipeline, these inconsistencies manifest as differences between the </a:t>
            </a:r>
            <a:r>
              <a:rPr lang="en-US" err="1"/>
              <a:t>classi</a:t>
            </a:r>
            <a:r>
              <a:rPr lang="en-US"/>
              <a:t>-</a:t>
            </a:r>
          </a:p>
          <a:p>
            <a:pPr marL="0" lvl="0" indent="0" algn="l" rtl="0">
              <a:spcBef>
                <a:spcPts val="0"/>
              </a:spcBef>
              <a:spcAft>
                <a:spcPts val="0"/>
              </a:spcAft>
              <a:buNone/>
            </a:pPr>
            <a:r>
              <a:rPr lang="en-US" err="1"/>
              <a:t>fier’s</a:t>
            </a:r>
            <a:r>
              <a:rPr lang="en-US"/>
              <a:t> prediction and the labels provided by the PTM creator. We evaluate DARA</a:t>
            </a:r>
          </a:p>
          <a:p>
            <a:pPr marL="0" lvl="0" indent="0" algn="l" rtl="0">
              <a:spcBef>
                <a:spcPts val="0"/>
              </a:spcBef>
              <a:spcAft>
                <a:spcPts val="0"/>
              </a:spcAft>
              <a:buNone/>
            </a:pPr>
            <a:r>
              <a:rPr lang="en-US"/>
              <a:t>using three key labels: </a:t>
            </a:r>
            <a:r>
              <a:rPr lang="en-US" err="1"/>
              <a:t>model_type</a:t>
            </a:r>
            <a:r>
              <a:rPr lang="en-US"/>
              <a:t>, task, and architecture (Figure 2).</a:t>
            </a:r>
            <a:endParaRPr/>
          </a:p>
        </p:txBody>
      </p:sp>
    </p:spTree>
    <p:extLst>
      <p:ext uri="{BB962C8B-B14F-4D97-AF65-F5344CB8AC3E}">
        <p14:creationId xmlns:p14="http://schemas.microsoft.com/office/powerpoint/2010/main" val="23186299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a:extLst>
            <a:ext uri="{FF2B5EF4-FFF2-40B4-BE49-F238E27FC236}">
              <a16:creationId xmlns:a16="http://schemas.microsoft.com/office/drawing/2014/main" id="{EE4D4742-5583-E3D1-155D-C7DA2EAE67D8}"/>
            </a:ext>
          </a:extLst>
        </p:cNvPr>
        <p:cNvGrpSpPr/>
        <p:nvPr/>
      </p:nvGrpSpPr>
      <p:grpSpPr>
        <a:xfrm>
          <a:off x="0" y="0"/>
          <a:ext cx="0" cy="0"/>
          <a:chOff x="0" y="0"/>
          <a:chExt cx="0" cy="0"/>
        </a:xfrm>
      </p:grpSpPr>
      <p:sp>
        <p:nvSpPr>
          <p:cNvPr id="714" name="Google Shape;714;g3212692a074_0_249:notes">
            <a:extLst>
              <a:ext uri="{FF2B5EF4-FFF2-40B4-BE49-F238E27FC236}">
                <a16:creationId xmlns:a16="http://schemas.microsoft.com/office/drawing/2014/main" id="{557CF978-33CF-9693-FEE3-F10593B42A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212692a074_0_249:notes">
            <a:extLst>
              <a:ext uri="{FF2B5EF4-FFF2-40B4-BE49-F238E27FC236}">
                <a16:creationId xmlns:a16="http://schemas.microsoft.com/office/drawing/2014/main" id="{1FDE7634-63E8-BCCD-6277-76D6E112842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Fig. 7: To improve PTM naming accuracies, we propose the DNN </a:t>
            </a:r>
            <a:r>
              <a:rPr lang="en-US" err="1"/>
              <a:t>ARchitecture</a:t>
            </a:r>
            <a:endParaRPr lang="en-US"/>
          </a:p>
          <a:p>
            <a:pPr marL="0" lvl="0" indent="0" algn="l" rtl="0">
              <a:spcBef>
                <a:spcPts val="0"/>
              </a:spcBef>
              <a:spcAft>
                <a:spcPts val="0"/>
              </a:spcAft>
              <a:buNone/>
            </a:pPr>
            <a:r>
              <a:rPr lang="en-US"/>
              <a:t>Assessment pipeline (DARA), an anomaly detection algorithm designed to auto-</a:t>
            </a:r>
          </a:p>
          <a:p>
            <a:pPr marL="0" lvl="0" indent="0" algn="l" rtl="0">
              <a:spcBef>
                <a:spcPts val="0"/>
              </a:spcBef>
              <a:spcAft>
                <a:spcPts val="0"/>
              </a:spcAft>
              <a:buNone/>
            </a:pPr>
            <a:r>
              <a:rPr lang="en-US" err="1"/>
              <a:t>matically</a:t>
            </a:r>
            <a:r>
              <a:rPr lang="en-US"/>
              <a:t> identify discrepancies in PTM names. The approach involves detecting</a:t>
            </a:r>
          </a:p>
          <a:p>
            <a:pPr marL="0" lvl="0" indent="0" algn="l" rtl="0">
              <a:spcBef>
                <a:spcPts val="0"/>
              </a:spcBef>
              <a:spcAft>
                <a:spcPts val="0"/>
              </a:spcAft>
              <a:buNone/>
            </a:pPr>
            <a:r>
              <a:rPr lang="en-US"/>
              <a:t>architectural variations across multiple PTMs, training a classifier, and using it to</a:t>
            </a:r>
          </a:p>
          <a:p>
            <a:pPr marL="0" lvl="0" indent="0" algn="l" rtl="0">
              <a:spcBef>
                <a:spcPts val="0"/>
              </a:spcBef>
              <a:spcAft>
                <a:spcPts val="0"/>
              </a:spcAft>
              <a:buNone/>
            </a:pPr>
            <a:r>
              <a:rPr lang="en-US"/>
              <a:t>spot naming inconsistencies. Metadata inconsistencies are defined as mismatches</a:t>
            </a:r>
          </a:p>
          <a:p>
            <a:pPr marL="0" lvl="0" indent="0" algn="l" rtl="0">
              <a:spcBef>
                <a:spcPts val="0"/>
              </a:spcBef>
              <a:spcAft>
                <a:spcPts val="0"/>
              </a:spcAft>
              <a:buNone/>
            </a:pPr>
            <a:r>
              <a:rPr lang="en-US"/>
              <a:t>between the actual architecture of a PTM and its corresponding metadata. In the</a:t>
            </a:r>
          </a:p>
          <a:p>
            <a:pPr marL="0" lvl="0" indent="0" algn="l" rtl="0">
              <a:spcBef>
                <a:spcPts val="0"/>
              </a:spcBef>
              <a:spcAft>
                <a:spcPts val="0"/>
              </a:spcAft>
              <a:buNone/>
            </a:pPr>
            <a:r>
              <a:rPr lang="en-US"/>
              <a:t>DARA pipeline, these inconsistencies manifest as differences between the </a:t>
            </a:r>
            <a:r>
              <a:rPr lang="en-US" err="1"/>
              <a:t>classi</a:t>
            </a:r>
            <a:r>
              <a:rPr lang="en-US"/>
              <a:t>-</a:t>
            </a:r>
          </a:p>
          <a:p>
            <a:pPr marL="0" lvl="0" indent="0" algn="l" rtl="0">
              <a:spcBef>
                <a:spcPts val="0"/>
              </a:spcBef>
              <a:spcAft>
                <a:spcPts val="0"/>
              </a:spcAft>
              <a:buNone/>
            </a:pPr>
            <a:r>
              <a:rPr lang="en-US" err="1"/>
              <a:t>fier’s</a:t>
            </a:r>
            <a:r>
              <a:rPr lang="en-US"/>
              <a:t> prediction and the labels provided by the PTM creator. We evaluate DARA</a:t>
            </a:r>
          </a:p>
          <a:p>
            <a:pPr marL="0" lvl="0" indent="0" algn="l" rtl="0">
              <a:spcBef>
                <a:spcPts val="0"/>
              </a:spcBef>
              <a:spcAft>
                <a:spcPts val="0"/>
              </a:spcAft>
              <a:buNone/>
            </a:pPr>
            <a:r>
              <a:rPr lang="en-US"/>
              <a:t>using three key labels: </a:t>
            </a:r>
            <a:r>
              <a:rPr lang="en-US" err="1"/>
              <a:t>model_type</a:t>
            </a:r>
            <a:r>
              <a:rPr lang="en-US"/>
              <a:t>, task, and architecture (Figure 2).</a:t>
            </a:r>
            <a:endParaRPr/>
          </a:p>
        </p:txBody>
      </p:sp>
    </p:spTree>
    <p:extLst>
      <p:ext uri="{BB962C8B-B14F-4D97-AF65-F5344CB8AC3E}">
        <p14:creationId xmlns:p14="http://schemas.microsoft.com/office/powerpoint/2010/main" val="278962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a:extLst>
            <a:ext uri="{FF2B5EF4-FFF2-40B4-BE49-F238E27FC236}">
              <a16:creationId xmlns:a16="http://schemas.microsoft.com/office/drawing/2014/main" id="{6C136251-B883-11DD-6B54-D7A3DC4423A9}"/>
            </a:ext>
          </a:extLst>
        </p:cNvPr>
        <p:cNvGrpSpPr/>
        <p:nvPr/>
      </p:nvGrpSpPr>
      <p:grpSpPr>
        <a:xfrm>
          <a:off x="0" y="0"/>
          <a:ext cx="0" cy="0"/>
          <a:chOff x="0" y="0"/>
          <a:chExt cx="0" cy="0"/>
        </a:xfrm>
      </p:grpSpPr>
      <p:sp>
        <p:nvSpPr>
          <p:cNvPr id="714" name="Google Shape;714;g3212692a074_0_249:notes">
            <a:extLst>
              <a:ext uri="{FF2B5EF4-FFF2-40B4-BE49-F238E27FC236}">
                <a16:creationId xmlns:a16="http://schemas.microsoft.com/office/drawing/2014/main" id="{800E997B-C347-E13F-FE7F-AE45FA508C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212692a074_0_249:notes">
            <a:extLst>
              <a:ext uri="{FF2B5EF4-FFF2-40B4-BE49-F238E27FC236}">
                <a16:creationId xmlns:a16="http://schemas.microsoft.com/office/drawing/2014/main" id="{F98D6D11-91E1-2D01-14B6-01ED1CE060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Fig. 7: To improve PTM naming accuracies, we propose the DNN </a:t>
            </a:r>
            <a:r>
              <a:rPr lang="en-US" err="1"/>
              <a:t>ARchitecture</a:t>
            </a:r>
            <a:endParaRPr lang="en-US"/>
          </a:p>
          <a:p>
            <a:pPr marL="0" lvl="0" indent="0" algn="l" rtl="0">
              <a:spcBef>
                <a:spcPts val="0"/>
              </a:spcBef>
              <a:spcAft>
                <a:spcPts val="0"/>
              </a:spcAft>
              <a:buNone/>
            </a:pPr>
            <a:r>
              <a:rPr lang="en-US"/>
              <a:t>Assessment pipeline (DARA), an anomaly detection algorithm designed to auto-</a:t>
            </a:r>
          </a:p>
          <a:p>
            <a:pPr marL="0" lvl="0" indent="0" algn="l" rtl="0">
              <a:spcBef>
                <a:spcPts val="0"/>
              </a:spcBef>
              <a:spcAft>
                <a:spcPts val="0"/>
              </a:spcAft>
              <a:buNone/>
            </a:pPr>
            <a:r>
              <a:rPr lang="en-US" err="1"/>
              <a:t>matically</a:t>
            </a:r>
            <a:r>
              <a:rPr lang="en-US"/>
              <a:t> identify discrepancies in PTM names. The approach involves detecting</a:t>
            </a:r>
          </a:p>
          <a:p>
            <a:pPr marL="0" lvl="0" indent="0" algn="l" rtl="0">
              <a:spcBef>
                <a:spcPts val="0"/>
              </a:spcBef>
              <a:spcAft>
                <a:spcPts val="0"/>
              </a:spcAft>
              <a:buNone/>
            </a:pPr>
            <a:r>
              <a:rPr lang="en-US"/>
              <a:t>architectural variations across multiple PTMs, training a classifier, and using it to</a:t>
            </a:r>
          </a:p>
          <a:p>
            <a:pPr marL="0" lvl="0" indent="0" algn="l" rtl="0">
              <a:spcBef>
                <a:spcPts val="0"/>
              </a:spcBef>
              <a:spcAft>
                <a:spcPts val="0"/>
              </a:spcAft>
              <a:buNone/>
            </a:pPr>
            <a:r>
              <a:rPr lang="en-US"/>
              <a:t>spot naming inconsistencies. Metadata inconsistencies are defined as mismatches</a:t>
            </a:r>
          </a:p>
          <a:p>
            <a:pPr marL="0" lvl="0" indent="0" algn="l" rtl="0">
              <a:spcBef>
                <a:spcPts val="0"/>
              </a:spcBef>
              <a:spcAft>
                <a:spcPts val="0"/>
              </a:spcAft>
              <a:buNone/>
            </a:pPr>
            <a:r>
              <a:rPr lang="en-US"/>
              <a:t>between the actual architecture of a PTM and its corresponding metadata. In the</a:t>
            </a:r>
          </a:p>
          <a:p>
            <a:pPr marL="0" lvl="0" indent="0" algn="l" rtl="0">
              <a:spcBef>
                <a:spcPts val="0"/>
              </a:spcBef>
              <a:spcAft>
                <a:spcPts val="0"/>
              </a:spcAft>
              <a:buNone/>
            </a:pPr>
            <a:r>
              <a:rPr lang="en-US"/>
              <a:t>DARA pipeline, these inconsistencies manifest as differences between the </a:t>
            </a:r>
            <a:r>
              <a:rPr lang="en-US" err="1"/>
              <a:t>classi</a:t>
            </a:r>
            <a:r>
              <a:rPr lang="en-US"/>
              <a:t>-</a:t>
            </a:r>
          </a:p>
          <a:p>
            <a:pPr marL="0" lvl="0" indent="0" algn="l" rtl="0">
              <a:spcBef>
                <a:spcPts val="0"/>
              </a:spcBef>
              <a:spcAft>
                <a:spcPts val="0"/>
              </a:spcAft>
              <a:buNone/>
            </a:pPr>
            <a:r>
              <a:rPr lang="en-US" err="1"/>
              <a:t>fier’s</a:t>
            </a:r>
            <a:r>
              <a:rPr lang="en-US"/>
              <a:t> prediction and the labels provided by the PTM creator. We evaluate DARA</a:t>
            </a:r>
          </a:p>
          <a:p>
            <a:pPr marL="0" lvl="0" indent="0" algn="l" rtl="0">
              <a:spcBef>
                <a:spcPts val="0"/>
              </a:spcBef>
              <a:spcAft>
                <a:spcPts val="0"/>
              </a:spcAft>
              <a:buNone/>
            </a:pPr>
            <a:r>
              <a:rPr lang="en-US"/>
              <a:t>using three key labels: </a:t>
            </a:r>
            <a:r>
              <a:rPr lang="en-US" err="1"/>
              <a:t>model_type</a:t>
            </a:r>
            <a:r>
              <a:rPr lang="en-US"/>
              <a:t>, task, and architecture (Figure 2).</a:t>
            </a:r>
            <a:endParaRPr/>
          </a:p>
        </p:txBody>
      </p:sp>
    </p:spTree>
    <p:extLst>
      <p:ext uri="{BB962C8B-B14F-4D97-AF65-F5344CB8AC3E}">
        <p14:creationId xmlns:p14="http://schemas.microsoft.com/office/powerpoint/2010/main" val="27148820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a:extLst>
            <a:ext uri="{FF2B5EF4-FFF2-40B4-BE49-F238E27FC236}">
              <a16:creationId xmlns:a16="http://schemas.microsoft.com/office/drawing/2014/main" id="{35990553-2355-9F25-1F98-BA10E59FBA62}"/>
            </a:ext>
          </a:extLst>
        </p:cNvPr>
        <p:cNvGrpSpPr/>
        <p:nvPr/>
      </p:nvGrpSpPr>
      <p:grpSpPr>
        <a:xfrm>
          <a:off x="0" y="0"/>
          <a:ext cx="0" cy="0"/>
          <a:chOff x="0" y="0"/>
          <a:chExt cx="0" cy="0"/>
        </a:xfrm>
      </p:grpSpPr>
      <p:sp>
        <p:nvSpPr>
          <p:cNvPr id="714" name="Google Shape;714;g3212692a074_0_249:notes">
            <a:extLst>
              <a:ext uri="{FF2B5EF4-FFF2-40B4-BE49-F238E27FC236}">
                <a16:creationId xmlns:a16="http://schemas.microsoft.com/office/drawing/2014/main" id="{D187E771-C544-4458-3B8C-F9567586E0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212692a074_0_249:notes">
            <a:extLst>
              <a:ext uri="{FF2B5EF4-FFF2-40B4-BE49-F238E27FC236}">
                <a16:creationId xmlns:a16="http://schemas.microsoft.com/office/drawing/2014/main" id="{18F21601-A18B-6CF4-0FD8-D638B6E3596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Fig. 7: To improve PTM naming accuracies, we propose the DNN </a:t>
            </a:r>
            <a:r>
              <a:rPr lang="en-US" err="1"/>
              <a:t>ARchitecture</a:t>
            </a:r>
            <a:endParaRPr lang="en-US"/>
          </a:p>
          <a:p>
            <a:pPr marL="0" lvl="0" indent="0" algn="l" rtl="0">
              <a:spcBef>
                <a:spcPts val="0"/>
              </a:spcBef>
              <a:spcAft>
                <a:spcPts val="0"/>
              </a:spcAft>
              <a:buNone/>
            </a:pPr>
            <a:r>
              <a:rPr lang="en-US"/>
              <a:t>Assessment pipeline (DARA), an anomaly detection algorithm designed to auto-</a:t>
            </a:r>
          </a:p>
          <a:p>
            <a:pPr marL="0" lvl="0" indent="0" algn="l" rtl="0">
              <a:spcBef>
                <a:spcPts val="0"/>
              </a:spcBef>
              <a:spcAft>
                <a:spcPts val="0"/>
              </a:spcAft>
              <a:buNone/>
            </a:pPr>
            <a:r>
              <a:rPr lang="en-US" err="1"/>
              <a:t>matically</a:t>
            </a:r>
            <a:r>
              <a:rPr lang="en-US"/>
              <a:t> identify discrepancies in PTM names. The approach involves detecting</a:t>
            </a:r>
          </a:p>
          <a:p>
            <a:pPr marL="0" lvl="0" indent="0" algn="l" rtl="0">
              <a:spcBef>
                <a:spcPts val="0"/>
              </a:spcBef>
              <a:spcAft>
                <a:spcPts val="0"/>
              </a:spcAft>
              <a:buNone/>
            </a:pPr>
            <a:r>
              <a:rPr lang="en-US"/>
              <a:t>architectural variations across multiple PTMs, training a classifier, and using it to</a:t>
            </a:r>
          </a:p>
          <a:p>
            <a:pPr marL="0" lvl="0" indent="0" algn="l" rtl="0">
              <a:spcBef>
                <a:spcPts val="0"/>
              </a:spcBef>
              <a:spcAft>
                <a:spcPts val="0"/>
              </a:spcAft>
              <a:buNone/>
            </a:pPr>
            <a:r>
              <a:rPr lang="en-US"/>
              <a:t>spot naming inconsistencies. Metadata inconsistencies are defined as mismatches</a:t>
            </a:r>
          </a:p>
          <a:p>
            <a:pPr marL="0" lvl="0" indent="0" algn="l" rtl="0">
              <a:spcBef>
                <a:spcPts val="0"/>
              </a:spcBef>
              <a:spcAft>
                <a:spcPts val="0"/>
              </a:spcAft>
              <a:buNone/>
            </a:pPr>
            <a:r>
              <a:rPr lang="en-US"/>
              <a:t>between the actual architecture of a PTM and its corresponding metadata. In the</a:t>
            </a:r>
          </a:p>
          <a:p>
            <a:pPr marL="0" lvl="0" indent="0" algn="l" rtl="0">
              <a:spcBef>
                <a:spcPts val="0"/>
              </a:spcBef>
              <a:spcAft>
                <a:spcPts val="0"/>
              </a:spcAft>
              <a:buNone/>
            </a:pPr>
            <a:r>
              <a:rPr lang="en-US"/>
              <a:t>DARA pipeline, these inconsistencies manifest as differences between the </a:t>
            </a:r>
            <a:r>
              <a:rPr lang="en-US" err="1"/>
              <a:t>classi</a:t>
            </a:r>
            <a:r>
              <a:rPr lang="en-US"/>
              <a:t>-</a:t>
            </a:r>
          </a:p>
          <a:p>
            <a:pPr marL="0" lvl="0" indent="0" algn="l" rtl="0">
              <a:spcBef>
                <a:spcPts val="0"/>
              </a:spcBef>
              <a:spcAft>
                <a:spcPts val="0"/>
              </a:spcAft>
              <a:buNone/>
            </a:pPr>
            <a:r>
              <a:rPr lang="en-US" err="1"/>
              <a:t>fier’s</a:t>
            </a:r>
            <a:r>
              <a:rPr lang="en-US"/>
              <a:t> prediction and the labels provided by the PTM creator. We evaluate DARA</a:t>
            </a:r>
          </a:p>
          <a:p>
            <a:pPr marL="0" lvl="0" indent="0" algn="l" rtl="0">
              <a:spcBef>
                <a:spcPts val="0"/>
              </a:spcBef>
              <a:spcAft>
                <a:spcPts val="0"/>
              </a:spcAft>
              <a:buNone/>
            </a:pPr>
            <a:r>
              <a:rPr lang="en-US"/>
              <a:t>using three key labels: </a:t>
            </a:r>
            <a:r>
              <a:rPr lang="en-US" err="1"/>
              <a:t>model_type</a:t>
            </a:r>
            <a:r>
              <a:rPr lang="en-US"/>
              <a:t>, task, and architecture (Figure 2).</a:t>
            </a:r>
            <a:endParaRPr/>
          </a:p>
        </p:txBody>
      </p:sp>
    </p:spTree>
    <p:extLst>
      <p:ext uri="{BB962C8B-B14F-4D97-AF65-F5344CB8AC3E}">
        <p14:creationId xmlns:p14="http://schemas.microsoft.com/office/powerpoint/2010/main" val="24984864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a:extLst>
            <a:ext uri="{FF2B5EF4-FFF2-40B4-BE49-F238E27FC236}">
              <a16:creationId xmlns:a16="http://schemas.microsoft.com/office/drawing/2014/main" id="{06FE29B5-051A-A10B-2D8B-7D1CCD2DC3A1}"/>
            </a:ext>
          </a:extLst>
        </p:cNvPr>
        <p:cNvGrpSpPr/>
        <p:nvPr/>
      </p:nvGrpSpPr>
      <p:grpSpPr>
        <a:xfrm>
          <a:off x="0" y="0"/>
          <a:ext cx="0" cy="0"/>
          <a:chOff x="0" y="0"/>
          <a:chExt cx="0" cy="0"/>
        </a:xfrm>
      </p:grpSpPr>
      <p:sp>
        <p:nvSpPr>
          <p:cNvPr id="714" name="Google Shape;714;g3212692a074_0_249:notes">
            <a:extLst>
              <a:ext uri="{FF2B5EF4-FFF2-40B4-BE49-F238E27FC236}">
                <a16:creationId xmlns:a16="http://schemas.microsoft.com/office/drawing/2014/main" id="{DD344C29-1F6C-FC8C-9B95-A543EAFCA7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212692a074_0_249:notes">
            <a:extLst>
              <a:ext uri="{FF2B5EF4-FFF2-40B4-BE49-F238E27FC236}">
                <a16:creationId xmlns:a16="http://schemas.microsoft.com/office/drawing/2014/main" id="{92D255C8-5FC3-F07E-BBFE-286C9DAD17A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Evaluation:</a:t>
            </a:r>
            <a:endParaRPr/>
          </a:p>
          <a:p>
            <a:pPr marL="457200" lvl="0" indent="-298450" algn="l" rtl="0">
              <a:spcBef>
                <a:spcPts val="0"/>
              </a:spcBef>
              <a:spcAft>
                <a:spcPts val="0"/>
              </a:spcAft>
              <a:buSzPts val="1100"/>
              <a:buChar char="-"/>
            </a:pPr>
            <a:r>
              <a:rPr lang="en"/>
              <a:t>Overall, we collected 3443 PTM packages from 172 architectures, 78 </a:t>
            </a:r>
            <a:r>
              <a:rPr lang="en" err="1"/>
              <a:t>model_types</a:t>
            </a:r>
            <a:r>
              <a:rPr lang="en"/>
              <a:t>, and 27 tasks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6378571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5"/>
        <p:cNvGrpSpPr/>
        <p:nvPr/>
      </p:nvGrpSpPr>
      <p:grpSpPr>
        <a:xfrm>
          <a:off x="0" y="0"/>
          <a:ext cx="0" cy="0"/>
          <a:chOff x="0" y="0"/>
          <a:chExt cx="0" cy="0"/>
        </a:xfrm>
      </p:grpSpPr>
      <p:sp>
        <p:nvSpPr>
          <p:cNvPr id="1996" name="Google Shape;1996;g28fe7dea987_3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7" name="Google Shape;1997;g28fe7dea987_3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095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a133bae78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a133bae78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730108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1"/>
        <p:cNvGrpSpPr/>
        <p:nvPr/>
      </p:nvGrpSpPr>
      <p:grpSpPr>
        <a:xfrm>
          <a:off x="0" y="0"/>
          <a:ext cx="0" cy="0"/>
          <a:chOff x="0" y="0"/>
          <a:chExt cx="0" cy="0"/>
        </a:xfrm>
      </p:grpSpPr>
      <p:sp>
        <p:nvSpPr>
          <p:cNvPr id="2002" name="Google Shape;2002;g28fe7dea987_3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3" name="Google Shape;2003;g28fe7dea987_3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527703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7"/>
        <p:cNvGrpSpPr/>
        <p:nvPr/>
      </p:nvGrpSpPr>
      <p:grpSpPr>
        <a:xfrm>
          <a:off x="0" y="0"/>
          <a:ext cx="0" cy="0"/>
          <a:chOff x="0" y="0"/>
          <a:chExt cx="0" cy="0"/>
        </a:xfrm>
      </p:grpSpPr>
      <p:sp>
        <p:nvSpPr>
          <p:cNvPr id="2008" name="Google Shape;2008;g28fe7dea987_3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9" name="Google Shape;2009;g28fe7dea987_3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653171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210262598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210262598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purpose of research is to discover new knowledge. This knowledge (ideally) addresses open problems in the field.</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Solving: Traditional engineering research. Apply techniques such as static and dynamic analysis to improve some aspect of software engineering.</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Searching for code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Refactoring programs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Finding vulnerabilities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But equally important is continually recharging the pool of open problems. In computing, engineers are constantly needing to adapt to new technologies – hardware, operating systems, programming languages, etc. – and so if we only solve “old” problems we will lose touch with practitioners.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Discovering: Ensuring that the problems the research community solves are aligned with the problems that engineers actually have</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Mining software repositories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Studying engineers’ behavior</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“Empirical SWEng”</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These two approaches are symbiotic.</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210262598b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210262598b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Clr>
                <a:schemeClr val="dk1"/>
              </a:buClr>
              <a:buSzPts val="1100"/>
              <a:buFont typeface="Arial"/>
              <a:buNone/>
            </a:pPr>
            <a:r>
              <a:rPr lang="en" sz="1800">
                <a:solidFill>
                  <a:schemeClr val="dk1"/>
                </a:solidFill>
              </a:rPr>
              <a:t>The engineering community faces a foundational gap in </a:t>
            </a:r>
            <a:r>
              <a:rPr lang="en" sz="1800" b="1" u="sng">
                <a:solidFill>
                  <a:schemeClr val="dk1"/>
                </a:solidFill>
              </a:rPr>
              <a:t>understanding</a:t>
            </a:r>
            <a:r>
              <a:rPr lang="en" sz="1800">
                <a:solidFill>
                  <a:schemeClr val="dk1"/>
                </a:solidFill>
              </a:rPr>
              <a:t> </a:t>
            </a:r>
            <a:r>
              <a:rPr lang="en" sz="1800" i="1">
                <a:solidFill>
                  <a:schemeClr val="dk1"/>
                </a:solidFill>
              </a:rPr>
              <a:t>challenges </a:t>
            </a:r>
            <a:r>
              <a:rPr lang="en" sz="1800">
                <a:solidFill>
                  <a:schemeClr val="dk1"/>
                </a:solidFill>
              </a:rPr>
              <a:t>and</a:t>
            </a:r>
            <a:r>
              <a:rPr lang="en" sz="1800" i="1">
                <a:solidFill>
                  <a:schemeClr val="dk1"/>
                </a:solidFill>
              </a:rPr>
              <a:t> best practices</a:t>
            </a:r>
            <a:r>
              <a:rPr lang="en" sz="1800">
                <a:solidFill>
                  <a:schemeClr val="dk1"/>
                </a:solidFill>
              </a:rPr>
              <a:t> for </a:t>
            </a:r>
            <a:r>
              <a:rPr lang="en" sz="1800" b="1">
                <a:solidFill>
                  <a:schemeClr val="dk1"/>
                </a:solidFill>
              </a:rPr>
              <a:t>reuse activities</a:t>
            </a:r>
            <a:r>
              <a:rPr lang="en" sz="1800">
                <a:solidFill>
                  <a:schemeClr val="dk1"/>
                </a:solidFill>
              </a:rPr>
              <a:t> in the </a:t>
            </a:r>
            <a:r>
              <a:rPr lang="en" sz="1800" b="1">
                <a:solidFill>
                  <a:schemeClr val="dk1"/>
                </a:solidFill>
              </a:rPr>
              <a:t>PTM supply chain</a:t>
            </a:r>
            <a:r>
              <a:rPr lang="en" sz="1800">
                <a:solidFill>
                  <a:schemeClr val="dk1"/>
                </a:solidFill>
              </a:rPr>
              <a:t>.</a:t>
            </a:r>
            <a:endParaRPr sz="1800">
              <a:solidFill>
                <a:schemeClr val="dk1"/>
              </a:solidFill>
            </a:endParaRPr>
          </a:p>
          <a:p>
            <a:pPr marL="457200" lvl="0" indent="0" algn="l" rtl="0">
              <a:lnSpc>
                <a:spcPct val="200000"/>
              </a:lnSpc>
              <a:spcBef>
                <a:spcPts val="0"/>
              </a:spcBef>
              <a:spcAft>
                <a:spcPts val="0"/>
              </a:spcAft>
              <a:buClr>
                <a:schemeClr val="dk1"/>
              </a:buClr>
              <a:buSzPts val="1100"/>
              <a:buFont typeface="Arial"/>
              <a:buNone/>
            </a:pPr>
            <a:endParaRPr sz="1800">
              <a:solidFill>
                <a:srgbClr val="0000FF"/>
              </a:solidFill>
            </a:endParaRPr>
          </a:p>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6287f8a3bf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6287f8a3b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6287f8a3bf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6287f8a3bf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6287f8a3bf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6287f8a3bf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50" b="1">
                <a:solidFill>
                  <a:schemeClr val="dk1"/>
                </a:solidFill>
                <a:latin typeface="Roboto"/>
                <a:ea typeface="Roboto"/>
                <a:cs typeface="Roboto"/>
                <a:sym typeface="Roboto"/>
              </a:rPr>
              <a:t>Now I will go through substantially completed work. I am calling it substantially completed because one of the work is under revision at EMSE.</a:t>
            </a:r>
            <a:endParaRPr sz="1250" b="1">
              <a:solidFill>
                <a:schemeClr val="dk1"/>
              </a:solidFill>
              <a:latin typeface="Roboto"/>
              <a:ea typeface="Roboto"/>
              <a:cs typeface="Roboto"/>
              <a:sym typeface="Roboto"/>
            </a:endParaRPr>
          </a:p>
          <a:p>
            <a:pPr marL="0" lvl="0" indent="0" algn="l" rtl="0">
              <a:spcBef>
                <a:spcPts val="0"/>
              </a:spcBef>
              <a:spcAft>
                <a:spcPts val="0"/>
              </a:spcAft>
              <a:buNone/>
            </a:pPr>
            <a:r>
              <a:rPr lang="en" sz="1250" b="1">
                <a:solidFill>
                  <a:schemeClr val="dk1"/>
                </a:solidFill>
                <a:latin typeface="Roboto"/>
                <a:ea typeface="Roboto"/>
                <a:cs typeface="Roboto"/>
                <a:sym typeface="Roboto"/>
              </a:rPr>
              <a:t>For each work I will give an overview, covering the knowledge gap/problem, method, main results.</a:t>
            </a:r>
            <a:endParaRPr sz="1250" b="1">
              <a:solidFill>
                <a:schemeClr val="dk1"/>
              </a:solidFill>
              <a:latin typeface="Roboto"/>
              <a:ea typeface="Roboto"/>
              <a:cs typeface="Roboto"/>
              <a:sym typeface="Roboto"/>
            </a:endParaRPr>
          </a:p>
          <a:p>
            <a:pPr marL="0" lvl="0" indent="0" algn="l" rtl="0">
              <a:spcBef>
                <a:spcPts val="0"/>
              </a:spcBef>
              <a:spcAft>
                <a:spcPts val="0"/>
              </a:spcAft>
              <a:buNone/>
            </a:pPr>
            <a:r>
              <a:rPr lang="en" sz="1250" b="1">
                <a:solidFill>
                  <a:schemeClr val="dk1"/>
                </a:solidFill>
                <a:latin typeface="Roboto"/>
                <a:ea typeface="Roboto"/>
                <a:cs typeface="Roboto"/>
                <a:sym typeface="Roboto"/>
              </a:rPr>
              <a:t>Due to time limit I will not cover everything in each work, but I am happy to answer questions  about them. Each of these works has co-authors but I am the lead author of these projects.</a:t>
            </a:r>
            <a:endParaRPr sz="1300" b="1">
              <a:solidFill>
                <a:schemeClr val="dk1"/>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210262598b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3210262598b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3210262598b_0_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3210262598b_0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210262598b_0_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3210262598b_0_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6287f8a3bf_0_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6287f8a3bf_0_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988492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3210262598b_0_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3210262598b_0_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3210262598b_0_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3210262598b_0_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Hierarchy of PTM registry naming taxonomy across representative open-source PTM</a:t>
            </a:r>
            <a:endParaRPr/>
          </a:p>
          <a:p>
            <a:pPr marL="0" lvl="0" indent="0" algn="l" rtl="0">
              <a:spcBef>
                <a:spcPts val="0"/>
              </a:spcBef>
              <a:spcAft>
                <a:spcPts val="0"/>
              </a:spcAft>
              <a:buNone/>
            </a:pPr>
            <a:r>
              <a:rPr lang="en"/>
              <a:t>registries, including Hugging Face, ONNX Model Zoo, PyTorch Hub, and TensorFlow Hub.</a:t>
            </a:r>
            <a:endParaRPr/>
          </a:p>
          <a:p>
            <a:pPr marL="0" lvl="0" indent="0" algn="l" rtl="0">
              <a:spcBef>
                <a:spcPts val="0"/>
              </a:spcBef>
              <a:spcAft>
                <a:spcPts val="0"/>
              </a:spcAft>
              <a:buNone/>
            </a:pPr>
            <a:r>
              <a:rPr lang="en"/>
              <a:t>Registries include multiple domains, such as natural language processing, computer vision,</a:t>
            </a:r>
            <a:endParaRPr/>
          </a:p>
          <a:p>
            <a:pPr marL="0" lvl="0" indent="0" algn="l" rtl="0">
              <a:spcBef>
                <a:spcPts val="0"/>
              </a:spcBef>
              <a:spcAft>
                <a:spcPts val="0"/>
              </a:spcAft>
              <a:buNone/>
            </a:pPr>
            <a:r>
              <a:rPr lang="en"/>
              <a:t>and multimodal; multiple tasks, such as depth estimation (vision), text generation (NLP); and</a:t>
            </a:r>
            <a:endParaRPr/>
          </a:p>
          <a:p>
            <a:pPr marL="0" lvl="0" indent="0" algn="l" rtl="0">
              <a:spcBef>
                <a:spcPts val="0"/>
              </a:spcBef>
              <a:spcAft>
                <a:spcPts val="0"/>
              </a:spcAft>
              <a:buNone/>
            </a:pPr>
            <a:r>
              <a:rPr lang="en"/>
              <a:t>many distinct models and model types/architectures for each task. The red box highlights the</a:t>
            </a:r>
            <a:endParaRPr/>
          </a:p>
          <a:p>
            <a:pPr marL="0" lvl="0" indent="0" algn="l" rtl="0">
              <a:spcBef>
                <a:spcPts val="0"/>
              </a:spcBef>
              <a:spcAft>
                <a:spcPts val="0"/>
              </a:spcAft>
              <a:buNone/>
            </a:pPr>
            <a:r>
              <a:rPr lang="en"/>
              <a:t>package name (model identifier and model type/architecture) — this is the focus of our study.</a:t>
            </a:r>
            <a:endParaRPr/>
          </a:p>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3210262598b_0_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3210262598b_0_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figure illustrates how PTM is involved in the research-to-practice pipeline in the Hugging Face PTM ecosystem [15]. Hugging Face is an open-gated model registry which means anyone can contribute models and package names to it [32]. This is in contrast to gated and commercial model hubs, where PTM packages are reviewed by registry staff or can only be submitted by authorized users such as employees. We highlight three kinds of users in the RTP pipeline in PTM ecosystem: researcher, reengineer, and adopter. These users are key components of the PTM supply chain [32]. The researchers are not only the new model contributors, but also the “name producer”. To support rapid model development and training, engineers (annotated as “reengineer” in Figure 1) can adapt existing deep learning models on downstream tasks or datasets through different reengineering approaches, including transfer learning, fine-tuning, and knowledge distillation [15, 24, 29].</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3210262598b_0_6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3210262598b_0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of a PTM metadata inconsistency from Hugging Face. The top part shows</a:t>
            </a:r>
            <a:endParaRPr/>
          </a:p>
          <a:p>
            <a:pPr marL="0" lvl="0" indent="0" algn="l" rtl="0">
              <a:spcBef>
                <a:spcPts val="0"/>
              </a:spcBef>
              <a:spcAft>
                <a:spcPts val="0"/>
              </a:spcAft>
              <a:buNone/>
            </a:pPr>
            <a:r>
              <a:rPr lang="en"/>
              <a:t>the PTM identifier, and the bottom part displays the PTM metadata (i.e., architecture and</a:t>
            </a:r>
            <a:endParaRPr/>
          </a:p>
          <a:p>
            <a:pPr marL="0" lvl="0" indent="0" algn="l" rtl="0">
              <a:spcBef>
                <a:spcPts val="0"/>
              </a:spcBef>
              <a:spcAft>
                <a:spcPts val="0"/>
              </a:spcAft>
              <a:buNone/>
            </a:pPr>
            <a:r>
              <a:rPr lang="en"/>
              <a:t>model type) and the package content. Facebook named the model nllb due to the introduction</a:t>
            </a:r>
            <a:endParaRPr/>
          </a:p>
          <a:p>
            <a:pPr marL="0" lvl="0" indent="0" algn="l" rtl="0">
              <a:spcBef>
                <a:spcPts val="0"/>
              </a:spcBef>
              <a:spcAft>
                <a:spcPts val="0"/>
              </a:spcAft>
              <a:buNone/>
            </a:pPr>
            <a:r>
              <a:rPr lang="en"/>
              <a:t>of a new tokenizer, while other models on Hugging Face typically name models based on</a:t>
            </a:r>
            <a:endParaRPr/>
          </a:p>
          <a:p>
            <a:pPr marL="0" lvl="0" indent="0" algn="l" rtl="0">
              <a:spcBef>
                <a:spcPts val="0"/>
              </a:spcBef>
              <a:spcAft>
                <a:spcPts val="0"/>
              </a:spcAft>
              <a:buNone/>
            </a:pPr>
            <a:r>
              <a:rPr lang="en"/>
              <a:t>architecture changes. This mismatch between the identifier and the architecture metadata</a:t>
            </a:r>
            <a:endParaRPr/>
          </a:p>
          <a:p>
            <a:pPr marL="0" lvl="0" indent="0" algn="l" rtl="0">
              <a:spcBef>
                <a:spcPts val="0"/>
              </a:spcBef>
              <a:spcAft>
                <a:spcPts val="0"/>
              </a:spcAft>
              <a:buNone/>
            </a:pPr>
            <a:r>
              <a:rPr lang="en"/>
              <a:t>may impact searchability, reliability, and reusability in the PTM reuse process (blue boxes).</a:t>
            </a:r>
            <a:endParaRPr/>
          </a:p>
          <a:p>
            <a:pPr marL="0" lvl="0" indent="0" algn="l" rtl="0">
              <a:spcBef>
                <a:spcPts val="0"/>
              </a:spcBef>
              <a:spcAft>
                <a:spcPts val="0"/>
              </a:spcAft>
              <a:buNone/>
            </a:pPr>
            <a:r>
              <a:rPr lang="en"/>
              <a:t>The four-step reuse process is adapted from (Jiang et al. 2023b).</a:t>
            </a:r>
            <a:endParaRPr/>
          </a:p>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3210262598b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3210262598b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3210262598b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3210262598b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3210262598b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3210262598b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3210262598b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3210262598b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3210262598b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3210262598b_0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lvl="0" indent="0" algn="l" rtl="0">
              <a:lnSpc>
                <a:spcPct val="115000"/>
              </a:lnSpc>
              <a:spcBef>
                <a:spcPts val="0"/>
              </a:spcBef>
              <a:spcAft>
                <a:spcPts val="0"/>
              </a:spcAft>
              <a:buNone/>
            </a:pPr>
            <a:r>
              <a:rPr lang="en" sz="1050" b="1">
                <a:solidFill>
                  <a:srgbClr val="444746"/>
                </a:solidFill>
                <a:highlight>
                  <a:srgbClr val="FFFFFF"/>
                </a:highlight>
                <a:latin typeface="Roboto"/>
                <a:ea typeface="Roboto"/>
                <a:cs typeface="Roboto"/>
                <a:sym typeface="Roboto"/>
              </a:rPr>
              <a:t>GHTorrent, SOTorrent: This is a common kind of conventional work in SWEng research</a:t>
            </a:r>
            <a:endParaRPr sz="1400" b="1">
              <a:solidFill>
                <a:schemeClr val="dk1"/>
              </a:solidFill>
            </a:endParaRPr>
          </a:p>
          <a:p>
            <a:pPr marL="12700" lvl="0" indent="0" algn="l" rtl="0">
              <a:lnSpc>
                <a:spcPct val="115000"/>
              </a:lnSpc>
              <a:spcBef>
                <a:spcPts val="0"/>
              </a:spcBef>
              <a:spcAft>
                <a:spcPts val="0"/>
              </a:spcAft>
              <a:buNone/>
            </a:pPr>
            <a:endParaRPr sz="1400">
              <a:solidFill>
                <a:schemeClr val="dk1"/>
              </a:solidFill>
            </a:endParaRPr>
          </a:p>
          <a:p>
            <a:pPr marL="12700" lvl="0" indent="0" algn="l" rtl="0">
              <a:lnSpc>
                <a:spcPct val="115000"/>
              </a:lnSpc>
              <a:spcBef>
                <a:spcPts val="0"/>
              </a:spcBef>
              <a:spcAft>
                <a:spcPts val="0"/>
              </a:spcAft>
              <a:buNone/>
            </a:pPr>
            <a:r>
              <a:rPr lang="en" sz="1400">
                <a:solidFill>
                  <a:schemeClr val="dk1"/>
                </a:solidFill>
              </a:rPr>
              <a:t>-</a:t>
            </a:r>
            <a:r>
              <a:rPr lang="en" sz="1200">
                <a:solidFill>
                  <a:schemeClr val="dk1"/>
                </a:solidFill>
                <a:latin typeface="Calibri"/>
                <a:ea typeface="Calibri"/>
                <a:cs typeface="Calibri"/>
                <a:sym typeface="Calibri"/>
              </a:rPr>
              <a:t> “if all the PTM packages are available on these model hubs, why do we need a new dataset?”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400">
                <a:solidFill>
                  <a:schemeClr val="dk1"/>
                </a:solidFill>
              </a:rPr>
              <a:t>-</a:t>
            </a:r>
            <a:r>
              <a:rPr lang="en" sz="1200">
                <a:solidFill>
                  <a:schemeClr val="dk1"/>
                </a:solidFill>
                <a:latin typeface="Calibri"/>
                <a:ea typeface="Calibri"/>
                <a:cs typeface="Calibri"/>
                <a:sym typeface="Calibri"/>
              </a:rPr>
              <a:t>Here are three reasons that we created a new dataset: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(click x 3)</a:t>
            </a:r>
            <a:endParaRPr sz="1200" b="1">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400">
                <a:solidFill>
                  <a:schemeClr val="dk1"/>
                </a:solidFill>
              </a:rPr>
              <a:t>-</a:t>
            </a:r>
            <a:r>
              <a:rPr lang="en" sz="1200">
                <a:solidFill>
                  <a:schemeClr val="dk1"/>
                </a:solidFill>
                <a:latin typeface="Calibri"/>
                <a:ea typeface="Calibri"/>
                <a:cs typeface="Calibri"/>
                <a:sym typeface="Calibri"/>
              </a:rPr>
              <a:t>The PTM are distributed in many places and the model hubs provide different APIs to facilitate model reuse. There is no one-stop shop to compare PTMs from different model hubs. </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400">
                <a:solidFill>
                  <a:schemeClr val="dk1"/>
                </a:solidFill>
              </a:rPr>
              <a:t>-</a:t>
            </a:r>
            <a:r>
              <a:rPr lang="en" sz="1200">
                <a:solidFill>
                  <a:schemeClr val="dk1"/>
                </a:solidFill>
                <a:latin typeface="Calibri"/>
                <a:ea typeface="Calibri"/>
                <a:cs typeface="Calibri"/>
                <a:sym typeface="Calibri"/>
              </a:rPr>
              <a:t>PTMs can be really big! Some model hubs, they </a:t>
            </a:r>
            <a:r>
              <a:rPr lang="en" sz="1050">
                <a:solidFill>
                  <a:schemeClr val="dk1"/>
                </a:solidFill>
                <a:latin typeface="Roboto"/>
                <a:ea typeface="Roboto"/>
                <a:cs typeface="Roboto"/>
                <a:sym typeface="Roboto"/>
              </a:rPr>
              <a:t>rate limits on accessing PTMs to prevent server overloads and service disruptions. This makes it harder to access a large amount of PTMs.</a:t>
            </a:r>
            <a:endParaRPr sz="1050">
              <a:solidFill>
                <a:schemeClr val="dk1"/>
              </a:solidFill>
              <a:latin typeface="Roboto"/>
              <a:ea typeface="Roboto"/>
              <a:cs typeface="Roboto"/>
              <a:sym typeface="Roboto"/>
            </a:endParaRPr>
          </a:p>
          <a:p>
            <a:pPr marL="12700" lvl="0" indent="0" algn="l" rtl="0">
              <a:lnSpc>
                <a:spcPct val="175000"/>
              </a:lnSpc>
              <a:spcBef>
                <a:spcPts val="0"/>
              </a:spcBef>
              <a:spcAft>
                <a:spcPts val="0"/>
              </a:spcAft>
              <a:buClr>
                <a:schemeClr val="dk1"/>
              </a:buClr>
              <a:buSzPts val="1100"/>
              <a:buFont typeface="Arial"/>
              <a:buNone/>
            </a:pPr>
            <a:r>
              <a:rPr lang="en" sz="1400">
                <a:solidFill>
                  <a:schemeClr val="dk1"/>
                </a:solidFill>
              </a:rPr>
              <a:t>-</a:t>
            </a:r>
            <a:r>
              <a:rPr lang="en" sz="1050">
                <a:solidFill>
                  <a:schemeClr val="dk1"/>
                </a:solidFill>
                <a:latin typeface="Roboto"/>
                <a:ea typeface="Roboto"/>
                <a:cs typeface="Roboto"/>
                <a:sym typeface="Roboto"/>
              </a:rPr>
              <a:t>We would like to keep long-term data to support the scientific replicability of our work</a:t>
            </a:r>
            <a:endParaRPr sz="105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(click)</a:t>
            </a:r>
            <a:endParaRPr sz="1200" b="1">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400">
                <a:solidFill>
                  <a:schemeClr val="dk1"/>
                </a:solidFill>
              </a:rPr>
              <a:t>-</a:t>
            </a:r>
            <a:r>
              <a:rPr lang="en" sz="1200">
                <a:solidFill>
                  <a:schemeClr val="dk1"/>
                </a:solidFill>
                <a:latin typeface="Calibri"/>
                <a:ea typeface="Calibri"/>
                <a:cs typeface="Calibri"/>
                <a:sym typeface="Calibri"/>
              </a:rPr>
              <a:t>We want researchers to have easy access to PTM packages.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3210262598b_0_10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3210262598b_0_1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a133bae7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a133bae7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340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3210262598b_0_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3210262598b_0_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3210262598b_0_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3210262598b_0_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are still a lot of unexplored directions, for example…</a:t>
            </a:r>
            <a:endParaRPr/>
          </a:p>
          <a:p>
            <a:pPr marL="457200" lvl="0" indent="-298450" algn="l" rtl="0">
              <a:spcBef>
                <a:spcPts val="0"/>
              </a:spcBef>
              <a:spcAft>
                <a:spcPts val="0"/>
              </a:spcAft>
              <a:buSzPts val="1100"/>
              <a:buChar char="-"/>
            </a:pPr>
            <a:r>
              <a:rPr lang="en"/>
              <a:t>How to consider the engineering requirements into account in this reuse pipeline</a:t>
            </a:r>
            <a:endParaRPr/>
          </a:p>
          <a:p>
            <a:pPr marL="457200" lvl="0" indent="-298450" algn="l" rtl="0">
              <a:spcBef>
                <a:spcPts val="0"/>
              </a:spcBef>
              <a:spcAft>
                <a:spcPts val="0"/>
              </a:spcAft>
              <a:buSzPts val="1100"/>
              <a:buChar char="-"/>
            </a:pPr>
            <a:r>
              <a:rPr lang="en"/>
              <a:t>How to evaluate the risks?</a:t>
            </a:r>
            <a:endParaRPr/>
          </a:p>
          <a:p>
            <a:pPr marL="457200" lvl="0" indent="-298450" algn="l" rtl="0">
              <a:spcBef>
                <a:spcPts val="0"/>
              </a:spcBef>
              <a:spcAft>
                <a:spcPts val="0"/>
              </a:spcAft>
              <a:buSzPts val="1100"/>
              <a:buChar char="-"/>
            </a:pPr>
            <a:r>
              <a:rPr lang="en"/>
              <a:t>How to mitigate the risks during candidate evaluation and reengineering process?</a:t>
            </a:r>
            <a:endParaRPr/>
          </a:p>
          <a:p>
            <a:pPr marL="457200" lvl="0" indent="-298450" algn="l" rtl="0">
              <a:spcBef>
                <a:spcPts val="0"/>
              </a:spcBef>
              <a:spcAft>
                <a:spcPts val="0"/>
              </a:spcAft>
              <a:buSzPts val="1100"/>
              <a:buChar char="-"/>
            </a:pPr>
            <a:r>
              <a:rPr lang="en"/>
              <a:t>Integration and deploy: What is prioritized? Risks? Mitigations?</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3212692a07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3212692a07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Consolidated themes and claims collected from our systematic literature review. Small-Scale measurements refer to measurements made on a selection of a population less than 10% of the overall size, Large-scale measurements are measurements made on a selection of a population that is more than 10%, Survey refers to a survey, Interviews refer to interviews, Case study refers to either an examination of a specific case or the creation of a model to verify the claim. † : The claim basis is not a large-scale quantification.</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3210262598b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3210262598b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3212692a074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3212692a074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26287f8a3bf_0_7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26287f8a3bf_0_7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How to make PTM more reusable?</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Discuss practices like consistent naming conventions, comprehensive documentation, and robust versioning.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Highlight the role of modular design, clear licensing, and dataset provenance in improving reuse.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Provide examples of successful reuse cases where these factors contributed.</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How to make PTM reuse more trustworthy?</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Address the need for transparency in training data and architecture.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Discuss reproducibility, security (e.g., typosquatting detection), and mechanisms for verifying model claims.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Emphasize evaluation metrics, bias mitigation, and certification of pretrained models.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What are other considerations essential to this process?</a:t>
            </a:r>
            <a:endParaRPr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n">
                <a:solidFill>
                  <a:schemeClr val="dk1"/>
                </a:solidFill>
              </a:rPr>
              <a:t>Introduce topics like model lifecycle management, intellectual property concerns, and community governance.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Highlight the importance of user education and standardization efforts across PTM ecosystems.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Discuss how tools like DARA or other automated validators could support the ecosystem.</a:t>
            </a:r>
            <a:endParaRPr>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26287f8a3bf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26287f8a3bf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Consider the software engineer.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What tasks do they perform?</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Lots of traditional activities such as computer programming, data management, data transmission, collaborative engineering, and deployment. More recently working with machine learning technologies such as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What tools do they use to assist them in these tasks?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*Flip through some tool families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One aspect of software engineering research is to understand the ways that engineers use these tools, in order to</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1.</a:t>
            </a:r>
            <a:r>
              <a:rPr lang="en" sz="1200">
                <a:solidFill>
                  <a:schemeClr val="dk1"/>
                </a:solidFill>
                <a:latin typeface="Calibri"/>
                <a:ea typeface="Calibri"/>
                <a:cs typeface="Calibri"/>
                <a:sym typeface="Calibri"/>
              </a:rPr>
              <a:t>Identify problems with the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2.</a:t>
            </a:r>
            <a:r>
              <a:rPr lang="en" sz="1200">
                <a:solidFill>
                  <a:schemeClr val="dk1"/>
                </a:solidFill>
                <a:latin typeface="Calibri"/>
                <a:ea typeface="Calibri"/>
                <a:cs typeface="Calibri"/>
                <a:sym typeface="Calibri"/>
              </a:rPr>
              <a:t>Identify ways we can improve these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3.</a:t>
            </a:r>
            <a:r>
              <a:rPr lang="en" sz="1200">
                <a:solidFill>
                  <a:schemeClr val="dk1"/>
                </a:solidFill>
                <a:latin typeface="Calibri"/>
                <a:ea typeface="Calibri"/>
                <a:cs typeface="Calibri"/>
                <a:sym typeface="Calibri"/>
              </a:rPr>
              <a:t>Identify opportunities for new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When tools are used incorrectly, bad things happen.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The engineering process may be inefficient, or the quality of the engineering product may be affected.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TRANS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Today I’m going to talk about engineering practices and challenges for one of these domains: machine learning, and specifically, deep learning /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Editing:</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VSCode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IntelliJ</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Eclipse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Emacs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Interacting with data</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MySQL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MongoDB (noSQL)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GraphQL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Communication: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JSON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Protobuf</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Working with other developers: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Version control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CI tools like Travis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Virtualization: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Docker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Kubernetes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Deployment, e.g. serverless frameworks like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AWS lambda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Google cloud functions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Apache OpenWhisk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Neural networks: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Development frameworks like PyTorch and TensorFlow; model hubs such as HuggingFace; exchange formats such as ONNX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3210262598b_0_10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3210262598b_0_10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Consider the software engineer.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What tasks do they perform?</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Lots of traditional activities such as computer programming, data management, data transmission, collaborative engineering, and deployment. More recently working with machine learning technologies such as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What tools do they use to assist them in these tasks?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*Flip through some tool families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One aspect of software engineering research is to understand the ways that engineers use these tools, in order to</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1.</a:t>
            </a:r>
            <a:r>
              <a:rPr lang="en" sz="1200">
                <a:solidFill>
                  <a:schemeClr val="dk1"/>
                </a:solidFill>
                <a:latin typeface="Calibri"/>
                <a:ea typeface="Calibri"/>
                <a:cs typeface="Calibri"/>
                <a:sym typeface="Calibri"/>
              </a:rPr>
              <a:t>Identify problems with the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2.</a:t>
            </a:r>
            <a:r>
              <a:rPr lang="en" sz="1200">
                <a:solidFill>
                  <a:schemeClr val="dk1"/>
                </a:solidFill>
                <a:latin typeface="Calibri"/>
                <a:ea typeface="Calibri"/>
                <a:cs typeface="Calibri"/>
                <a:sym typeface="Calibri"/>
              </a:rPr>
              <a:t>Identify ways we can improve these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3.</a:t>
            </a:r>
            <a:r>
              <a:rPr lang="en" sz="1200">
                <a:solidFill>
                  <a:schemeClr val="dk1"/>
                </a:solidFill>
                <a:latin typeface="Calibri"/>
                <a:ea typeface="Calibri"/>
                <a:cs typeface="Calibri"/>
                <a:sym typeface="Calibri"/>
              </a:rPr>
              <a:t>Identify opportunities for new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When tools are used incorrectly, bad things happen.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The engineering process may be inefficient, or the quality of the engineering product may be affected.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TRANS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Today I’m going to talk about engineering practices and challenges for one of these domains: machine learning, and specifically, deep learning /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Editing:</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VSCode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IntelliJ</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Eclipse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Emacs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Interacting with data</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MySQL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MongoDB (noSQL)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GraphQL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Communication: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JSON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Protobuf</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Working with other developers: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Version control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CI tools like Travis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Virtualization: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Docker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Kubernetes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Deployment, e.g. serverless frameworks like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AWS lambda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Google cloud functions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Apache OpenWhisk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Neural networks: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Development frameworks like PyTorch and TensorFlow; model hubs such as HuggingFace; exchange formats such as ONNX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404839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3212692a07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3212692a0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6287f8a3bf_0_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6287f8a3bf_0_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rgbClr val="0070C0"/>
                </a:solidFill>
              </a:rPr>
              <a:t>Low quality, malware, dependency risks, etc.</a:t>
            </a:r>
            <a:endParaRPr/>
          </a:p>
        </p:txBody>
      </p:sp>
    </p:spTree>
    <p:extLst>
      <p:ext uri="{BB962C8B-B14F-4D97-AF65-F5344CB8AC3E}">
        <p14:creationId xmlns:p14="http://schemas.microsoft.com/office/powerpoint/2010/main" val="240982748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3212692a074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3212692a074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Method, sampling, bias</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3212692a074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3212692a074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Method, sampling, bias</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3212692a074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3212692a074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We evaluated the impact of documentation quality on the popularity of PTMs.</a:t>
            </a:r>
            <a:endParaRPr/>
          </a:p>
          <a:p>
            <a:pPr marL="0" lvl="0" indent="0" algn="l" rtl="0">
              <a:spcBef>
                <a:spcPts val="0"/>
              </a:spcBef>
              <a:spcAft>
                <a:spcPts val="0"/>
              </a:spcAft>
              <a:buNone/>
            </a:pPr>
            <a:endParaRPr/>
          </a:p>
          <a:p>
            <a:pPr marL="0" lvl="0" indent="0" algn="l" rtl="0">
              <a:spcBef>
                <a:spcPts val="0"/>
              </a:spcBef>
              <a:spcAft>
                <a:spcPts val="0"/>
              </a:spcAft>
              <a:buNone/>
            </a:pPr>
            <a:r>
              <a:rPr lang="en"/>
              <a:t>Specifically, the top 1000 most popular models consistently exhibited significantly better documentation than the bottom 1000 models.</a:t>
            </a:r>
            <a:endParaRPr/>
          </a:p>
          <a:p>
            <a:pPr marL="0" lvl="0" indent="0" algn="l" rtl="0">
              <a:spcBef>
                <a:spcPts val="0"/>
              </a:spcBef>
              <a:spcAft>
                <a:spcPts val="0"/>
              </a:spcAft>
              <a:buNone/>
            </a:pPr>
            <a:endParaRPr/>
          </a:p>
          <a:p>
            <a:pPr marL="0" lvl="0" indent="0" algn="l" rtl="0">
              <a:spcBef>
                <a:spcPts val="0"/>
              </a:spcBef>
              <a:spcAft>
                <a:spcPts val="0"/>
              </a:spcAft>
              <a:buNone/>
            </a:pPr>
            <a:r>
              <a:rPr lang="en"/>
              <a:t>This finding supports the claim that documentation quality significantly influences model selection. If the relation is causative (documentation → popularity), then research can focus on developing tools and methods to enhance the documentation quality of models, supporting better usability and adoption</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3210262598b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3210262598b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3212692a074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3212692a074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proposed algorithm provides a novel way to serialize PTMs, addressing the complexities of varying branch orders in the architectures. Our layer sorting algorithm takes a pre-trained weight as input and outputs a serialized list of its layers. The algorithm traverses the model layer-by-layer, assigning a unique sorting hash id to each layer based on its connections. This sorting hash id is computed recursively to ensure that connected layers are appropriately ordered, ultimately leading to a sorted list of layers in the model architecture. This algorithm can convert a model architecture into a list of layers following a specific order, ensuring that equivalent models with swapped branches yield identical ordered lists. Our method treats all neural network graphs as Directed Acyclic Graphs (DAGs), breaking cycles in models like LSTM [26] by removing redundant edges. This turns every network into a DAG with “complete reachability”, where each node exists along a path between an input and an output. This ensures that our algorithm captures all layers that contribute to the network’s function, making it both comprehensive and efficient. Our depth-first search (DFS)-based topological sorting algorithm uniquely identifies each node using a hash generated from its own information and that of its child nodes. This ensures consistent node priority across different neural network graphs and allows for deterministic ordering of PTMs. The unique identifier makes our sorting method robust and capable of meaningfully comparing different PTM architectures</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3212692a074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 name="Google Shape;1034;g3212692a074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proposed algorithm provides a novel way to serialize PTMs, addressing the complexities of varying branch orders in the architectures. Our layer sorting algorithm takes a pre-trained weight as input and outputs a serialized list of its layers. The algorithm traverses the model layer-by-layer, assigning a unique sorting hash id to each layer based on its connections. This sorting hash id is computed recursively to ensure that connected layers are appropriately ordered, ultimately leading to a sorted list of layers in the model architecture. This algorithm can convert a model architecture into a list of layers following a specific order, ensuring that equivalent models with swapped branches yield identical ordered lists. Our method treats all neural network graphs as Directed Acyclic Graphs (DAGs), breaking cycles in models like LSTM [26] by removing redundant edges. This turns every network into a DAG with “complete reachability”, where each node exists along a path between an input and an output. This ensures that our algorithm captures all layers that contribute to the network’s function, making it both comprehensive and efficient. Our depth-first search (DFS)-based topological sorting algorithm uniquely identifies each node using a hash generated from its own information and that of its child nodes. This ensures consistent node priority across different neural network graphs and allows for deterministic ordering of PTMs. The unique identifier makes our sorting method robust and capable of meaningfully comparing different PTM architectures</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3210262598b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3210262598b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Consider the software engineer.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What tasks do they perform?</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Lots of traditional activities such as computer programming, data management, data transmission, collaborative engineering, and deployment. More recently working with machine learning technologies such as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What tools do they use to assist them in these tasks?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*Flip through some tool families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One aspect of software engineering research is to understand the ways that engineers use these tools, in order to</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1.</a:t>
            </a:r>
            <a:r>
              <a:rPr lang="en" sz="1200">
                <a:solidFill>
                  <a:schemeClr val="dk1"/>
                </a:solidFill>
                <a:latin typeface="Calibri"/>
                <a:ea typeface="Calibri"/>
                <a:cs typeface="Calibri"/>
                <a:sym typeface="Calibri"/>
              </a:rPr>
              <a:t>Identify problems with the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2.</a:t>
            </a:r>
            <a:r>
              <a:rPr lang="en" sz="1200">
                <a:solidFill>
                  <a:schemeClr val="dk1"/>
                </a:solidFill>
                <a:latin typeface="Calibri"/>
                <a:ea typeface="Calibri"/>
                <a:cs typeface="Calibri"/>
                <a:sym typeface="Calibri"/>
              </a:rPr>
              <a:t>Identify ways we can improve these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3.</a:t>
            </a:r>
            <a:r>
              <a:rPr lang="en" sz="1200">
                <a:solidFill>
                  <a:schemeClr val="dk1"/>
                </a:solidFill>
                <a:latin typeface="Calibri"/>
                <a:ea typeface="Calibri"/>
                <a:cs typeface="Calibri"/>
                <a:sym typeface="Calibri"/>
              </a:rPr>
              <a:t>Identify opportunities for new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When tools are used incorrectly, bad things happen.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The engineering process may be inefficient, or the quality of the engineering product may be affected.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TRANS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Today I’m going to talk about engineering practices and challenges for one of these domains: machine learning, and specifically, deep learning /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Editing:</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VSCode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IntelliJ</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Eclipse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Emacs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Interacting with data</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MySQL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MongoDB (noSQL)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GraphQL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Communication: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JSON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Protobuf</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Working with other developers: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Version control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CI tools like Travis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Virtualization: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Docker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Kubernetes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Deployment, e.g. serverless frameworks like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AWS lambda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Google cloud functions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Apache OpenWhisk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Neural networks: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Development frameworks like PyTorch and TensorFlow; model hubs such as HuggingFace; exchange formats such as ONNX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3210262598b_0_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3210262598b_0_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3210262598b_0_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3210262598b_0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proposed algorithm provides a novel way to serialize PTMs, addressing the complexities of varying branch orders in the architectures. Our layer sorting algorithm takes a pre-trained weight as input and outputs a serialized list of its layers. The algorithm traverses the model layer-by-layer, assigning a unique sorting hash id to each layer based on its connections. This sorting hash id is computed recursively to ensure that connected layers are appropriately ordered, ultimately leading to a sorted list of layers in the model architecture. This algorithm can convert a model architecture into a list of layers following a specific order, ensuring that equivalent models with swapped branches yield identical ordered lists. Our method treats all neural network graphs as Directed Acyclic Graphs (DAGs), breaking cycles in models like LSTM [26] by removing redundant edges. This turns every network into a DAG with “complete reachability”, where each node exists along a path between an input and an output. This ensures that our algorithm captures all layers that contribute to the network’s function, making it both comprehensive and efficient. Our depth-first search (DFS)-based topological sorting algorithm uniquely identifies each node using a hash generated from its own information and that of its child nodes. This ensures consistent node priority across different neural network graphs and allows for deterministic ordering of PTMs. The unique identifier makes our sorting method robust and capable of meaningfully comparing different PTM architectures</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3210262598b_0_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3210262598b_0_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Consider the software engineer.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What tasks do they perform?</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Lots of traditional activities such as computer programming, data management, data transmission, collaborative engineering, and deployment. More recently working with machine learning technologies such as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What tools do they use to assist them in these tasks?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*Flip through some tool families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One aspect of software engineering research is to understand the ways that engineers use these tools, in order to</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1.</a:t>
            </a:r>
            <a:r>
              <a:rPr lang="en" sz="1200">
                <a:solidFill>
                  <a:schemeClr val="dk1"/>
                </a:solidFill>
                <a:latin typeface="Calibri"/>
                <a:ea typeface="Calibri"/>
                <a:cs typeface="Calibri"/>
                <a:sym typeface="Calibri"/>
              </a:rPr>
              <a:t>Identify problems with the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2.</a:t>
            </a:r>
            <a:r>
              <a:rPr lang="en" sz="1200">
                <a:solidFill>
                  <a:schemeClr val="dk1"/>
                </a:solidFill>
                <a:latin typeface="Calibri"/>
                <a:ea typeface="Calibri"/>
                <a:cs typeface="Calibri"/>
                <a:sym typeface="Calibri"/>
              </a:rPr>
              <a:t>Identify ways we can improve these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3.</a:t>
            </a:r>
            <a:r>
              <a:rPr lang="en" sz="1200">
                <a:solidFill>
                  <a:schemeClr val="dk1"/>
                </a:solidFill>
                <a:latin typeface="Calibri"/>
                <a:ea typeface="Calibri"/>
                <a:cs typeface="Calibri"/>
                <a:sym typeface="Calibri"/>
              </a:rPr>
              <a:t>Identify opportunities for new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When tools are used incorrectly, bad things happen.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The engineering process may be inefficient, or the quality of the engineering product may be affected.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TRANS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Today I’m going to talk about engineering practices and challenges for one of these domains: machine learning, and specifically, deep learning /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Editing:</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VSCode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IntelliJ</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Eclipse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Emacs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Interacting with data</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MySQL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MongoDB (noSQL)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GraphQL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Communication: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JSON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Protobuf</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Working with other developers: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Version control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CI tools like Travis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Virtualization: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Docker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Kubernetes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Deployment, e.g. serverless frameworks like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AWS lambda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Google cloud functions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Apache OpenWhisk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Neural networks: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Development frameworks like PyTorch and TensorFlow; model hubs such as HuggingFace; exchange formats such as ONNX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a133bae788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a133bae788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700062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3210262598b_0_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3210262598b_0_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Consider the software engineer.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What tasks do they perform?</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Lots of traditional activities such as computer programming, data management, data transmission, collaborative engineering, and deployment. More recently working with machine learning technologies such as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What tools do they use to assist them in these tasks?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*Flip through some tool families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One aspect of software engineering research is to understand the ways that engineers use these tools, in order to</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1.</a:t>
            </a:r>
            <a:r>
              <a:rPr lang="en" sz="1200">
                <a:solidFill>
                  <a:schemeClr val="dk1"/>
                </a:solidFill>
                <a:latin typeface="Calibri"/>
                <a:ea typeface="Calibri"/>
                <a:cs typeface="Calibri"/>
                <a:sym typeface="Calibri"/>
              </a:rPr>
              <a:t>Identify problems with the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2.</a:t>
            </a:r>
            <a:r>
              <a:rPr lang="en" sz="1200">
                <a:solidFill>
                  <a:schemeClr val="dk1"/>
                </a:solidFill>
                <a:latin typeface="Calibri"/>
                <a:ea typeface="Calibri"/>
                <a:cs typeface="Calibri"/>
                <a:sym typeface="Calibri"/>
              </a:rPr>
              <a:t>Identify ways we can improve these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3.</a:t>
            </a:r>
            <a:r>
              <a:rPr lang="en" sz="1200">
                <a:solidFill>
                  <a:schemeClr val="dk1"/>
                </a:solidFill>
                <a:latin typeface="Calibri"/>
                <a:ea typeface="Calibri"/>
                <a:cs typeface="Calibri"/>
                <a:sym typeface="Calibri"/>
              </a:rPr>
              <a:t>Identify opportunities for new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When tools are used incorrectly, bad things happen.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The engineering process may be inefficient, or the quality of the engineering product may be affected.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TRANS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Today I’m going to talk about engineering practices and challenges for one of these domains: machine learning, and specifically, deep learning /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Editing:</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VSCode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IntelliJ</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Eclipse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Emacs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Interacting with data</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MySQL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MongoDB (noSQL)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GraphQL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Communication: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JSON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Protobuf</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Working with other developers: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Version control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CI tools like Travis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Virtualization: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Docker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Kubernetes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Deployment, e.g. serverless frameworks like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AWS lambda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Google cloud functions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Apache OpenWhisk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Neural networks: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Development frameworks like PyTorch and TensorFlow; model hubs such as HuggingFace; exchange formats such as ONNX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3210262598b_0_7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6" name="Google Shape;1086;g3210262598b_0_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proposed algorithm provides a novel way to serialize PTMs, addressing the complexities of varying branch orders in the architectures. Our layer sorting algorithm takes a pre-trained weight as input and outputs a serialized list of its layers. The algorithm traverses the model layer-by-layer, assigning a unique sorting hash id to each layer based on its connections. This sorting hash id is computed recursively to ensure that connected layers are appropriately ordered, ultimately leading to a sorted list of layers in the model architecture. This algorithm can convert a model architecture into a list of layers following a specific order, ensuring that equivalent models with swapped branches yield identical ordered lists. Our method treats all neural network graphs as Directed Acyclic Graphs (DAGs), breaking cycles in models like LSTM [26] by removing redundant edges. This turns every network into a DAG with “complete reachability”, where each node exists along a path between an input and an output. This ensures that our algorithm captures all layers that contribute to the network’s function, making it both comprehensive and efficient. Our depth-first search (DFS)-based topological sorting algorithm uniquely identifies each node using a hash generated from its own information and that of its child nodes. This ensures consistent node priority across different neural network graphs and allows for deterministic ordering of PTMs. The unique identifier makes our sorting method robust and capable of meaningfully comparing different PTM architectures</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3210262598b_0_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3210262598b_0_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proposed algorithm provides a novel way to serialize PTMs, addressing the complexities of varying branch orders in the architectures. Our layer sorting algorithm takes a pre-trained weight as input and outputs a serialized list of its layers. The algorithm traverses the model layer-by-layer, assigning a unique sorting hash id to each layer based on its connections. This sorting hash id is computed recursively to ensure that connected layers are appropriately ordered, ultimately leading to a sorted list of layers in the model architecture. This algorithm can convert a model architecture into a list of layers following a specific order, ensuring that equivalent models with swapped branches yield identical ordered lists. Our method treats all neural network graphs as Directed Acyclic Graphs (DAGs), breaking cycles in models like LSTM [26] by removing redundant edges. This turns every network into a DAG with “complete reachability”, where each node exists along a path between an input and an output. This ensures that our algorithm captures all layers that contribute to the network’s function, making it both comprehensive and efficient. Our depth-first search (DFS)-based topological sorting algorithm uniquely identifies each node using a hash generated from its own information and that of its child nodes. This ensures consistent node priority across different neural network graphs and allows for deterministic ordering of PTMs. The unique identifier makes our sorting method robust and capable of meaningfully comparing different PTM architectures</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3210262598b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3210262598b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Consider the software engineer.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What tasks do they perform?</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Lots of traditional activities such as computer programming, data management, data transmission, collaborative engineering, and deployment. More recently working with machine learning technologies such as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What tools do they use to assist them in these tasks?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*Flip through some tool families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One aspect of software engineering research is to understand the ways that engineers use these tools, in order to</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1.</a:t>
            </a:r>
            <a:r>
              <a:rPr lang="en" sz="1200">
                <a:solidFill>
                  <a:schemeClr val="dk1"/>
                </a:solidFill>
                <a:latin typeface="Calibri"/>
                <a:ea typeface="Calibri"/>
                <a:cs typeface="Calibri"/>
                <a:sym typeface="Calibri"/>
              </a:rPr>
              <a:t>Identify problems with the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2.</a:t>
            </a:r>
            <a:r>
              <a:rPr lang="en" sz="1200">
                <a:solidFill>
                  <a:schemeClr val="dk1"/>
                </a:solidFill>
                <a:latin typeface="Calibri"/>
                <a:ea typeface="Calibri"/>
                <a:cs typeface="Calibri"/>
                <a:sym typeface="Calibri"/>
              </a:rPr>
              <a:t>Identify ways we can improve these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3.</a:t>
            </a:r>
            <a:r>
              <a:rPr lang="en" sz="1200">
                <a:solidFill>
                  <a:schemeClr val="dk1"/>
                </a:solidFill>
                <a:latin typeface="Calibri"/>
                <a:ea typeface="Calibri"/>
                <a:cs typeface="Calibri"/>
                <a:sym typeface="Calibri"/>
              </a:rPr>
              <a:t>Identify opportunities for new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When tools are used incorrectly, bad things happen.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The engineering process may be inefficient, or the quality of the engineering product may be affected.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TRANS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Today I’m going to talk about engineering practices and challenges for one of these domains: machine learning, and specifically, deep learning /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Editing:</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VSCode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IntelliJ</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Eclipse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Emacs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Interacting with data</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MySQL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MongoDB (noSQL)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GraphQL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Communication: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JSON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Protobuf</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Working with other developers: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Version control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CI tools like Travis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Virtualization: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Docker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Kubernetes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Deployment, e.g. serverless frameworks like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AWS lambda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Google cloud functions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Apache OpenWhisk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Neural networks: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Development frameworks like PyTorch and TensorFlow; model hubs such as HuggingFace; exchange formats such as ONNX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3210262598b_0_7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3210262598b_0_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3210262598b_0_8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3210262598b_0_8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3210262598b_0_8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3210262598b_0_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Monthly download statistics (in millions) for top popular models in the Hugging Face transformer library (2022)</a:t>
            </a:r>
            <a:endParaRPr/>
          </a:p>
          <a:p>
            <a:pPr marL="0" lvl="0" indent="0" algn="l" rtl="0">
              <a:spcBef>
                <a:spcPts val="0"/>
              </a:spcBef>
              <a:spcAft>
                <a:spcPts val="0"/>
              </a:spcAft>
              <a:buNone/>
            </a:pPr>
            <a:r>
              <a:rPr lang="en"/>
              <a:t>The most popular PTM (Bert) takes up more than a half downloads, while other PTMs are much less exploited.</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3210262598b_0_8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3210262598b_0_8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Consider the software engineer.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What tasks do they perform?</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Lots of traditional activities such as computer programming, data management, data transmission, collaborative engineering, and deployment. More recently working with machine learning technologies such as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What tools do they use to assist them in these tasks?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*Flip through some tool families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One aspect of software engineering research is to understand the ways that engineers use these tools, in order to</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1.</a:t>
            </a:r>
            <a:r>
              <a:rPr lang="en" sz="1200">
                <a:solidFill>
                  <a:schemeClr val="dk1"/>
                </a:solidFill>
                <a:latin typeface="Calibri"/>
                <a:ea typeface="Calibri"/>
                <a:cs typeface="Calibri"/>
                <a:sym typeface="Calibri"/>
              </a:rPr>
              <a:t>Identify problems with the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2.</a:t>
            </a:r>
            <a:r>
              <a:rPr lang="en" sz="1200">
                <a:solidFill>
                  <a:schemeClr val="dk1"/>
                </a:solidFill>
                <a:latin typeface="Calibri"/>
                <a:ea typeface="Calibri"/>
                <a:cs typeface="Calibri"/>
                <a:sym typeface="Calibri"/>
              </a:rPr>
              <a:t>Identify ways we can improve these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3.</a:t>
            </a:r>
            <a:r>
              <a:rPr lang="en" sz="1200">
                <a:solidFill>
                  <a:schemeClr val="dk1"/>
                </a:solidFill>
                <a:latin typeface="Calibri"/>
                <a:ea typeface="Calibri"/>
                <a:cs typeface="Calibri"/>
                <a:sym typeface="Calibri"/>
              </a:rPr>
              <a:t>Identify opportunities for new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When tools are used incorrectly, bad things happen.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The engineering process may be inefficient, or the quality of the engineering product may be affected.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TRANS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Today I’m going to talk about engineering practices and challenges for one of these domains: machine learning, and specifically, deep learning /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Editing:</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VSCode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IntelliJ</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Eclipse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Emacs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Interacting with data</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MySQL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MongoDB (noSQL)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GraphQL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Communication: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JSON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Protobuf</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Working with other developers: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Version control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CI tools like Travis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Virtualization: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Docker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Kubernetes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Deployment, e.g. serverless frameworks like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AWS lambda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Google cloud functions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Apache OpenWhisk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Neural networks: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Development frameworks like PyTorch and TensorFlow; model hubs such as HuggingFace; exchange formats such as ONNX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3210262598b_0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3210262598b_0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3210262598b_0_8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3210262598b_0_8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90d89f4c2e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90d89f4c2e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930002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3210262598b_0_8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3210262598b_0_8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lnSpc>
                <a:spcPct val="115000"/>
              </a:lnSpc>
              <a:spcBef>
                <a:spcPts val="1200"/>
              </a:spcBef>
              <a:spcAft>
                <a:spcPts val="0"/>
              </a:spcAft>
              <a:buClr>
                <a:schemeClr val="dk1"/>
              </a:buClr>
              <a:buSzPts val="1100"/>
              <a:buFont typeface="Arial"/>
              <a:buNone/>
            </a:pPr>
            <a:r>
              <a:rPr lang="en" sz="1700">
                <a:solidFill>
                  <a:srgbClr val="CC0000"/>
                </a:solidFill>
              </a:rPr>
              <a:t>How to efficiently select the most suitable PTM from a model hub that fits the target task?</a:t>
            </a:r>
            <a:endParaRPr sz="1700">
              <a:solidFill>
                <a:srgbClr val="CC0000"/>
              </a:solidFill>
            </a:endParaRPr>
          </a:p>
          <a:p>
            <a:pPr marL="0" lvl="0" indent="0" algn="l" rtl="0">
              <a:spcBef>
                <a:spcPts val="120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3210262598b_0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3210262598b_0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3210262598b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3210262598b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3210262598b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3210262598b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Consider the software engineer.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What tasks do they perform?</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Lots of traditional activities such as computer programming, data management, data transmission, collaborative engineering, and deployment. More recently working with machine learning technologies such as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What tools do they use to assist them in these tasks?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*Flip through some tool families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One aspect of software engineering research is to understand the ways that engineers use these tools, in order to</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1.</a:t>
            </a:r>
            <a:r>
              <a:rPr lang="en" sz="1200">
                <a:solidFill>
                  <a:schemeClr val="dk1"/>
                </a:solidFill>
                <a:latin typeface="Calibri"/>
                <a:ea typeface="Calibri"/>
                <a:cs typeface="Calibri"/>
                <a:sym typeface="Calibri"/>
              </a:rPr>
              <a:t>Identify problems with the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2.</a:t>
            </a:r>
            <a:r>
              <a:rPr lang="en" sz="1200">
                <a:solidFill>
                  <a:schemeClr val="dk1"/>
                </a:solidFill>
                <a:latin typeface="Calibri"/>
                <a:ea typeface="Calibri"/>
                <a:cs typeface="Calibri"/>
                <a:sym typeface="Calibri"/>
              </a:rPr>
              <a:t>Identify ways we can improve these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3.</a:t>
            </a:r>
            <a:r>
              <a:rPr lang="en" sz="1200">
                <a:solidFill>
                  <a:schemeClr val="dk1"/>
                </a:solidFill>
                <a:latin typeface="Calibri"/>
                <a:ea typeface="Calibri"/>
                <a:cs typeface="Calibri"/>
                <a:sym typeface="Calibri"/>
              </a:rPr>
              <a:t>Identify opportunities for new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When tools are used incorrectly, bad things happen.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The engineering process may be inefficient, or the quality of the engineering product may be affected.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TRANS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Today I’m going to talk about engineering practices and challenges for one of these domains: machine learning, and specifically, deep learning /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Editing:</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VSCode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IntelliJ</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Eclipse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Emacs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Interacting with data</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MySQL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MongoDB (noSQL)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GraphQL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Communication: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JSON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Protobuf</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Working with other developers: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Version control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CI tools like Travis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Virtualization: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Docker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Kubernetes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Deployment, e.g. serverless frameworks like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AWS lambda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Google cloud functions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Apache OpenWhisk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Neural networks: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Development frameworks like PyTorch and TensorFlow; model hubs such as HuggingFace; exchange formats such as ONNX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3210262598b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3210262598b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Consider the software engineer.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What tasks do they perform?</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Lots of traditional activities such as computer programming, data management, data transmission, collaborative engineering, and deployment. More recently working with machine learning technologies such as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What tools do they use to assist them in these tasks?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*Flip through some tool families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One aspect of software engineering research is to understand the ways that engineers use these tools, in order to</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1.</a:t>
            </a:r>
            <a:r>
              <a:rPr lang="en" sz="1200">
                <a:solidFill>
                  <a:schemeClr val="dk1"/>
                </a:solidFill>
                <a:latin typeface="Calibri"/>
                <a:ea typeface="Calibri"/>
                <a:cs typeface="Calibri"/>
                <a:sym typeface="Calibri"/>
              </a:rPr>
              <a:t>Identify problems with the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2.</a:t>
            </a:r>
            <a:r>
              <a:rPr lang="en" sz="1200">
                <a:solidFill>
                  <a:schemeClr val="dk1"/>
                </a:solidFill>
                <a:latin typeface="Calibri"/>
                <a:ea typeface="Calibri"/>
                <a:cs typeface="Calibri"/>
                <a:sym typeface="Calibri"/>
              </a:rPr>
              <a:t>Identify ways we can improve these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3.</a:t>
            </a:r>
            <a:r>
              <a:rPr lang="en" sz="1200">
                <a:solidFill>
                  <a:schemeClr val="dk1"/>
                </a:solidFill>
                <a:latin typeface="Calibri"/>
                <a:ea typeface="Calibri"/>
                <a:cs typeface="Calibri"/>
                <a:sym typeface="Calibri"/>
              </a:rPr>
              <a:t>Identify opportunities for new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When tools are used incorrectly, bad things happen.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The engineering process may be inefficient, or the quality of the engineering product may be affected.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TRANS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Today I’m going to talk about engineering practices and challenges for one of these domains: machine learning, and specifically, deep learning /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Editing:</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VSCode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IntelliJ</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Eclipse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Emacs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Interacting with data</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MySQL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MongoDB (noSQL)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GraphQL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Communication: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JSON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Protobuf</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Working with other developers: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Version control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CI tools like Travis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Virtualization: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Docker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Kubernetes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Deployment, e.g. serverless frameworks like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AWS lambda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Google cloud functions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Apache OpenWhisk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Neural networks: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Development frameworks like PyTorch and TensorFlow; model hubs such as HuggingFace; exchange formats such as ONNX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3210262598b_0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3210262598b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3210262598b_0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9" name="Google Shape;1259;g3210262598b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3210262598b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3210262598b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Consider the software engineer.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What tasks do they perform?</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Lots of traditional activities such as computer programming, data management, data transmission, collaborative engineering, and deployment. More recently working with machine learning technologies such as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What tools do they use to assist them in these tasks?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*Flip through some tool families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One aspect of software engineering research is to understand the ways that engineers use these tools, in order to</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1.</a:t>
            </a:r>
            <a:r>
              <a:rPr lang="en" sz="1200">
                <a:solidFill>
                  <a:schemeClr val="dk1"/>
                </a:solidFill>
                <a:latin typeface="Calibri"/>
                <a:ea typeface="Calibri"/>
                <a:cs typeface="Calibri"/>
                <a:sym typeface="Calibri"/>
              </a:rPr>
              <a:t>Identify problems with the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2.</a:t>
            </a:r>
            <a:r>
              <a:rPr lang="en" sz="1200">
                <a:solidFill>
                  <a:schemeClr val="dk1"/>
                </a:solidFill>
                <a:latin typeface="Calibri"/>
                <a:ea typeface="Calibri"/>
                <a:cs typeface="Calibri"/>
                <a:sym typeface="Calibri"/>
              </a:rPr>
              <a:t>Identify ways we can improve these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3.</a:t>
            </a:r>
            <a:r>
              <a:rPr lang="en" sz="1200">
                <a:solidFill>
                  <a:schemeClr val="dk1"/>
                </a:solidFill>
                <a:latin typeface="Calibri"/>
                <a:ea typeface="Calibri"/>
                <a:cs typeface="Calibri"/>
                <a:sym typeface="Calibri"/>
              </a:rPr>
              <a:t>Identify opportunities for new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When tools are used incorrectly, bad things happen.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The engineering process may be inefficient, or the quality of the engineering product may be affected.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TRANS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Today I’m going to talk about engineering practices and challenges for one of these domains: machine learning, and specifically, deep learning /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Editing:</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VSCode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IntelliJ</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Eclipse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Emacs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Interacting with data</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MySQL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MongoDB (noSQL)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GraphQL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Communication: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JSON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Protobuf</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Working with other developers: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Version control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CI tools like Travis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Virtualization: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Docker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Kubernetes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Deployment, e.g. serverless frameworks like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AWS lambda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Google cloud functions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Apache OpenWhisk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Neural networks: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Development frameworks like PyTorch and TensorFlow; model hubs such as HuggingFace; exchange formats such as ONNX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3210262598b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 name="Google Shape;1278;g3210262598b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3210262598b_0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8" name="Google Shape;1288;g3210262598b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Figure 1 illustrates how PTM naming is involved in the research-to-practice pipeline in the Hugging Face PTM ecosystem [14]. Hugging Face is an open-gated model registry which means anyone can contribute models and package names to it [32]. This is in contrast to gated and closed registries, where PTM packages are reviewed by registry staff or can only be submitted by authorized users such as employees. We highlight three kinds of users in the RTP pipeline in PTM ecosystem: researcher, reengineer, and adopter. These users are key components of the PTM supply chain [32]. The researchers are not only the new model contributors, but also the “name producer”. To support rapid model development and training, engineers (annotated as “reengineer” in Figure 1) can adapt existing deep learning models on downstream tasks or datasets through different reengineering approaches, including transfer learning, fine-tuning, and knowledge distillation [14, 24, 29]. For example, an engineer can adapt the model head, i.e., the fully connected output layer, to the target problem through model reengineering [52]. As the capability of PTMs keep growing in LLMs, researchers have identified more approaches to reuse these models, including zero/few-shot learning, prompt tuning [8, 39, 53]. PTM package registries offer a convenient method for PTM reuse [32]. Real practitioners (e.g., reengineers and adopters) can access PTM packages from Hugging Face by specifying the package names and invoking the API within their system. These practitioners need to search and compare different PTMs so they are also the “name consumer”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a:extLst>
            <a:ext uri="{FF2B5EF4-FFF2-40B4-BE49-F238E27FC236}">
              <a16:creationId xmlns:a16="http://schemas.microsoft.com/office/drawing/2014/main" id="{A6E1E93E-8722-CE8A-31D8-0353EF5CCB37}"/>
            </a:ext>
          </a:extLst>
        </p:cNvPr>
        <p:cNvGrpSpPr/>
        <p:nvPr/>
      </p:nvGrpSpPr>
      <p:grpSpPr>
        <a:xfrm>
          <a:off x="0" y="0"/>
          <a:ext cx="0" cy="0"/>
          <a:chOff x="0" y="0"/>
          <a:chExt cx="0" cy="0"/>
        </a:xfrm>
      </p:grpSpPr>
      <p:sp>
        <p:nvSpPr>
          <p:cNvPr id="149" name="Google Shape;149;g3401b775f9d_0_65:notes">
            <a:extLst>
              <a:ext uri="{FF2B5EF4-FFF2-40B4-BE49-F238E27FC236}">
                <a16:creationId xmlns:a16="http://schemas.microsoft.com/office/drawing/2014/main" id="{2993CE78-C4B3-1BAD-A693-75AB989406D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401b775f9d_0_65:notes">
            <a:extLst>
              <a:ext uri="{FF2B5EF4-FFF2-40B4-BE49-F238E27FC236}">
                <a16:creationId xmlns:a16="http://schemas.microsoft.com/office/drawing/2014/main" id="{A38C7C21-8E8B-196A-5531-9F61C31763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963848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3210262598b_0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6" name="Google Shape;1296;g3210262598b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Consider the software engineer.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What tasks do they perform?</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Lots of traditional activities such as computer programming, data management, data transmission, collaborative engineering, and deployment. More recently working with machine learning technologies such as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What tools do they use to assist them in these tasks?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*Flip through some tool families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One aspect of software engineering research is to understand the ways that engineers use these tools, in order to</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1.</a:t>
            </a:r>
            <a:r>
              <a:rPr lang="en" sz="1200">
                <a:solidFill>
                  <a:schemeClr val="dk1"/>
                </a:solidFill>
                <a:latin typeface="Calibri"/>
                <a:ea typeface="Calibri"/>
                <a:cs typeface="Calibri"/>
                <a:sym typeface="Calibri"/>
              </a:rPr>
              <a:t>Identify problems with the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2.</a:t>
            </a:r>
            <a:r>
              <a:rPr lang="en" sz="1200">
                <a:solidFill>
                  <a:schemeClr val="dk1"/>
                </a:solidFill>
                <a:latin typeface="Calibri"/>
                <a:ea typeface="Calibri"/>
                <a:cs typeface="Calibri"/>
                <a:sym typeface="Calibri"/>
              </a:rPr>
              <a:t>Identify ways we can improve these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3.</a:t>
            </a:r>
            <a:r>
              <a:rPr lang="en" sz="1200">
                <a:solidFill>
                  <a:schemeClr val="dk1"/>
                </a:solidFill>
                <a:latin typeface="Calibri"/>
                <a:ea typeface="Calibri"/>
                <a:cs typeface="Calibri"/>
                <a:sym typeface="Calibri"/>
              </a:rPr>
              <a:t>Identify opportunities for new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When tools are used incorrectly, bad things happen.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The engineering process may be inefficient, or the quality of the engineering product may be affected.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TRANS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Today I’m going to talk about engineering practices and challenges for one of these domains: machine learning, and specifically, deep learning /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Editing:</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VSCode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IntelliJ</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Eclipse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Emacs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Interacting with data</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MySQL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MongoDB (noSQL)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GraphQL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Communication: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JSON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Protobuf</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Working with other developers: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Version control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CI tools like Travis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Virtualization: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Docker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Kubernetes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Deployment, e.g. serverless frameworks like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AWS lambda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Google cloud functions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Apache OpenWhisk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Neural networks: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Development frameworks like PyTorch and TensorFlow; model hubs such as HuggingFace; exchange formats such as ONNX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3210262598b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3" name="Google Shape;1303;g3210262598b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a:t>
            </a:r>
            <a:r>
              <a:rPr lang="en" sz="1800">
                <a:solidFill>
                  <a:schemeClr val="dk1"/>
                </a:solidFill>
              </a:rPr>
              <a:t>90% defects are reported in environment, training, and data pipeline.</a:t>
            </a:r>
            <a:endParaRPr sz="1800">
              <a:solidFill>
                <a:schemeClr val="dk1"/>
              </a:solidFill>
            </a:endParaRPr>
          </a:p>
          <a:p>
            <a:pPr marL="0" lvl="0" indent="0" algn="l" rtl="0">
              <a:lnSpc>
                <a:spcPct val="115000"/>
              </a:lnSpc>
              <a:spcBef>
                <a:spcPts val="0"/>
              </a:spcBef>
              <a:spcAft>
                <a:spcPts val="0"/>
              </a:spcAft>
              <a:buNone/>
            </a:pPr>
            <a:r>
              <a:rPr lang="en">
                <a:solidFill>
                  <a:schemeClr val="dk1"/>
                </a:solidFill>
              </a:rPr>
              <a:t>§</a:t>
            </a:r>
            <a:r>
              <a:rPr lang="en" sz="1800">
                <a:solidFill>
                  <a:schemeClr val="dk1"/>
                </a:solidFill>
              </a:rPr>
              <a:t>The vast majority (67%) of reproducibility defects are in the training stage.</a:t>
            </a:r>
            <a:endParaRPr sz="1800">
              <a:solidFill>
                <a:schemeClr val="dk1"/>
              </a:solidFill>
            </a:endParaRPr>
          </a:p>
          <a:p>
            <a:pPr marL="0" lvl="0" indent="0" algn="l" rtl="0">
              <a:lnSpc>
                <a:spcPct val="115000"/>
              </a:lnSpc>
              <a:spcBef>
                <a:spcPts val="0"/>
              </a:spcBef>
              <a:spcAft>
                <a:spcPts val="0"/>
              </a:spcAft>
              <a:buNone/>
            </a:pPr>
            <a:r>
              <a:rPr lang="en">
                <a:solidFill>
                  <a:schemeClr val="dk1"/>
                </a:solidFill>
              </a:rPr>
              <a:t>§</a:t>
            </a:r>
            <a:r>
              <a:rPr lang="en" sz="1800">
                <a:solidFill>
                  <a:schemeClr val="dk1"/>
                </a:solidFill>
              </a:rPr>
              <a:t>Data pipeline and modeling are less likely to have reproducibility defects.</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t>
            </a:r>
            <a:r>
              <a:rPr lang="en" sz="1800">
                <a:solidFill>
                  <a:schemeClr val="dk1"/>
                </a:solidFill>
              </a:rPr>
              <a:t>Almost all reproducibility defects are reported by re-users.</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t>
            </a:r>
            <a:r>
              <a:rPr lang="en" sz="1800">
                <a:solidFill>
                  <a:schemeClr val="dk1"/>
                </a:solidFill>
              </a:rPr>
              <a:t>The absence of reproducibility defects from replicators was more surprising.</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3210262598b_0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4" name="Google Shape;1314;g3210262598b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Figure 1 illustrates how PTM naming is involved in the research-to-practice pipeline in the Hugging Face PTM ecosystem [14]. Hugging Face is an open-gated model registry which means anyone can contribute models and package names to it [32]. This is in contrast to gated and closed registries, where PTM packages are reviewed by registry staff or can only be submitted by authorized users such as employees. We highlight three kinds of users in the RTP pipeline in PTM ecosystem: researcher, reengineer, and adopter. These users are key components of the PTM supply chain [32]. The researchers are not only the new model contributors, but also the “name producer”. To support rapid model development and training, engineers (annotated as “reengineer” in Figure 1) can adapt existing deep learning models on downstream tasks or datasets through different reengineering approaches, including transfer learning, fine-tuning, and knowledge distillation [14, 24, 29]. For example, an engineer can adapt the model head, i.e., the fully connected output layer, to the target problem through model reengineering [52]. As the capability of PTMs keep growing in LLMs, researchers have identified more approaches to reuse these models, including zero/few-shot learning, prompt tuning [8, 39, 53]. PTM package registries offer a convenient method for PTM reuse [32]. Real practitioners (e.g., reengineers and adopters) can access PTM packages from Hugging Face by specifying the package names and invoking the API within their system. These practitioners need to search and compare different PTMs so they are also the “name consumer”</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3210262598b_0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3210262598b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a:t>
            </a:r>
            <a:r>
              <a:rPr lang="en" sz="1800">
                <a:solidFill>
                  <a:schemeClr val="dk1"/>
                </a:solidFill>
              </a:rPr>
              <a:t>85% defects result in crashes in three stages.</a:t>
            </a:r>
            <a:endParaRPr sz="18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t>
            </a:r>
            <a:r>
              <a:rPr lang="en" sz="1800">
                <a:solidFill>
                  <a:schemeClr val="dk1"/>
                </a:solidFill>
              </a:rPr>
              <a:t>71% of defects in the training stage do not result in crashes (34% affect accuracy).</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2a222a9b007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5" name="Google Shape;1335;g2a222a9b00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26287f8a3bf_0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2" name="Google Shape;1342;g26287f8a3bf_0_2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r>
              <a:rPr lang="en"/>
              <a:t>DL Model Registries:</a:t>
            </a:r>
            <a:endParaRPr/>
          </a:p>
          <a:p>
            <a:pPr marL="628650" lvl="1" indent="-171450" algn="l" rtl="0">
              <a:spcBef>
                <a:spcPts val="0"/>
              </a:spcBef>
              <a:spcAft>
                <a:spcPts val="0"/>
              </a:spcAft>
              <a:buClr>
                <a:schemeClr val="dk1"/>
              </a:buClr>
              <a:buSzPts val="1200"/>
              <a:buFont typeface="Calibri"/>
              <a:buChar char="-"/>
            </a:pPr>
            <a:r>
              <a:rPr lang="en"/>
              <a:t>Goal: help engineers better reuse these costly artifacts</a:t>
            </a:r>
            <a:endParaRPr/>
          </a:p>
          <a:p>
            <a:pPr marL="171450" lvl="0" indent="-171450" algn="l" rtl="0">
              <a:spcBef>
                <a:spcPts val="0"/>
              </a:spcBef>
              <a:spcAft>
                <a:spcPts val="0"/>
              </a:spcAft>
              <a:buClr>
                <a:schemeClr val="dk1"/>
              </a:buClr>
              <a:buSzPts val="1200"/>
              <a:buFont typeface="Calibri"/>
              <a:buChar char="-"/>
            </a:pPr>
            <a:r>
              <a:rPr lang="en" b="1" i="1"/>
              <a:t>(click) 	</a:t>
            </a:r>
            <a:endParaRPr/>
          </a:p>
          <a:p>
            <a:pPr marL="171450" lvl="0" indent="-171450" algn="l" rtl="0">
              <a:spcBef>
                <a:spcPts val="0"/>
              </a:spcBef>
              <a:spcAft>
                <a:spcPts val="0"/>
              </a:spcAft>
              <a:buClr>
                <a:schemeClr val="dk1"/>
              </a:buClr>
              <a:buSzPts val="1200"/>
              <a:buFont typeface="Calibri"/>
              <a:buChar char="-"/>
            </a:pPr>
            <a:r>
              <a:rPr lang="en"/>
              <a:t>Compared to traditional package registries:</a:t>
            </a:r>
            <a:endParaRPr/>
          </a:p>
          <a:p>
            <a:pPr marL="628650" marR="0" lvl="1" indent="-171450" algn="l" rtl="0">
              <a:lnSpc>
                <a:spcPct val="100000"/>
              </a:lnSpc>
              <a:spcBef>
                <a:spcPts val="0"/>
              </a:spcBef>
              <a:spcAft>
                <a:spcPts val="0"/>
              </a:spcAft>
              <a:buClr>
                <a:schemeClr val="dk1"/>
              </a:buClr>
              <a:buSzPts val="1200"/>
              <a:buFont typeface="Calibri"/>
              <a:buChar char="-"/>
            </a:pPr>
            <a:r>
              <a:rPr lang="en"/>
              <a:t> </a:t>
            </a:r>
            <a:endParaRPr/>
          </a:p>
          <a:p>
            <a:pPr marL="628650" lvl="1" indent="-171450" algn="l" rtl="0">
              <a:spcBef>
                <a:spcPts val="0"/>
              </a:spcBef>
              <a:spcAft>
                <a:spcPts val="0"/>
              </a:spcAft>
              <a:buClr>
                <a:schemeClr val="dk1"/>
              </a:buClr>
              <a:buSzPts val="1200"/>
              <a:buFont typeface="Calibri"/>
              <a:buChar char="-"/>
            </a:pPr>
            <a:r>
              <a:rPr lang="en"/>
              <a:t>HuggingFace is the largest model hub. It mainly provides language models. In August 2022, it had over sixty thousand public PTMs. Now it has over 200 thousand PTMs.</a:t>
            </a:r>
            <a:endParaRPr/>
          </a:p>
          <a:p>
            <a:pPr marL="628650" lvl="1" indent="-171450" algn="l" rtl="0">
              <a:spcBef>
                <a:spcPts val="0"/>
              </a:spcBef>
              <a:spcAft>
                <a:spcPts val="0"/>
              </a:spcAft>
              <a:buClr>
                <a:schemeClr val="dk1"/>
              </a:buClr>
              <a:buSzPts val="1200"/>
              <a:buFont typeface="Calibri"/>
              <a:buChar char="-"/>
            </a:pPr>
            <a:r>
              <a:rPr lang="en" b="1" i="1"/>
              <a:t>(click) </a:t>
            </a:r>
            <a:endParaRPr/>
          </a:p>
          <a:p>
            <a:pPr marL="628650" lvl="1" indent="-171450" algn="l" rtl="0">
              <a:spcBef>
                <a:spcPts val="0"/>
              </a:spcBef>
              <a:spcAft>
                <a:spcPts val="0"/>
              </a:spcAft>
              <a:buClr>
                <a:schemeClr val="dk1"/>
              </a:buClr>
              <a:buSzPts val="1200"/>
              <a:buFont typeface="Calibri"/>
              <a:buChar char="-"/>
            </a:pPr>
            <a:r>
              <a:rPr lang="en"/>
              <a:t>The downloaded rates of HF are comparable to the popular packages in npm and Pypi which are two of the most traditional software package registries.</a:t>
            </a:r>
            <a:endParaRPr/>
          </a:p>
          <a:p>
            <a:pPr marL="628650" lvl="1" indent="-171450" algn="l" rtl="0">
              <a:spcBef>
                <a:spcPts val="0"/>
              </a:spcBef>
              <a:spcAft>
                <a:spcPts val="0"/>
              </a:spcAft>
              <a:buClr>
                <a:schemeClr val="dk1"/>
              </a:buClr>
              <a:buSzPts val="1200"/>
              <a:buFont typeface="Calibri"/>
              <a:buChar char="-"/>
            </a:pPr>
            <a:r>
              <a:rPr lang="en" b="1" i="1"/>
              <a:t>(click) </a:t>
            </a:r>
            <a:r>
              <a:rPr lang="en"/>
              <a:t>The most popular PTMs has over 1 million monthly downloads.</a:t>
            </a:r>
            <a:endParaRPr/>
          </a:p>
          <a:p>
            <a:pPr marL="1085850" lvl="2" indent="-95250" algn="l" rtl="0">
              <a:spcBef>
                <a:spcPts val="0"/>
              </a:spcBef>
              <a:spcAft>
                <a:spcPts val="0"/>
              </a:spcAft>
              <a:buClr>
                <a:schemeClr val="dk1"/>
              </a:buClr>
              <a:buSzPts val="1200"/>
              <a:buFont typeface="Calibri"/>
              <a:buNone/>
            </a:pPr>
            <a:endParaRPr/>
          </a:p>
        </p:txBody>
      </p:sp>
      <p:sp>
        <p:nvSpPr>
          <p:cNvPr id="1343" name="Google Shape;1343;g26287f8a3bf_0_2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190</a:t>
            </a:fld>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26287f8a3bf_0_8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26287f8a3bf_0_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A recent study performed an interview-based initial study with software developers to get an understanding of the trust issue and limitations among the practitioners.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Interconnected limitations of trust in reusing open source software from the point of view of developers.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Security is only one concern in this framing</a:t>
            </a: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290d89f4c2e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0" name="Google Shape;1370;g290d89f4c2e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purpose of research is to discover new knowledge. This knowledge (ideally) addresses open problems in the field.</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Solving: Traditional engineering research. Apply techniques such as static and dynamic analysis to improve some aspect of software engineering.</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Searching for code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Refactoring programs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Finding vulnerabilities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But equally important is continually recharging the pool of open problems. In computing, engineers are constantly needing to adapt to new technologies – hardware, operating systems, programming languages, etc. – and so if we only solve “old” problems we will lose touch with practitioners.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Discovering: Ensuring that the problems the research community solves are aligned with the problems that engineers actually have</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Mining software repositories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Studying engineers’ behavior</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“Empirical SWEng”</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These two approaches are symbiotic.</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290d89f4c2e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290d89f4c2e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Consider the software engineer.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 What tasks do they perform?</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 Lots of traditional activities such as computer programming, data management, data transmission, collaborative engineering, and deployment. More recently working with machine learning technologies such as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What tools do they use to assist them in these tasks?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*Flip through some tool families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One aspect of software engineering research is to understand the ways that engineers use these tools, in order to</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rPr>
              <a:t>1.</a:t>
            </a:r>
            <a:r>
              <a:rPr lang="en" sz="1200">
                <a:solidFill>
                  <a:schemeClr val="dk1"/>
                </a:solidFill>
                <a:latin typeface="Calibri"/>
                <a:ea typeface="Calibri"/>
                <a:cs typeface="Calibri"/>
                <a:sym typeface="Calibri"/>
              </a:rPr>
              <a:t>Identify problems with the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rPr>
              <a:t>2.</a:t>
            </a:r>
            <a:r>
              <a:rPr lang="en" sz="1200">
                <a:solidFill>
                  <a:schemeClr val="dk1"/>
                </a:solidFill>
                <a:latin typeface="Calibri"/>
                <a:ea typeface="Calibri"/>
                <a:cs typeface="Calibri"/>
                <a:sym typeface="Calibri"/>
              </a:rPr>
              <a:t>Identify ways we can improve these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rPr>
              <a:t>3.</a:t>
            </a:r>
            <a:r>
              <a:rPr lang="en" sz="1200">
                <a:solidFill>
                  <a:schemeClr val="dk1"/>
                </a:solidFill>
                <a:latin typeface="Calibri"/>
                <a:ea typeface="Calibri"/>
                <a:cs typeface="Calibri"/>
                <a:sym typeface="Calibri"/>
              </a:rPr>
              <a:t>Identify opportunities for new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When tools are used incorrectly, bad things happen.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engineering process may be inefficient, or the quality of the engineering product may be affected.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TRANS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Today I’m going to talk about engineering practices and challenges for one of these domains: machine learning, and specifically, deep learning /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Editing:</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VSCode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IntelliJ</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Eclipse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Emacs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Interacting with data</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MySQL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MongoDB (noSQL)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GraphQL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Communication: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JSON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Protobuf</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Working with other developers: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Version control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CI tools like Travis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Virtualization: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 Docker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Clr>
                <a:schemeClr val="dk1"/>
              </a:buClr>
              <a:buSzPts val="1100"/>
              <a:buFont typeface="Arial"/>
              <a:buNone/>
            </a:pPr>
            <a:r>
              <a:rPr lang="en" sz="1200">
                <a:solidFill>
                  <a:schemeClr val="dk1"/>
                </a:solidFill>
                <a:latin typeface="Calibri"/>
                <a:ea typeface="Calibri"/>
                <a:cs typeface="Calibri"/>
                <a:sym typeface="Calibri"/>
              </a:rPr>
              <a:t>- Kubernetes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Deployment, e.g. serverless frameworks like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AWS lambda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Google cloud functions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Apache OpenWhisk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Neural networks: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Development frameworks like PyTorch and TensorFlow; model hubs such as HuggingFace; exchange formats such as ONNX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290d89f4c2e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290d89f4c2e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a:extLst>
            <a:ext uri="{FF2B5EF4-FFF2-40B4-BE49-F238E27FC236}">
              <a16:creationId xmlns:a16="http://schemas.microsoft.com/office/drawing/2014/main" id="{FDF8C4EB-A3E8-7977-759D-F6861F9CFD58}"/>
            </a:ext>
          </a:extLst>
        </p:cNvPr>
        <p:cNvGrpSpPr/>
        <p:nvPr/>
      </p:nvGrpSpPr>
      <p:grpSpPr>
        <a:xfrm>
          <a:off x="0" y="0"/>
          <a:ext cx="0" cy="0"/>
          <a:chOff x="0" y="0"/>
          <a:chExt cx="0" cy="0"/>
        </a:xfrm>
      </p:grpSpPr>
      <p:sp>
        <p:nvSpPr>
          <p:cNvPr id="358" name="Google Shape;358;g2a133bae788_0_58:notes">
            <a:extLst>
              <a:ext uri="{FF2B5EF4-FFF2-40B4-BE49-F238E27FC236}">
                <a16:creationId xmlns:a16="http://schemas.microsoft.com/office/drawing/2014/main" id="{8B18B4BE-E33D-3634-21C7-C5B90A328C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a133bae788_0_58:notes">
            <a:extLst>
              <a:ext uri="{FF2B5EF4-FFF2-40B4-BE49-F238E27FC236}">
                <a16:creationId xmlns:a16="http://schemas.microsoft.com/office/drawing/2014/main" id="{67B59CCC-88C3-D0BC-6310-449DEFFE6E3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967038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g290d89f4c2e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8" name="Google Shape;1398;g290d89f4c2e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rgbClr val="292929"/>
                </a:solidFill>
                <a:highlight>
                  <a:srgbClr val="EDEBE9"/>
                </a:highlight>
              </a:rPr>
              <a:t>Neural networks can learn complex patterns using layers of </a:t>
            </a:r>
            <a:r>
              <a:rPr lang="en" sz="1200" b="1" i="1">
                <a:solidFill>
                  <a:srgbClr val="292929"/>
                </a:solidFill>
                <a:highlight>
                  <a:srgbClr val="EDEBE9"/>
                </a:highlight>
              </a:rPr>
              <a:t>neurons </a:t>
            </a:r>
            <a:r>
              <a:rPr lang="en" sz="1200">
                <a:solidFill>
                  <a:srgbClr val="292929"/>
                </a:solidFill>
                <a:highlight>
                  <a:srgbClr val="EDEBE9"/>
                </a:highlight>
              </a:rPr>
              <a:t>which mathematically transform the data​</a:t>
            </a:r>
            <a:endParaRPr sz="1200">
              <a:solidFill>
                <a:srgbClr val="292929"/>
              </a:solidFill>
              <a:highlight>
                <a:srgbClr val="EDEBE9"/>
              </a:highlight>
            </a:endParaRPr>
          </a:p>
          <a:p>
            <a:pPr marL="0" lvl="0" indent="0" algn="l" rtl="0">
              <a:lnSpc>
                <a:spcPct val="115000"/>
              </a:lnSpc>
              <a:spcBef>
                <a:spcPts val="0"/>
              </a:spcBef>
              <a:spcAft>
                <a:spcPts val="0"/>
              </a:spcAft>
              <a:buClr>
                <a:schemeClr val="dk1"/>
              </a:buClr>
              <a:buSzPts val="1100"/>
              <a:buFont typeface="Arial"/>
              <a:buNone/>
            </a:pPr>
            <a:r>
              <a:rPr lang="en" sz="1200">
                <a:solidFill>
                  <a:srgbClr val="292929"/>
                </a:solidFill>
                <a:highlight>
                  <a:srgbClr val="EDEBE9"/>
                </a:highlight>
              </a:rPr>
              <a:t>The layers between the input and output are referred to as “hidden layers”​</a:t>
            </a:r>
            <a:endParaRPr sz="1200">
              <a:solidFill>
                <a:srgbClr val="292929"/>
              </a:solidFill>
              <a:highlight>
                <a:srgbClr val="EDEBE9"/>
              </a:highlight>
            </a:endParaRPr>
          </a:p>
          <a:p>
            <a:pPr marL="0" lvl="0" indent="0" algn="l" rtl="0">
              <a:lnSpc>
                <a:spcPct val="115000"/>
              </a:lnSpc>
              <a:spcBef>
                <a:spcPts val="0"/>
              </a:spcBef>
              <a:spcAft>
                <a:spcPts val="0"/>
              </a:spcAft>
              <a:buClr>
                <a:schemeClr val="dk1"/>
              </a:buClr>
              <a:buSzPts val="1100"/>
              <a:buFont typeface="Arial"/>
              <a:buNone/>
            </a:pPr>
            <a:r>
              <a:rPr lang="en" sz="1200">
                <a:solidFill>
                  <a:srgbClr val="292929"/>
                </a:solidFill>
                <a:highlight>
                  <a:srgbClr val="EDEBE9"/>
                </a:highlight>
              </a:rPr>
              <a:t>A neural network can learn relationships between the features that other algorithms cannot easily discover​</a:t>
            </a:r>
            <a:endParaRPr sz="1200">
              <a:solidFill>
                <a:srgbClr val="292929"/>
              </a:solidFill>
              <a:highlight>
                <a:srgbClr val="EDEBE9"/>
              </a:highlight>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292929"/>
                </a:solidFill>
                <a:highlight>
                  <a:srgbClr val="EDEBE9"/>
                </a:highlight>
              </a:rPr>
              <a:t>* An artificial neuron (also referred to as a perceptron) is a mathematical function. It takes one or more inputs that are multiplied by values called “weights” and added together. This value is then passed to a non-linear function, known as an </a:t>
            </a:r>
            <a:r>
              <a:rPr lang="en" sz="1200" b="1" i="1">
                <a:solidFill>
                  <a:srgbClr val="292929"/>
                </a:solidFill>
                <a:highlight>
                  <a:srgbClr val="EDEBE9"/>
                </a:highlight>
              </a:rPr>
              <a:t>activation function</a:t>
            </a:r>
            <a:r>
              <a:rPr lang="en" sz="1200">
                <a:solidFill>
                  <a:srgbClr val="292929"/>
                </a:solidFill>
                <a:highlight>
                  <a:srgbClr val="EDEBE9"/>
                </a:highlight>
              </a:rPr>
              <a:t>, to become the neuron’s output. The </a:t>
            </a:r>
            <a:r>
              <a:rPr lang="en" sz="1200" b="1">
                <a:solidFill>
                  <a:srgbClr val="292929"/>
                </a:solidFill>
                <a:highlight>
                  <a:srgbClr val="EDEBE9"/>
                </a:highlight>
              </a:rPr>
              <a:t>weights</a:t>
            </a:r>
            <a:r>
              <a:rPr lang="en" sz="1200">
                <a:solidFill>
                  <a:srgbClr val="292929"/>
                </a:solidFill>
                <a:highlight>
                  <a:srgbClr val="EDEBE9"/>
                </a:highlight>
              </a:rPr>
              <a:t> are parameters of the network – if you change the weights, you will change its behavior.​</a:t>
            </a:r>
            <a:endParaRPr sz="1200">
              <a:solidFill>
                <a:srgbClr val="292929"/>
              </a:solidFill>
              <a:highlight>
                <a:srgbClr val="EDEBE9"/>
              </a:highlight>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This is the simplest form of neural network: it’s a fully connected multi-layer perception. The design of a neural network appropriate for a given task has been a longstanding area of research, with new proposals every year that are made both manually and with the help of computer-aided design (NAS).​</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Once you have your network, you need a task for it to accomplish. Typically this task is encoded in a dataset, with lots of examples of inputs and expected outputs.​</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None/>
            </a:pPr>
            <a:r>
              <a:rPr lang="en" sz="1200">
                <a:solidFill>
                  <a:srgbClr val="444444"/>
                </a:solidFill>
                <a:highlight>
                  <a:srgbClr val="EDEBE9"/>
                </a:highlight>
                <a:latin typeface="Calibri"/>
                <a:ea typeface="Calibri"/>
                <a:cs typeface="Calibri"/>
                <a:sym typeface="Calibri"/>
              </a:rPr>
              <a:t>Then you need to identify the parameters (weight assignments) that will make the network perform well on the task. This is commonly implemented using an algorithm called gradient descent, where the network tries a candidate set of weights, scores its performance using a </a:t>
            </a:r>
            <a:r>
              <a:rPr lang="en" sz="1200" b="1">
                <a:solidFill>
                  <a:srgbClr val="444444"/>
                </a:solidFill>
                <a:highlight>
                  <a:srgbClr val="EDEBE9"/>
                </a:highlight>
                <a:latin typeface="Calibri"/>
                <a:ea typeface="Calibri"/>
                <a:cs typeface="Calibri"/>
                <a:sym typeface="Calibri"/>
              </a:rPr>
              <a:t>loss function</a:t>
            </a:r>
            <a:r>
              <a:rPr lang="en" sz="1200">
                <a:solidFill>
                  <a:srgbClr val="444444"/>
                </a:solidFill>
                <a:highlight>
                  <a:srgbClr val="EDEBE9"/>
                </a:highlight>
                <a:latin typeface="Calibri"/>
                <a:ea typeface="Calibri"/>
                <a:cs typeface="Calibri"/>
                <a:sym typeface="Calibri"/>
              </a:rPr>
              <a:t>, and then tweaks some of the weights in a way that will make it perform better next time. If you do that for a large amount of times, the network will eventually get pretty good at the task –potentially better than a human.​</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This simple neural network might be capable of guessing your home’s property value, or estimating your grade in a class. But it is small (relatively few parameters) and it probably won’t outperform a human expert thinking about many aspects of those tasks. However, over the past 20 years or so researchers have shown that large models can outperform human experts in tasks as diverse as playing Chess and Go, converting audio to text, translating prose from one language to another, and making medical diagnoses.​</a:t>
            </a:r>
            <a:endParaRPr sz="1200">
              <a:solidFill>
                <a:srgbClr val="444444"/>
              </a:solidFill>
              <a:highlight>
                <a:srgbClr val="EDEBE9"/>
              </a:highlight>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g26287f8a3b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8" name="Google Shape;1408;g26287f8a3b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rgbClr val="444444"/>
                </a:solidFill>
                <a:highlight>
                  <a:srgbClr val="EDEBE9"/>
                </a:highlight>
                <a:latin typeface="Calibri"/>
                <a:ea typeface="Calibri"/>
                <a:cs typeface="Calibri"/>
                <a:sym typeface="Calibri"/>
              </a:rPr>
              <a:t>The computational cost of training recent SOTA Transformer models in NLP has been scaling at a rate of 750x/2yrs, and the model parameter size has been scaling at 240x/2yrs.</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None/>
            </a:pP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In contrast, the hardware development is still following Moore’s Law which has been scaling at 2x/2yrs.</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Computation isn’t free.​</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-The </a:t>
            </a:r>
            <a:r>
              <a:rPr lang="en" sz="1200" b="1">
                <a:solidFill>
                  <a:srgbClr val="444444"/>
                </a:solidFill>
                <a:highlight>
                  <a:srgbClr val="EDEBE9"/>
                </a:highlight>
                <a:latin typeface="Calibri"/>
                <a:ea typeface="Calibri"/>
                <a:cs typeface="Calibri"/>
                <a:sym typeface="Calibri"/>
              </a:rPr>
              <a:t>direct financial cost</a:t>
            </a:r>
            <a:r>
              <a:rPr lang="en" sz="1200">
                <a:solidFill>
                  <a:srgbClr val="444444"/>
                </a:solidFill>
                <a:highlight>
                  <a:srgbClr val="EDEBE9"/>
                </a:highlight>
                <a:latin typeface="Calibri"/>
                <a:ea typeface="Calibri"/>
                <a:cs typeface="Calibri"/>
                <a:sym typeface="Calibri"/>
              </a:rPr>
              <a:t> of the requisite GPUs and compute servers, whether owned or rented through the cloud, is $100Ks and up.​</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-As of 2019, the approximate </a:t>
            </a:r>
            <a:r>
              <a:rPr lang="en" sz="1200" b="1">
                <a:solidFill>
                  <a:srgbClr val="444444"/>
                </a:solidFill>
                <a:highlight>
                  <a:srgbClr val="EDEBE9"/>
                </a:highlight>
                <a:latin typeface="Calibri"/>
                <a:ea typeface="Calibri"/>
                <a:cs typeface="Calibri"/>
                <a:sym typeface="Calibri"/>
              </a:rPr>
              <a:t>carbon footprint</a:t>
            </a:r>
            <a:r>
              <a:rPr lang="en" sz="1200">
                <a:solidFill>
                  <a:srgbClr val="444444"/>
                </a:solidFill>
                <a:highlight>
                  <a:srgbClr val="EDEBE9"/>
                </a:highlight>
                <a:latin typeface="Calibri"/>
                <a:ea typeface="Calibri"/>
                <a:cs typeface="Calibri"/>
                <a:sym typeface="Calibri"/>
              </a:rPr>
              <a:t> of training and optimizing one state-of-the-art DNN model is comparable to flying a full jet from NY to SF.​</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Costs are correlated with number of parameters to be trained​</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AlexNet: 60M parameters​</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BERT: 110M parameters​</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GPT-3: 175B parameters​</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marL="0" lvl="0" indent="0" algn="l" rtl="0">
              <a:spcBef>
                <a:spcPts val="0"/>
              </a:spcBef>
              <a:spcAft>
                <a:spcPts val="0"/>
              </a:spcAft>
              <a:buNone/>
            </a:pPr>
            <a:endParaRPr sz="1200">
              <a:solidFill>
                <a:srgbClr val="292929"/>
              </a:solidFill>
              <a:highlight>
                <a:srgbClr val="EDEBE9"/>
              </a:highlight>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26287f8a3b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5" name="Google Shape;1415;g26287f8a3b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rgbClr val="444444"/>
                </a:solidFill>
                <a:highlight>
                  <a:srgbClr val="EDEBE9"/>
                </a:highlight>
                <a:latin typeface="Calibri"/>
                <a:ea typeface="Calibri"/>
                <a:cs typeface="Calibri"/>
                <a:sym typeface="Calibri"/>
              </a:rPr>
              <a:t>The computational cost of training recent SOTA Transformer models in NLP has been scaling at a rate of 750x/2yrs, and the model parameter size has been scaling at 240x/2yrs.</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None/>
            </a:pP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In contrast, the hardware development is still following Moore’s Law which has been scaling at 2x/2yrs.</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Computation isn’t free.​</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-The </a:t>
            </a:r>
            <a:r>
              <a:rPr lang="en" sz="1200" b="1">
                <a:solidFill>
                  <a:srgbClr val="444444"/>
                </a:solidFill>
                <a:highlight>
                  <a:srgbClr val="EDEBE9"/>
                </a:highlight>
                <a:latin typeface="Calibri"/>
                <a:ea typeface="Calibri"/>
                <a:cs typeface="Calibri"/>
                <a:sym typeface="Calibri"/>
              </a:rPr>
              <a:t>direct financial cost</a:t>
            </a:r>
            <a:r>
              <a:rPr lang="en" sz="1200">
                <a:solidFill>
                  <a:srgbClr val="444444"/>
                </a:solidFill>
                <a:highlight>
                  <a:srgbClr val="EDEBE9"/>
                </a:highlight>
                <a:latin typeface="Calibri"/>
                <a:ea typeface="Calibri"/>
                <a:cs typeface="Calibri"/>
                <a:sym typeface="Calibri"/>
              </a:rPr>
              <a:t> of the requisite GPUs and compute servers, whether owned or rented through the cloud, is $100Ks and up.​</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-As of 2019, the approximate </a:t>
            </a:r>
            <a:r>
              <a:rPr lang="en" sz="1200" b="1">
                <a:solidFill>
                  <a:srgbClr val="444444"/>
                </a:solidFill>
                <a:highlight>
                  <a:srgbClr val="EDEBE9"/>
                </a:highlight>
                <a:latin typeface="Calibri"/>
                <a:ea typeface="Calibri"/>
                <a:cs typeface="Calibri"/>
                <a:sym typeface="Calibri"/>
              </a:rPr>
              <a:t>carbon footprint</a:t>
            </a:r>
            <a:r>
              <a:rPr lang="en" sz="1200">
                <a:solidFill>
                  <a:srgbClr val="444444"/>
                </a:solidFill>
                <a:highlight>
                  <a:srgbClr val="EDEBE9"/>
                </a:highlight>
                <a:latin typeface="Calibri"/>
                <a:ea typeface="Calibri"/>
                <a:cs typeface="Calibri"/>
                <a:sym typeface="Calibri"/>
              </a:rPr>
              <a:t> of training and optimizing one state-of-the-art DNN model is comparable to flying a full jet from NY to SF.​</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Costs are correlated with number of parameters to be trained​</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AlexNet: 60M parameters​</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BERT: 110M parameters​</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GPT-3: 175B parameters​</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EDEBE9"/>
                </a:highlight>
                <a:latin typeface="Calibri"/>
                <a:ea typeface="Calibri"/>
                <a:cs typeface="Calibri"/>
                <a:sym typeface="Calibri"/>
              </a:rPr>
              <a:t>​</a:t>
            </a:r>
            <a:endParaRPr sz="1200">
              <a:solidFill>
                <a:srgbClr val="444444"/>
              </a:solidFill>
              <a:highlight>
                <a:srgbClr val="EDEBE9"/>
              </a:highlight>
              <a:latin typeface="Calibri"/>
              <a:ea typeface="Calibri"/>
              <a:cs typeface="Calibri"/>
              <a:sym typeface="Calibri"/>
            </a:endParaRPr>
          </a:p>
          <a:p>
            <a:pPr marL="0" lvl="0" indent="0" algn="l" rtl="0">
              <a:spcBef>
                <a:spcPts val="0"/>
              </a:spcBef>
              <a:spcAft>
                <a:spcPts val="0"/>
              </a:spcAft>
              <a:buNone/>
            </a:pPr>
            <a:endParaRPr sz="1200">
              <a:solidFill>
                <a:srgbClr val="292929"/>
              </a:solidFill>
              <a:highlight>
                <a:srgbClr val="EDEBE9"/>
              </a:highlight>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290d89f4c2e_0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290d89f4c2e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PTNN: This parameterization – weights associated with the neural network – is also called a checkpoint, since it is taken during the training of the neural network model</a:t>
            </a:r>
            <a:endParaRPr sz="1050">
              <a:solidFill>
                <a:srgbClr val="3C4043"/>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050">
              <a:solidFill>
                <a:srgbClr val="3C4043"/>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They allow the user to focus on fine tuning which is arguably easier than training from scratch</a:t>
            </a:r>
            <a:endParaRPr sz="1050">
              <a:solidFill>
                <a:srgbClr val="3C4043"/>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050">
              <a:solidFill>
                <a:srgbClr val="3C4043"/>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PTNN's trained on large datasets are often good at generalizing to other domains, having access to these PTNN' is very convenient</a:t>
            </a:r>
            <a:endParaRPr>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400">
                <a:solidFill>
                  <a:srgbClr val="595959"/>
                </a:solidFill>
              </a:rPr>
              <a:t>An example use:</a:t>
            </a:r>
            <a:endParaRPr sz="1400">
              <a:solidFill>
                <a:srgbClr val="595959"/>
              </a:solidFill>
            </a:endParaRPr>
          </a:p>
          <a:p>
            <a:pPr marL="457200" lvl="0" indent="-317500" algn="l" rtl="0">
              <a:lnSpc>
                <a:spcPct val="115000"/>
              </a:lnSpc>
              <a:spcBef>
                <a:spcPts val="1200"/>
              </a:spcBef>
              <a:spcAft>
                <a:spcPts val="0"/>
              </a:spcAft>
              <a:buClr>
                <a:srgbClr val="595959"/>
              </a:buClr>
              <a:buSzPts val="1400"/>
              <a:buChar char="-"/>
            </a:pPr>
            <a:r>
              <a:rPr lang="en" sz="1400">
                <a:solidFill>
                  <a:srgbClr val="595959"/>
                </a:solidFill>
              </a:rPr>
              <a:t>Transfer learning: The user starts with a pre-trained neural network for a GENERAL task, and specializes it to their specific task. The user can take the generic part of a network and add trainable layers specific to the new task. The PTNN is used as a backbone (baseline feature extractor). This approach supports innovation, since many different datasets and downstream model layers can be explored on top of the backbone.</a:t>
            </a:r>
            <a:endParaRPr sz="14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400">
                <a:solidFill>
                  <a:srgbClr val="595959"/>
                </a:solidFill>
              </a:rPr>
              <a:t>============</a:t>
            </a:r>
            <a:endParaRPr sz="14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400">
                <a:solidFill>
                  <a:srgbClr val="595959"/>
                </a:solidFill>
              </a:rPr>
              <a:t>PTNNs are also used for knowledge distillation. It essentially acts as a form of model compression, where the learned weights and biases of either the input layer, hidden layers, or the output layer is transferred to a smaller model. Unlike the previous two methods, the knowledge from the cumbersome model is now distilled and input into the smaller model. For smaller mobile applications and systems with limited computational capacity, knowledge distillation allows for a compressed model to learn from this larger network [1].</a:t>
            </a:r>
            <a:endParaRPr sz="14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400">
                <a:solidFill>
                  <a:srgbClr val="595959"/>
                </a:solidFill>
              </a:rPr>
              <a:t>Finally, dataset labeling is a large benefit from pretrained neural networks. With the onset of these large models, accuracy and generalization become a large part of the equation. As such, specific PTNNs have the capability to help users with smaller models label datasets to a great degree of accuracy. Instead of having to go through thousands of images, it’s possible for input data to be quickly labeled and used for training.</a:t>
            </a:r>
            <a:endParaRPr sz="14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400">
                <a:solidFill>
                  <a:srgbClr val="595959"/>
                </a:solidFill>
              </a:rPr>
              <a:t>[1] https://arxiv.org/pdf/2006.05525.pdf</a:t>
            </a: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290d89f4c2e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6" name="Google Shape;1466;g290d89f4c2e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Pre-trained model reuse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Definition: Pre-trained DL models/Neural networks, including model checkpoints, configuration and data pipeline.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A PTM can be used in either the same task or novel applications.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This figure shows different methods for PTM reuse, including model compression, transfer learning, dataset labeling, and knowledge distillation.</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Initially, a PTM provider trains  a DL model on a dataset to create a model checkpoint. A PTM user can implement one of the methods below to transfer information to the new model.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The new models can be smaller, more manageable, and resource-efficient.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These different reuse methods make the PTM reuse as a kind of software supply chain.</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26287f8a3b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26287f8a3b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Pre-trained model reuse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Definition: Pre-trained DL models/Neural networks, including model checkpoints, configuration and data pipeline.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A PTM can be used in either the same task or novel applications.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This figure shows different methods for PTM reuse, including model compression, transfer learning, dataset labeling, and knowledge distillation.</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Initially, a PTM provider trains  a DL model on a dataset to create a model checkpoint. A PTM user can implement one of the methods below to transfer information to the new model.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The new models can be smaller, more manageable, and resource-efficient.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These different reuse methods make the PTM reuse as a kind of software supply chain.</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290d89f4c2e_0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3" name="Google Shape;1483;g290d89f4c2e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Consider the software engineer.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What tasks do they perform?</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Lots of traditional activities such as computer programming, data management, data transmission, collaborative engineering, and deployment. More recently working with machine learning technologies such as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What tools do they use to assist them in these tasks?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*Flip through some tool families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One aspect of software engineering research is to understand the ways that engineers use these tools, in order to</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1.</a:t>
            </a:r>
            <a:r>
              <a:rPr lang="en" sz="1200">
                <a:solidFill>
                  <a:schemeClr val="dk1"/>
                </a:solidFill>
                <a:latin typeface="Calibri"/>
                <a:ea typeface="Calibri"/>
                <a:cs typeface="Calibri"/>
                <a:sym typeface="Calibri"/>
              </a:rPr>
              <a:t>Identify problems with the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2.</a:t>
            </a:r>
            <a:r>
              <a:rPr lang="en" sz="1200">
                <a:solidFill>
                  <a:schemeClr val="dk1"/>
                </a:solidFill>
                <a:latin typeface="Calibri"/>
                <a:ea typeface="Calibri"/>
                <a:cs typeface="Calibri"/>
                <a:sym typeface="Calibri"/>
              </a:rPr>
              <a:t>Identify ways we can improve these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3.</a:t>
            </a:r>
            <a:r>
              <a:rPr lang="en" sz="1200">
                <a:solidFill>
                  <a:schemeClr val="dk1"/>
                </a:solidFill>
                <a:latin typeface="Calibri"/>
                <a:ea typeface="Calibri"/>
                <a:cs typeface="Calibri"/>
                <a:sym typeface="Calibri"/>
              </a:rPr>
              <a:t>Identify opportunities for new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When tools are used incorrectly, bad things happen.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The engineering process may be inefficient, or the quality of the engineering product may be affected.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TRANS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Today I’m going to talk about engineering practices and challenges for one of these domains: machine learning, and specifically, deep learning /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Editing:</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VSCode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IntelliJ</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Eclipse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Emacs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Interacting with data</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MySQL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MongoDB (noSQL)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GraphQL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Communication: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JSON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Protobuf</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Working with other developers: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Version control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CI tools like Travis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Virtualization: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Docker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Kubernetes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Deployment, e.g. serverless frameworks like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AWS lambda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Google cloud functions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Apache OpenWhisk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Neural networks: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Development frameworks like PyTorch and TensorFlow; model hubs such as HuggingFace; exchange formats such as ONNX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g290d89f4c2e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9" name="Google Shape;1489;g290d89f4c2e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g26287f8a3bf_0_1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6" name="Google Shape;1496;g26287f8a3bf_0_1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Deep neural networks are widely used in computing systems, from image recognition in autonomous vehicles to chatbot.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Creating and specializing neural networks is growing more difficult as state-of-the-art architectures grow more complex.</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Following the path of traditional software engineering, machine learning engineers have begun to exchange and reuse pre-trained neural networks (PTNNs). When re-using a PTNN, an engineer can focus on fine-tuning it for downstream tasks. Understanding this software engineering process is the first step to optimizing and securing it, e.g. through model search engines for reuse, improved testing techniques for validation, and better definitions for PTNN packaging. However, the details of real-world PTNN reuse remain unknown.</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28fc53283f9_1_9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9" name="Google Shape;1519;g28fc53283f9_1_9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505122360270894_4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5505122360270894_4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76200" lvl="2" indent="0" algn="l" rtl="0">
              <a:lnSpc>
                <a:spcPct val="100000"/>
              </a:lnSpc>
              <a:spcBef>
                <a:spcPts val="0"/>
              </a:spcBef>
              <a:spcAft>
                <a:spcPts val="0"/>
              </a:spcAft>
              <a:buClr>
                <a:schemeClr val="dk1"/>
              </a:buClr>
              <a:buSzPts val="1200"/>
              <a:buFont typeface="Calibri"/>
              <a:buNone/>
            </a:pPr>
            <a:endParaRPr sz="1500"/>
          </a:p>
        </p:txBody>
      </p:sp>
      <p:sp>
        <p:nvSpPr>
          <p:cNvPr id="293" name="Google Shape;293;g5505122360270894_4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g290d89f4c2e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8" name="Google Shape;1528;g290d89f4c2e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g290d89f4c2e_0_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5" name="Google Shape;1535;g290d89f4c2e_0_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290b209e54c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290b209e54c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g290d884915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0" name="Google Shape;1570;g290d884915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Model hub: collection of PTMs and datasets organized by problem domain</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We define a Model Hub Ecosystem as: the interaction of a set of actors on top of the model hub that results in a number of machine learning solutions or services .</a:t>
            </a:r>
            <a:endParaRPr sz="1200">
              <a:solidFill>
                <a:schemeClr val="dk1"/>
              </a:solidFill>
            </a:endParaRPr>
          </a:p>
          <a:p>
            <a:pPr marL="0" lvl="0" indent="0" algn="l" rtl="0">
              <a:lnSpc>
                <a:spcPct val="115000"/>
              </a:lnSpc>
              <a:spcBef>
                <a:spcPts val="0"/>
              </a:spcBef>
              <a:spcAft>
                <a:spcPts val="0"/>
              </a:spcAft>
              <a:buNone/>
            </a:pPr>
            <a:r>
              <a:rPr lang="en" sz="1800">
                <a:solidFill>
                  <a:schemeClr val="dk1"/>
                </a:solidFill>
              </a:rPr>
              <a:t>We search in a major search engine (Google). We use three criteria to filter the resulted pages: (1) There is a model hub matching our definition; (2) The model hub should have a website. (3) The documentation should be accessible. Finally, we got 8 model hubs: Hugging Face [19], TensorFlow Hub [75], Pytorch Hub [62], MATLAB Model Hub [52], ONNX Model Zoo [57], NVIDIA NGC [55], Modelhub [46], model zoo [41].</a:t>
            </a:r>
            <a:endParaRPr sz="1800">
              <a:solidFill>
                <a:schemeClr val="dk1"/>
              </a:solidFill>
            </a:endParaRPr>
          </a:p>
          <a:p>
            <a:pPr marL="0" lvl="0" indent="0" algn="l" rtl="0">
              <a:lnSpc>
                <a:spcPct val="115000"/>
              </a:lnSpc>
              <a:spcBef>
                <a:spcPts val="0"/>
              </a:spcBef>
              <a:spcAft>
                <a:spcPts val="0"/>
              </a:spcAft>
              <a:buNone/>
            </a:pPr>
            <a:r>
              <a:rPr lang="en" sz="1800">
                <a:solidFill>
                  <a:schemeClr val="dk1"/>
                </a:solidFill>
              </a:rPr>
              <a:t>Among these, w</a:t>
            </a:r>
            <a:r>
              <a:rPr lang="en" sz="1200">
                <a:solidFill>
                  <a:schemeClr val="dk1"/>
                </a:solidFill>
                <a:latin typeface="Calibri"/>
                <a:ea typeface="Calibri"/>
                <a:cs typeface="Calibri"/>
                <a:sym typeface="Calibri"/>
              </a:rPr>
              <a:t>e identify three different types: open, gated, commercial.</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The types are determined by how the PTMs are contributed.</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For example, in HuggingFace, anyone can upload and publish a PTM there. For TensorFlow Hub, only those PTMs approved by tensorflow team will be published there. In commercial model hubs, the PTMs are only offered by internal engineers.</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None/>
            </a:pPr>
            <a:r>
              <a:rPr lang="en" sz="1200">
                <a:solidFill>
                  <a:schemeClr val="dk1"/>
                </a:solidFill>
              </a:rPr>
              <a:t>-</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290d8849159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290d8849159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To understand the typical structure of model hubs, we looked at each of them and collected</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 the categories (e.g., computer vision, natural language processing)</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 tasks (e.g., image classification, tokenization),</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 and statistics of models and datasets</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We found that all model hubs had similar categories to offer (e.g., Computer Vision, Natural</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Language Processing, etc.), but the model hubs that offered the</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greatest flexibility (i.e., Hugging Face) in community contributions</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were found to have more tasks and models associated with each</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category, a clear advantage of open source model hubs. For example</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Hugging Face is an open hub that offers 60,904 models and tasks</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while Modelhub is a gated hub that only offers 6 models and tasks.</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The distribution of models by category is not uniform. For example, in HuggingFace there are 6 categories but 53% of the models are in one category, computer vision category.</a:t>
            </a:r>
            <a:endParaRPr sz="1200">
              <a:solidFill>
                <a:schemeClr val="dk1"/>
              </a:solidFill>
            </a:endParaRPr>
          </a:p>
          <a:p>
            <a:pPr marL="0" lvl="0" indent="0" algn="l" rtl="0">
              <a:lnSpc>
                <a:spcPct val="115000"/>
              </a:lnSpc>
              <a:spcBef>
                <a:spcPts val="0"/>
              </a:spcBef>
              <a:spcAft>
                <a:spcPts val="0"/>
              </a:spcAft>
              <a:buNone/>
            </a:pPr>
            <a:r>
              <a:rPr lang="en" sz="1200" b="1">
                <a:solidFill>
                  <a:schemeClr val="dk1"/>
                </a:solidFill>
              </a:rPr>
              <a:t>Common Property 1</a:t>
            </a:r>
            <a:r>
              <a:rPr lang="en" sz="1200">
                <a:solidFill>
                  <a:schemeClr val="dk1"/>
                </a:solidFill>
              </a:rPr>
              <a:t>: A model hub hosts pre-trained models. It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may host other artifacts (e.g., datasets, source code).</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290d89f4c2e_0_5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9" name="Google Shape;1599;g290d89f4c2e_0_5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r>
              <a:rPr lang="en"/>
              <a:t>DL Model Registries:</a:t>
            </a:r>
            <a:endParaRPr/>
          </a:p>
          <a:p>
            <a:pPr marL="628650" lvl="1" indent="-171450" algn="l" rtl="0">
              <a:spcBef>
                <a:spcPts val="0"/>
              </a:spcBef>
              <a:spcAft>
                <a:spcPts val="0"/>
              </a:spcAft>
              <a:buClr>
                <a:schemeClr val="dk1"/>
              </a:buClr>
              <a:buSzPts val="1200"/>
              <a:buFont typeface="Calibri"/>
              <a:buChar char="-"/>
            </a:pPr>
            <a:r>
              <a:rPr lang="en"/>
              <a:t>Goal: help engineers better reuse these costly artifacts</a:t>
            </a:r>
            <a:endParaRPr/>
          </a:p>
          <a:p>
            <a:pPr marL="171450" lvl="0" indent="-171450" algn="l" rtl="0">
              <a:spcBef>
                <a:spcPts val="0"/>
              </a:spcBef>
              <a:spcAft>
                <a:spcPts val="0"/>
              </a:spcAft>
              <a:buClr>
                <a:schemeClr val="dk1"/>
              </a:buClr>
              <a:buSzPts val="1200"/>
              <a:buFont typeface="Calibri"/>
              <a:buChar char="-"/>
            </a:pPr>
            <a:r>
              <a:rPr lang="en" b="1" i="1"/>
              <a:t>(click) 	</a:t>
            </a:r>
            <a:endParaRPr/>
          </a:p>
          <a:p>
            <a:pPr marL="171450" lvl="0" indent="-171450" algn="l" rtl="0">
              <a:spcBef>
                <a:spcPts val="0"/>
              </a:spcBef>
              <a:spcAft>
                <a:spcPts val="0"/>
              </a:spcAft>
              <a:buClr>
                <a:schemeClr val="dk1"/>
              </a:buClr>
              <a:buSzPts val="1200"/>
              <a:buFont typeface="Calibri"/>
              <a:buChar char="-"/>
            </a:pPr>
            <a:r>
              <a:rPr lang="en"/>
              <a:t>Compared to traditional package registries:</a:t>
            </a:r>
            <a:endParaRPr/>
          </a:p>
          <a:p>
            <a:pPr marL="628650" marR="0" lvl="1" indent="-171450" algn="l" rtl="0">
              <a:lnSpc>
                <a:spcPct val="100000"/>
              </a:lnSpc>
              <a:spcBef>
                <a:spcPts val="0"/>
              </a:spcBef>
              <a:spcAft>
                <a:spcPts val="0"/>
              </a:spcAft>
              <a:buClr>
                <a:schemeClr val="dk1"/>
              </a:buClr>
              <a:buSzPts val="1200"/>
              <a:buFont typeface="Calibri"/>
              <a:buChar char="-"/>
            </a:pPr>
            <a:r>
              <a:rPr lang="en"/>
              <a:t> </a:t>
            </a:r>
            <a:endParaRPr/>
          </a:p>
          <a:p>
            <a:pPr marL="628650" lvl="1" indent="-171450" algn="l" rtl="0">
              <a:spcBef>
                <a:spcPts val="0"/>
              </a:spcBef>
              <a:spcAft>
                <a:spcPts val="0"/>
              </a:spcAft>
              <a:buClr>
                <a:schemeClr val="dk1"/>
              </a:buClr>
              <a:buSzPts val="1200"/>
              <a:buFont typeface="Calibri"/>
              <a:buChar char="-"/>
            </a:pPr>
            <a:r>
              <a:rPr lang="en"/>
              <a:t>HuggingFace is the largest model hub. It mainly provides language models. In August 2022, it had over sixty thousand public PTMs. Now it has over 200 thousand PTMs.</a:t>
            </a:r>
            <a:endParaRPr/>
          </a:p>
          <a:p>
            <a:pPr marL="628650" lvl="1" indent="-171450" algn="l" rtl="0">
              <a:spcBef>
                <a:spcPts val="0"/>
              </a:spcBef>
              <a:spcAft>
                <a:spcPts val="0"/>
              </a:spcAft>
              <a:buClr>
                <a:schemeClr val="dk1"/>
              </a:buClr>
              <a:buSzPts val="1200"/>
              <a:buFont typeface="Calibri"/>
              <a:buChar char="-"/>
            </a:pPr>
            <a:r>
              <a:rPr lang="en" b="1" i="1"/>
              <a:t>(click) </a:t>
            </a:r>
            <a:endParaRPr/>
          </a:p>
          <a:p>
            <a:pPr marL="628650" lvl="1" indent="-171450" algn="l" rtl="0">
              <a:spcBef>
                <a:spcPts val="0"/>
              </a:spcBef>
              <a:spcAft>
                <a:spcPts val="0"/>
              </a:spcAft>
              <a:buClr>
                <a:schemeClr val="dk1"/>
              </a:buClr>
              <a:buSzPts val="1200"/>
              <a:buFont typeface="Calibri"/>
              <a:buChar char="-"/>
            </a:pPr>
            <a:r>
              <a:rPr lang="en"/>
              <a:t>The downloaded rates of HF are comparable to the popular packages in npm and Pypi which are two of the most traditional software package registries.</a:t>
            </a:r>
            <a:endParaRPr/>
          </a:p>
          <a:p>
            <a:pPr marL="628650" lvl="1" indent="-171450" algn="l" rtl="0">
              <a:spcBef>
                <a:spcPts val="0"/>
              </a:spcBef>
              <a:spcAft>
                <a:spcPts val="0"/>
              </a:spcAft>
              <a:buClr>
                <a:schemeClr val="dk1"/>
              </a:buClr>
              <a:buSzPts val="1200"/>
              <a:buFont typeface="Calibri"/>
              <a:buChar char="-"/>
            </a:pPr>
            <a:r>
              <a:rPr lang="en" b="1" i="1"/>
              <a:t>(click) </a:t>
            </a:r>
            <a:r>
              <a:rPr lang="en"/>
              <a:t>The most popular PTMs has over 1 million monthly downloads.</a:t>
            </a:r>
            <a:endParaRPr/>
          </a:p>
          <a:p>
            <a:pPr marL="1085850" lvl="2" indent="-95250" algn="l" rtl="0">
              <a:spcBef>
                <a:spcPts val="0"/>
              </a:spcBef>
              <a:spcAft>
                <a:spcPts val="0"/>
              </a:spcAft>
              <a:buClr>
                <a:schemeClr val="dk1"/>
              </a:buClr>
              <a:buSzPts val="1200"/>
              <a:buFont typeface="Calibri"/>
              <a:buNone/>
            </a:pPr>
            <a:endParaRPr/>
          </a:p>
        </p:txBody>
      </p:sp>
      <p:sp>
        <p:nvSpPr>
          <p:cNvPr id="1600" name="Google Shape;1600;g290d89f4c2e_0_5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210</a:t>
            </a:fld>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290d8849159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290d8849159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figure illustrates how PTM is involved in the research-to-practice pipeline in the Hugging Face PTM ecosystem [15]. Hugging Face is an open-gated model registry which means anyone can contribute models and package names to it [32]. This is in contrast to gated and commercial model hubs, where PTM packages are reviewed by registry staff or can only be submitted by authorized users such as employees. We highlight three kinds of users in the RTP pipeline in PTM ecosystem: researcher, reengineer, and adopter. These users are key components of the PTM supply chain [32]. The researchers are not only the new model contributors, but also the “name producer”. To support rapid model development and training, engineers (annotated as “reengineer” in Figure 1) can adapt existing deep learning models on downstream tasks or datasets through different reengineering approaches, including transfer learning, fine-tuning, and knowledge distillation [15, 24, 29].</a:t>
            </a: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g290d8849159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7" name="Google Shape;1627;g290d884915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g290d89f4c2e_0_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0" name="Google Shape;1640;g290d89f4c2e_0_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290d8849159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290d8849159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0136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0f57bf3b07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30f57bf3b07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1100">
              <a:latin typeface="Arial"/>
              <a:ea typeface="Arial"/>
              <a:cs typeface="Arial"/>
              <a:sym typeface="Arial"/>
            </a:endParaRPr>
          </a:p>
        </p:txBody>
      </p:sp>
      <p:sp>
        <p:nvSpPr>
          <p:cNvPr id="487" name="Google Shape;487;g30f57bf3b07_1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26</a:t>
            </a:fld>
            <a:endParaRPr sz="1200" b="1"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
        <p:cNvGrpSpPr/>
        <p:nvPr/>
      </p:nvGrpSpPr>
      <p:grpSpPr>
        <a:xfrm>
          <a:off x="0" y="0"/>
          <a:ext cx="0" cy="0"/>
          <a:chOff x="0" y="0"/>
          <a:chExt cx="0" cy="0"/>
        </a:xfrm>
      </p:grpSpPr>
      <p:sp>
        <p:nvSpPr>
          <p:cNvPr id="1674" name="Google Shape;1674;g290d8849159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5" name="Google Shape;1675;g290d8849159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Figure 1 illustrates how PTM naming is involved in the research-to-practice pipeline in the Hugging Face PTM ecosystem [14]. Hugging Face is an open-gated model registry which means anyone can contribute models and package names to it [32]. This is in contrast to gated and closed registries, where PTM packages are reviewed by registry staff or can only be submitted by authorized users such as employees. We highlight three kinds of users in the RTP pipeline in PTM ecosystem: researcher, reengineer, and adopter. These users are key components of the PTM supply chain [32]. The researchers are not only the new model contributors, but also the “name producer”. To support rapid model development and training, engineers (annotated as “reengineer” in Figure 1) can adapt existing deep learning models on downstream tasks or datasets through different reengineering approaches, including transfer learning, fine-tuning, and knowledge distillation [14, 24, 29]. For example, an engineer can adapt the model head, i.e., the fully connected output layer, to the target problem through model reengineering [52]. As the capability of PTMs keep growing in LLMs, researchers have identified more approaches to reuse these models, including zero/few-shot learning, prompt tuning [8, 39, 53]. PTM package registries offer a convenient method for PTM reuse [32]. Real practitioners (e.g., reengineers and adopters) can access PTM packages from Hugging Face by specifying the package names and invoking the API within their system. These practitioners need to search and compare different PTMs so they are also the “name consumer”</a:t>
            </a: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7"/>
        <p:cNvGrpSpPr/>
        <p:nvPr/>
      </p:nvGrpSpPr>
      <p:grpSpPr>
        <a:xfrm>
          <a:off x="0" y="0"/>
          <a:ext cx="0" cy="0"/>
          <a:chOff x="0" y="0"/>
          <a:chExt cx="0" cy="0"/>
        </a:xfrm>
      </p:grpSpPr>
      <p:sp>
        <p:nvSpPr>
          <p:cNvPr id="1688" name="Google Shape;1688;g290d8849159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9" name="Google Shape;1689;g290d8849159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Figure 1 illustrates how PTM naming is involved in the research-to-practice pipeline in the Hugging Face PTM ecosystem [14]. Hugging Face is an open-gated model registry which means anyone can contribute models and package names to it [32]. This is in contrast to gated and closed registries, where PTM packages are reviewed by registry staff or can only be submitted by authorized users such as employees. We highlight three kinds of users in the RTP pipeline in PTM ecosystem: researcher, reengineer, and adopter. These users are key components of the PTM supply chain [32]. The researchers are not only the new model contributors, but also the “name producer”. To support rapid model development and training, engineers (annotated as “reengineer” in Figure 1) can adapt existing deep learning models on downstream tasks or datasets through different reengineering approaches, including transfer learning, fine-tuning, and knowledge distillation [14, 24, 29]. For example, an engineer can adapt the model head, i.e., the fully connected output layer, to the target problem through model reengineering [52]. As the capability of PTMs keep growing in LLMs, researchers have identified more approaches to reuse these models, including zero/few-shot learning, prompt tuning [8, 39, 53]. PTM package registries offer a convenient method for PTM reuse [32]. Real practitioners (e.g., reengineers and adopters) can access PTM packages from Hugging Face by specifying the package names and invoking the API within their system. These practitioners need to search and compare different PTMs so they are also the “name consumer”</a:t>
            </a: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g290d8849159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8" name="Google Shape;1698;g290d8849159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a PTNN architecture, the FLOP count of the PTNN with the most FLOPs is divided by the FLOPs of the PTNN with the fewest.</a:t>
            </a: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5"/>
        <p:cNvGrpSpPr/>
        <p:nvPr/>
      </p:nvGrpSpPr>
      <p:grpSpPr>
        <a:xfrm>
          <a:off x="0" y="0"/>
          <a:ext cx="0" cy="0"/>
          <a:chOff x="0" y="0"/>
          <a:chExt cx="0" cy="0"/>
        </a:xfrm>
      </p:grpSpPr>
      <p:sp>
        <p:nvSpPr>
          <p:cNvPr id="1706" name="Google Shape;1706;g290d8849159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7" name="Google Shape;1707;g290d8849159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290d8849159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290d8849159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g290d8849159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1" name="Google Shape;1731;g290d8849159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1"/>
        <p:cNvGrpSpPr/>
        <p:nvPr/>
      </p:nvGrpSpPr>
      <p:grpSpPr>
        <a:xfrm>
          <a:off x="0" y="0"/>
          <a:ext cx="0" cy="0"/>
          <a:chOff x="0" y="0"/>
          <a:chExt cx="0" cy="0"/>
        </a:xfrm>
      </p:grpSpPr>
      <p:sp>
        <p:nvSpPr>
          <p:cNvPr id="1742" name="Google Shape;1742;g290d8849159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3" name="Google Shape;1743;g290d8849159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g290d8849159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4" name="Google Shape;1754;g290d8849159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290d8849159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290d8849159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1200"/>
              </a:spcBef>
              <a:spcAft>
                <a:spcPts val="0"/>
              </a:spcAft>
              <a:buClr>
                <a:schemeClr val="dk1"/>
              </a:buClr>
              <a:buSzPts val="1100"/>
              <a:buChar char="●"/>
            </a:pPr>
            <a:r>
              <a:rPr lang="en" b="1">
                <a:solidFill>
                  <a:schemeClr val="dk1"/>
                </a:solidFill>
              </a:rPr>
              <a:t>Organization verification:</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Out of 6,243 organizations, only 199 (3.19%) were verified. The low adoption rate raises the risk of Spoofing: malicious users may masquerade as real organizations, similar to typosquatting</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Dependencies</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many models depend on the works of others that can be maliciously tampered with. In tampering with these dependencies, adversarial attacks or unethical models [77] can be created, which could affect downstream PTMs.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PTM Documentation</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The missing attributes and unstructured documentations reduce the  transparency of the PTMs, which also reduces the trustworthiness of the models and increase the potential risks of malicious models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GPG Commit Signing</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The limited usage of GPG commit signing exposes models hosted on Hugging Face to Spoofing, Tampering, and Repudiation risks.</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 First, unsigned Hugging Face models are vulnerable to Spoofing since attackers could make commits under the alias of a legitimate maintainer. Second, these models face the risk of Tampering because attackers could contribute malicious code or edit commit history. Finally, unsigned models could also risk repudiation since a lack of verified commit history allows an individual to deny actions within a repository.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User Permission Model</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One shortcoming of the permission model is that Hugging Face organizations violate the principle of least privilege [81]: an organization member with Write privilege can modify any PTM owned by the organization. Therefore, an attacker could contribute malicious code, thereby raising the risk of Elevation of Privileges.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b="1">
                <a:solidFill>
                  <a:schemeClr val="dk1"/>
                </a:solidFill>
              </a:rPr>
              <a:t>ClamAV:</a:t>
            </a:r>
            <a:endParaRPr b="1">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It is a tool used to detect malware. But zero package were flagged and it doesn’t really work for PTM packages.</a:t>
            </a:r>
            <a:endParaRPr>
              <a:solidFill>
                <a:schemeClr val="dk1"/>
              </a:solidFill>
            </a:endParaRPr>
          </a:p>
          <a:p>
            <a:pPr marL="0" lvl="0" indent="0" algn="l" rtl="0">
              <a:spcBef>
                <a:spcPts val="1200"/>
              </a:spcBef>
              <a:spcAft>
                <a:spcPts val="0"/>
              </a:spcAft>
              <a:buNone/>
            </a:pPr>
            <a:endParaRPr sz="130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Google Shape;1771;g290d8849159_0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2" name="Google Shape;1772;g290d8849159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0f57bf3b07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30f57bf3b07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95250" algn="l" rtl="0">
              <a:lnSpc>
                <a:spcPct val="100000"/>
              </a:lnSpc>
              <a:spcBef>
                <a:spcPts val="0"/>
              </a:spcBef>
              <a:spcAft>
                <a:spcPts val="0"/>
              </a:spcAft>
              <a:buClr>
                <a:schemeClr val="dk1"/>
              </a:buClr>
              <a:buSzPts val="1200"/>
              <a:buFont typeface="Calibri"/>
              <a:buNone/>
            </a:pPr>
            <a:endParaRPr b="1"/>
          </a:p>
        </p:txBody>
      </p:sp>
      <p:sp>
        <p:nvSpPr>
          <p:cNvPr id="503" name="Google Shape;503;g30f57bf3b07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27</a:t>
            </a:fld>
            <a:endParaRPr sz="1200" b="1"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g290d8849159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1" name="Google Shape;1781;g290d8849159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8"/>
        <p:cNvGrpSpPr/>
        <p:nvPr/>
      </p:nvGrpSpPr>
      <p:grpSpPr>
        <a:xfrm>
          <a:off x="0" y="0"/>
          <a:ext cx="0" cy="0"/>
          <a:chOff x="0" y="0"/>
          <a:chExt cx="0" cy="0"/>
        </a:xfrm>
      </p:grpSpPr>
      <p:sp>
        <p:nvSpPr>
          <p:cNvPr id="1789" name="Google Shape;1789;g290d8849159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0" name="Google Shape;1790;g290d8849159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Google Shape;1802;g290d8849159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3" name="Google Shape;1803;g290d8849159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proposed algorithm provides a novel way to serialize PTMs, addressing the complexities of varying branch orders in the architectures. Our layer sorting algorithm takes a pre-trained weight as input and outputs a serialized list of its layers. The algorithm traverses the model layer-by-layer, assigning a unique sorting hash id to each layer based on its connections. This sorting hash id is computed recursively to ensure that connected layers are appropriately ordered, ultimately leading to a sorted list of layers in the model architecture. This algorithm can convert a model architecture into a list of layers following a specific order, ensuring that equivalent models with swapped branches yield identical ordered lists. Our method treats all neural network graphs as Directed Acyclic Graphs (DAGs), breaking cycles in models like LSTM [26] by removing redundant edges. This turns every network into a DAG with “complete reachability”, where each node exists along a path between an input and an output. This ensures that our algorithm captures all layers that contribute to the network’s function, making it both comprehensive and efficient. Our depth-first search (DFS)-based topological sorting algorithm uniquely identifies each node using a hash generated from its own information and that of its child nodes. This ensures consistent node priority across different neural network graphs and allows for deterministic ordering of PTMs. The unique identifier makes our sorting method robust and capable of meaningfully comparing different PTM architectures</a:t>
            </a: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g290d89f4c2e_0_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4" name="Google Shape;1814;g290d89f4c2e_0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g290d8849159_0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1" name="Google Shape;1841;g290d8849159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0"/>
        <p:cNvGrpSpPr/>
        <p:nvPr/>
      </p:nvGrpSpPr>
      <p:grpSpPr>
        <a:xfrm>
          <a:off x="0" y="0"/>
          <a:ext cx="0" cy="0"/>
          <a:chOff x="0" y="0"/>
          <a:chExt cx="0" cy="0"/>
        </a:xfrm>
      </p:grpSpPr>
      <p:sp>
        <p:nvSpPr>
          <p:cNvPr id="1851" name="Google Shape;1851;g290d8849159_0_4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2" name="Google Shape;1852;g290d8849159_0_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8"/>
        <p:cNvGrpSpPr/>
        <p:nvPr/>
      </p:nvGrpSpPr>
      <p:grpSpPr>
        <a:xfrm>
          <a:off x="0" y="0"/>
          <a:ext cx="0" cy="0"/>
          <a:chOff x="0" y="0"/>
          <a:chExt cx="0" cy="0"/>
        </a:xfrm>
      </p:grpSpPr>
      <p:sp>
        <p:nvSpPr>
          <p:cNvPr id="1859" name="Google Shape;1859;g290d884915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0" name="Google Shape;1860;g290d884915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6"/>
        <p:cNvGrpSpPr/>
        <p:nvPr/>
      </p:nvGrpSpPr>
      <p:grpSpPr>
        <a:xfrm>
          <a:off x="0" y="0"/>
          <a:ext cx="0" cy="0"/>
          <a:chOff x="0" y="0"/>
          <a:chExt cx="0" cy="0"/>
        </a:xfrm>
      </p:grpSpPr>
      <p:sp>
        <p:nvSpPr>
          <p:cNvPr id="1867" name="Google Shape;1867;g290d8849159_0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8" name="Google Shape;1868;g290d8849159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g290d8849159_0_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6" name="Google Shape;1876;g290d8849159_0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3"/>
        <p:cNvGrpSpPr/>
        <p:nvPr/>
      </p:nvGrpSpPr>
      <p:grpSpPr>
        <a:xfrm>
          <a:off x="0" y="0"/>
          <a:ext cx="0" cy="0"/>
          <a:chOff x="0" y="0"/>
          <a:chExt cx="0" cy="0"/>
        </a:xfrm>
      </p:grpSpPr>
      <p:sp>
        <p:nvSpPr>
          <p:cNvPr id="1884" name="Google Shape;1884;g290d8849159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5" name="Google Shape;1885;g290d8849159_0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a:extLst>
            <a:ext uri="{FF2B5EF4-FFF2-40B4-BE49-F238E27FC236}">
              <a16:creationId xmlns:a16="http://schemas.microsoft.com/office/drawing/2014/main" id="{1ADE4AFD-00AF-1E5E-4DE8-19A309EFF249}"/>
            </a:ext>
          </a:extLst>
        </p:cNvPr>
        <p:cNvGrpSpPr/>
        <p:nvPr/>
      </p:nvGrpSpPr>
      <p:grpSpPr>
        <a:xfrm>
          <a:off x="0" y="0"/>
          <a:ext cx="0" cy="0"/>
          <a:chOff x="0" y="0"/>
          <a:chExt cx="0" cy="0"/>
        </a:xfrm>
      </p:grpSpPr>
      <p:sp>
        <p:nvSpPr>
          <p:cNvPr id="508" name="Google Shape;508;p28:notes">
            <a:extLst>
              <a:ext uri="{FF2B5EF4-FFF2-40B4-BE49-F238E27FC236}">
                <a16:creationId xmlns:a16="http://schemas.microsoft.com/office/drawing/2014/main" id="{2197E2CA-4305-8A7A-3EAD-54493011E2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28:notes">
            <a:extLst>
              <a:ext uri="{FF2B5EF4-FFF2-40B4-BE49-F238E27FC236}">
                <a16:creationId xmlns:a16="http://schemas.microsoft.com/office/drawing/2014/main" id="{2CCC563E-D3BF-14DC-68FF-4A49CDFAC30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r>
              <a:rPr lang="en-US" sz="1100"/>
              <a:t>Standardized practices </a:t>
            </a:r>
          </a:p>
          <a:p>
            <a:pPr lvl="0"/>
            <a:r>
              <a:rPr lang="en-US" sz="1100"/>
              <a:t>Support for Reengineering Validation</a:t>
            </a:r>
          </a:p>
          <a:p>
            <a:pPr lvl="0"/>
            <a:r>
              <a:rPr lang="en-US" sz="1100"/>
              <a:t>Beyond manual reengineering</a:t>
            </a:r>
          </a:p>
          <a:p>
            <a:pPr lvl="0"/>
            <a:r>
              <a:rPr lang="en-US" sz="1100"/>
              <a:t>Further empirical work</a:t>
            </a:r>
          </a:p>
          <a:p>
            <a:pPr marL="171450" marR="0" lvl="0" indent="-184150" algn="l" rtl="0">
              <a:lnSpc>
                <a:spcPct val="100000"/>
              </a:lnSpc>
              <a:spcBef>
                <a:spcPts val="0"/>
              </a:spcBef>
              <a:spcAft>
                <a:spcPts val="0"/>
              </a:spcAft>
              <a:buSzPts val="1400"/>
              <a:buChar char="-"/>
            </a:pPr>
            <a:endParaRPr/>
          </a:p>
        </p:txBody>
      </p:sp>
      <p:sp>
        <p:nvSpPr>
          <p:cNvPr id="510" name="Google Shape;510;p28:notes">
            <a:extLst>
              <a:ext uri="{FF2B5EF4-FFF2-40B4-BE49-F238E27FC236}">
                <a16:creationId xmlns:a16="http://schemas.microsoft.com/office/drawing/2014/main" id="{DFD9F2E2-D319-7D8A-65DE-7A1C6038931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28</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04107389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g290d8849159_0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3" name="Google Shape;1893;g290d8849159_0_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g3212692a07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1" name="Google Shape;1901;g3212692a07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g3212692a074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9" name="Google Shape;1909;g3212692a074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4"/>
        <p:cNvGrpSpPr/>
        <p:nvPr/>
      </p:nvGrpSpPr>
      <p:grpSpPr>
        <a:xfrm>
          <a:off x="0" y="0"/>
          <a:ext cx="0" cy="0"/>
          <a:chOff x="0" y="0"/>
          <a:chExt cx="0" cy="0"/>
        </a:xfrm>
      </p:grpSpPr>
      <p:sp>
        <p:nvSpPr>
          <p:cNvPr id="1915" name="Google Shape;1915;g3212692a074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6" name="Google Shape;1916;g3212692a074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g3212692a074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5" name="Google Shape;1925;g3212692a074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g3212692a074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7" name="Google Shape;1937;g3212692a074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290d8849159_0_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290d8849159_0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g290d8849159_0_5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6" name="Google Shape;1956;g290d8849159_0_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g290d89f4c2e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4" name="Google Shape;1964;g290d89f4c2e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9"/>
        <p:cNvGrpSpPr/>
        <p:nvPr/>
      </p:nvGrpSpPr>
      <p:grpSpPr>
        <a:xfrm>
          <a:off x="0" y="0"/>
          <a:ext cx="0" cy="0"/>
          <a:chOff x="0" y="0"/>
          <a:chExt cx="0" cy="0"/>
        </a:xfrm>
      </p:grpSpPr>
      <p:sp>
        <p:nvSpPr>
          <p:cNvPr id="1970" name="Google Shape;1970;g29118783a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1" name="Google Shape;1971;g29118783a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purpose of research is to discover new knowledge. This knowledge (ideally) addresses open problems in the field.</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Solving: Traditional engineering research. Apply techniques such as static and dynamic analysis to improve some aspect of software engineering.</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Searching for code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Refactoring programs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Finding vulnerabilities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But equally important is continually recharging the pool of open problems. In computing, engineers are constantly needing to adapt to new technologies – hardware, operating systems, programming languages, etc. – and so if we only solve “old” problems we will lose touch with practitioners.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Discovering: Ensuring that the problems the research community solves are aligned with the problems that engineers actually have</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Mining software repositories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Studying engineers’ behavior</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“Empirical SWEng”</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These two approaches are symbiotic.</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a133bae788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a133bae788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Consider the software engineer.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What tasks do they perform?</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Lots of traditional activities such as computer programming, data management, data transmission, collaborative engineering, and deployment. More recently working with machine learning technologies such as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What tools do they use to assist them in these tasks?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*Flip through some tool families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One aspect of software engineering research is to understand the ways that engineers use these tools, in order to</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1.</a:t>
            </a:r>
            <a:r>
              <a:rPr lang="en" sz="1200">
                <a:solidFill>
                  <a:schemeClr val="dk1"/>
                </a:solidFill>
                <a:latin typeface="Calibri"/>
                <a:ea typeface="Calibri"/>
                <a:cs typeface="Calibri"/>
                <a:sym typeface="Calibri"/>
              </a:rPr>
              <a:t>Identify problems with the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2.</a:t>
            </a:r>
            <a:r>
              <a:rPr lang="en" sz="1200">
                <a:solidFill>
                  <a:schemeClr val="dk1"/>
                </a:solidFill>
                <a:latin typeface="Calibri"/>
                <a:ea typeface="Calibri"/>
                <a:cs typeface="Calibri"/>
                <a:sym typeface="Calibri"/>
              </a:rPr>
              <a:t>Identify ways we can improve these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3.</a:t>
            </a:r>
            <a:r>
              <a:rPr lang="en" sz="1200">
                <a:solidFill>
                  <a:schemeClr val="dk1"/>
                </a:solidFill>
                <a:latin typeface="Calibri"/>
                <a:ea typeface="Calibri"/>
                <a:cs typeface="Calibri"/>
                <a:sym typeface="Calibri"/>
              </a:rPr>
              <a:t>Identify opportunities for new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When tools are used incorrectly, bad things happen.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The engineering process may be inefficient, or the quality of the engineering product may be affected.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TRANS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Today I’m going to talk about engineering practices and challenges for one of these domains: machine learning, and specifically, deep learning /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Editing:</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VSCode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IntelliJ</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Eclipse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Emacs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Interacting with data</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MySQL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MongoDB (noSQL)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GraphQL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Communication: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JSON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Protobuf</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Working with other developers: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Version control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CI tools like Travis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Virtualization: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Docker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Kubernetes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Deployment, e.g. serverless frameworks like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AWS lambda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Google cloud functions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Apache OpenWhisk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Neural networks: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Development frameworks like PyTorch and TensorFlow; model hubs such as HuggingFace; exchange formats such as ONNX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4311241"/>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29118783aa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29118783aa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purpose of research is to discover new knowledge. This knowledge (ideally) addresses open problems in the field.</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Solving: Traditional engineering research. Apply techniques such as static and dynamic analysis to improve some aspect of software engineering.</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Searching for code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Refactoring programs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Finding vulnerabilities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But equally important is continually recharging the pool of open problems. In computing, engineers are constantly needing to adapt to new technologies – hardware, operating systems, programming languages, etc. – and so if we only solve “old” problems we will lose touch with practitioners.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Discovering: Ensuring that the problems the research community solves are aligned with the problems that engineers actually have</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Mining software repositories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Studying engineers’ behavior</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“Empirical SWEng”</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These two approaches are symbiotic.</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192b173d7cd_2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g192b173d7cd_2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0"/>
        <p:cNvGrpSpPr/>
        <p:nvPr/>
      </p:nvGrpSpPr>
      <p:grpSpPr>
        <a:xfrm>
          <a:off x="0" y="0"/>
          <a:ext cx="0" cy="0"/>
          <a:chOff x="0" y="0"/>
          <a:chExt cx="0" cy="0"/>
        </a:xfrm>
      </p:grpSpPr>
      <p:sp>
        <p:nvSpPr>
          <p:cNvPr id="2021" name="Google Shape;2021;g23d202b1313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2" name="Google Shape;2022;g23d202b1313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8"/>
        <p:cNvGrpSpPr/>
        <p:nvPr/>
      </p:nvGrpSpPr>
      <p:grpSpPr>
        <a:xfrm>
          <a:off x="0" y="0"/>
          <a:ext cx="0" cy="0"/>
          <a:chOff x="0" y="0"/>
          <a:chExt cx="0" cy="0"/>
        </a:xfrm>
      </p:grpSpPr>
      <p:sp>
        <p:nvSpPr>
          <p:cNvPr id="2029" name="Google Shape;2029;g23d202b1313_4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0" name="Google Shape;2030;g23d202b1313_4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6"/>
        <p:cNvGrpSpPr/>
        <p:nvPr/>
      </p:nvGrpSpPr>
      <p:grpSpPr>
        <a:xfrm>
          <a:off x="0" y="0"/>
          <a:ext cx="0" cy="0"/>
          <a:chOff x="0" y="0"/>
          <a:chExt cx="0" cy="0"/>
        </a:xfrm>
      </p:grpSpPr>
      <p:sp>
        <p:nvSpPr>
          <p:cNvPr id="2037" name="Google Shape;2037;g2131b0b564b_3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8" name="Google Shape;2038;g2131b0b564b_3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g28fc53283f9_1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4" name="Google Shape;2044;g28fc53283f9_1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8"/>
        <p:cNvGrpSpPr/>
        <p:nvPr/>
      </p:nvGrpSpPr>
      <p:grpSpPr>
        <a:xfrm>
          <a:off x="0" y="0"/>
          <a:ext cx="0" cy="0"/>
          <a:chOff x="0" y="0"/>
          <a:chExt cx="0" cy="0"/>
        </a:xfrm>
      </p:grpSpPr>
      <p:sp>
        <p:nvSpPr>
          <p:cNvPr id="2069" name="Google Shape;2069;g18dcfb2782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0" name="Google Shape;2070;g18dcfb2782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Google Shape;2077;g2172d932830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8" name="Google Shape;2078;g2172d932830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595959"/>
              </a:buClr>
              <a:buSzPts val="1800"/>
              <a:buFont typeface="Calibri"/>
              <a:buChar char="●"/>
            </a:pPr>
            <a:r>
              <a:rPr lang="en" sz="1800">
                <a:solidFill>
                  <a:srgbClr val="595959"/>
                </a:solidFill>
              </a:rPr>
              <a:t>Deployment may need special runtime</a:t>
            </a:r>
            <a:endParaRPr sz="1800">
              <a:solidFill>
                <a:srgbClr val="595959"/>
              </a:solidFill>
            </a:endParaRPr>
          </a:p>
          <a:p>
            <a:pPr marL="457200" lvl="0" indent="-342900" algn="l" rtl="0">
              <a:spcBef>
                <a:spcPts val="0"/>
              </a:spcBef>
              <a:spcAft>
                <a:spcPts val="0"/>
              </a:spcAft>
              <a:buClr>
                <a:srgbClr val="595959"/>
              </a:buClr>
              <a:buSzPts val="1800"/>
              <a:buChar char="●"/>
            </a:pPr>
            <a:r>
              <a:rPr lang="en" sz="1800">
                <a:solidFill>
                  <a:srgbClr val="595959"/>
                </a:solidFill>
              </a:rPr>
              <a:t>Model converters convert deep learning models from development framework to runtime environment</a:t>
            </a:r>
            <a:endParaRPr sz="1800">
              <a:solidFill>
                <a:srgbClr val="595959"/>
              </a:solidFill>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g24cd236c027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g24cd236c027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g23c14a149c7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4" name="Google Shape;2094;g23c14a149c7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595959"/>
              </a:buClr>
              <a:buSzPts val="1800"/>
              <a:buFont typeface="Calibri"/>
              <a:buChar char="●"/>
            </a:pPr>
            <a:r>
              <a:rPr lang="en" sz="1800">
                <a:solidFill>
                  <a:srgbClr val="595959"/>
                </a:solidFill>
              </a:rPr>
              <a:t>Deployment may need special runtime</a:t>
            </a:r>
            <a:endParaRPr sz="1800">
              <a:solidFill>
                <a:srgbClr val="595959"/>
              </a:solidFill>
            </a:endParaRPr>
          </a:p>
          <a:p>
            <a:pPr marL="457200" lvl="0" indent="-342900" algn="l" rtl="0">
              <a:spcBef>
                <a:spcPts val="0"/>
              </a:spcBef>
              <a:spcAft>
                <a:spcPts val="0"/>
              </a:spcAft>
              <a:buClr>
                <a:srgbClr val="595959"/>
              </a:buClr>
              <a:buSzPts val="1800"/>
              <a:buChar char="●"/>
            </a:pPr>
            <a:r>
              <a:rPr lang="en" sz="1800">
                <a:solidFill>
                  <a:srgbClr val="595959"/>
                </a:solidFill>
              </a:rPr>
              <a:t>Model converters convert deep learning models from development framework to runtime environment</a:t>
            </a:r>
            <a:endParaRPr sz="1800">
              <a:solidFill>
                <a:srgbClr val="595959"/>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a133bae788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a133bae788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338681"/>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9"/>
        <p:cNvGrpSpPr/>
        <p:nvPr/>
      </p:nvGrpSpPr>
      <p:grpSpPr>
        <a:xfrm>
          <a:off x="0" y="0"/>
          <a:ext cx="0" cy="0"/>
          <a:chOff x="0" y="0"/>
          <a:chExt cx="0" cy="0"/>
        </a:xfrm>
      </p:grpSpPr>
      <p:sp>
        <p:nvSpPr>
          <p:cNvPr id="2100" name="Google Shape;2100;g23c14a149c7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1" name="Google Shape;2101;g23c14a149c7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595959"/>
              </a:buClr>
              <a:buSzPts val="1800"/>
              <a:buFont typeface="Calibri"/>
              <a:buChar char="●"/>
            </a:pPr>
            <a:r>
              <a:rPr lang="en" sz="1800">
                <a:solidFill>
                  <a:srgbClr val="595959"/>
                </a:solidFill>
              </a:rPr>
              <a:t>Deployment may need special runtime</a:t>
            </a:r>
            <a:endParaRPr sz="1800">
              <a:solidFill>
                <a:srgbClr val="595959"/>
              </a:solidFill>
            </a:endParaRPr>
          </a:p>
          <a:p>
            <a:pPr marL="457200" lvl="0" indent="-342900" algn="l" rtl="0">
              <a:spcBef>
                <a:spcPts val="0"/>
              </a:spcBef>
              <a:spcAft>
                <a:spcPts val="0"/>
              </a:spcAft>
              <a:buClr>
                <a:srgbClr val="595959"/>
              </a:buClr>
              <a:buSzPts val="1800"/>
              <a:buChar char="●"/>
            </a:pPr>
            <a:r>
              <a:rPr lang="en" sz="1800">
                <a:solidFill>
                  <a:srgbClr val="595959"/>
                </a:solidFill>
              </a:rPr>
              <a:t>Model converters convert deep learning models from development framework to runtime environment</a:t>
            </a:r>
            <a:endParaRPr sz="1800">
              <a:solidFill>
                <a:srgbClr val="595959"/>
              </a:solidFill>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p:cNvGrpSpPr/>
        <p:nvPr/>
      </p:nvGrpSpPr>
      <p:grpSpPr>
        <a:xfrm>
          <a:off x="0" y="0"/>
          <a:ext cx="0" cy="0"/>
          <a:chOff x="0" y="0"/>
          <a:chExt cx="0" cy="0"/>
        </a:xfrm>
      </p:grpSpPr>
      <p:sp>
        <p:nvSpPr>
          <p:cNvPr id="2107" name="Google Shape;2107;g192b173d7cd_2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8" name="Google Shape;2108;g192b173d7cd_2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2"/>
        <p:cNvGrpSpPr/>
        <p:nvPr/>
      </p:nvGrpSpPr>
      <p:grpSpPr>
        <a:xfrm>
          <a:off x="0" y="0"/>
          <a:ext cx="0" cy="0"/>
          <a:chOff x="0" y="0"/>
          <a:chExt cx="0" cy="0"/>
        </a:xfrm>
      </p:grpSpPr>
      <p:sp>
        <p:nvSpPr>
          <p:cNvPr id="2113" name="Google Shape;2113;g2131b0b564b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4" name="Google Shape;2114;g2131b0b564b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000">
                <a:solidFill>
                  <a:schemeClr val="dk1"/>
                </a:solidFill>
              </a:rPr>
              <a:t>Among the four PTM reuse scenarios in the research literature, our participants only reported employ- ing transfer learning and quantization techniques. When reusing, participants find PTMs from DL model registries easier to adopt than PTMs from GitHub projects, because of usability features. The participants share a similar four- stage decision-making process (Figure 4).</a:t>
            </a:r>
            <a:endParaRPr sz="1000">
              <a:solidFill>
                <a:schemeClr val="dk1"/>
              </a:solidFill>
            </a:endParaRPr>
          </a:p>
          <a:p>
            <a:pPr marL="0" lvl="0" indent="0" algn="l" rtl="0">
              <a:lnSpc>
                <a:spcPct val="115000"/>
              </a:lnSpc>
              <a:spcBef>
                <a:spcPts val="1200"/>
              </a:spcBef>
              <a:spcAft>
                <a:spcPts val="0"/>
              </a:spcAft>
              <a:buNone/>
            </a:pPr>
            <a:r>
              <a:rPr lang="en" sz="1000">
                <a:solidFill>
                  <a:schemeClr val="dk1"/>
                </a:solidFill>
              </a:rPr>
              <a:t>Commonly, they select PTMs from leading technology companies (</a:t>
            </a:r>
            <a:r>
              <a:rPr lang="en" sz="1000" i="1">
                <a:solidFill>
                  <a:schemeClr val="dk1"/>
                </a:solidFill>
              </a:rPr>
              <a:t>e.g., </a:t>
            </a:r>
            <a:r>
              <a:rPr lang="en" sz="1000">
                <a:solidFill>
                  <a:schemeClr val="dk1"/>
                </a:solidFill>
              </a:rPr>
              <a:t>Google, Meta) because “</a:t>
            </a:r>
            <a:r>
              <a:rPr lang="en" sz="1000" i="1">
                <a:solidFill>
                  <a:schemeClr val="dk1"/>
                </a:solidFill>
              </a:rPr>
              <a:t>the datasets are carefully cleaned and really easy to take and put into the fine-tuning or transfer learning algorithms</a:t>
            </a:r>
            <a:r>
              <a:rPr lang="en" sz="1000">
                <a:solidFill>
                  <a:schemeClr val="dk1"/>
                </a:solidFill>
              </a:rPr>
              <a:t>”.</a:t>
            </a:r>
            <a:endParaRPr sz="1000">
              <a:solidFill>
                <a:schemeClr val="dk1"/>
              </a:solidFill>
            </a:endParaRPr>
          </a:p>
          <a:p>
            <a:pPr marL="0" lvl="0" indent="0" algn="l" rtl="0">
              <a:lnSpc>
                <a:spcPct val="115000"/>
              </a:lnSpc>
              <a:spcBef>
                <a:spcPts val="1200"/>
              </a:spcBef>
              <a:spcAft>
                <a:spcPts val="0"/>
              </a:spcAft>
              <a:buNone/>
            </a:pPr>
            <a:r>
              <a:rPr lang="en" sz="1000">
                <a:solidFill>
                  <a:schemeClr val="dk1"/>
                </a:solidFill>
              </a:rPr>
              <a:t>For example, three participants (</a:t>
            </a:r>
            <a:r>
              <a:rPr lang="en" sz="1000" i="1">
                <a:solidFill>
                  <a:schemeClr val="dk1"/>
                </a:solidFill>
              </a:rPr>
              <a:t>P8, P9, P11</a:t>
            </a:r>
            <a:r>
              <a:rPr lang="en" sz="1000">
                <a:solidFill>
                  <a:schemeClr val="dk1"/>
                </a:solidFill>
              </a:rPr>
              <a:t>) reuse PTMs because they “</a:t>
            </a:r>
            <a:r>
              <a:rPr lang="en" sz="1000" i="1">
                <a:solidFill>
                  <a:schemeClr val="dk1"/>
                </a:solidFill>
              </a:rPr>
              <a:t>do not have enough computational resources</a:t>
            </a:r>
            <a:r>
              <a:rPr lang="en" sz="1000">
                <a:solidFill>
                  <a:schemeClr val="dk1"/>
                </a:solidFill>
              </a:rPr>
              <a:t>”. In a similar manner, participants (</a:t>
            </a:r>
            <a:r>
              <a:rPr lang="en" sz="1000" i="1">
                <a:solidFill>
                  <a:schemeClr val="dk1"/>
                </a:solidFill>
              </a:rPr>
              <a:t>P2, P5, P8, P9, P11</a:t>
            </a:r>
            <a:r>
              <a:rPr lang="en" sz="1000">
                <a:solidFill>
                  <a:schemeClr val="dk1"/>
                </a:solidFill>
              </a:rPr>
              <a:t>) note that DL model registries provide inference APIs to simplify reuse — PTMs are “</a:t>
            </a:r>
            <a:r>
              <a:rPr lang="en" sz="1000" i="1">
                <a:solidFill>
                  <a:schemeClr val="dk1"/>
                </a:solidFill>
              </a:rPr>
              <a:t>easy to use and test</a:t>
            </a:r>
            <a:r>
              <a:rPr lang="en" sz="1000">
                <a:solidFill>
                  <a:schemeClr val="dk1"/>
                </a:solidFill>
              </a:rPr>
              <a:t>”.</a:t>
            </a:r>
            <a:endParaRPr sz="1000">
              <a:solidFill>
                <a:schemeClr val="dk1"/>
              </a:solidFill>
            </a:endParaRPr>
          </a:p>
          <a:p>
            <a:pPr marL="0" lvl="0" indent="0" algn="l" rtl="0">
              <a:lnSpc>
                <a:spcPct val="115000"/>
              </a:lnSpc>
              <a:spcBef>
                <a:spcPts val="1200"/>
              </a:spcBef>
              <a:spcAft>
                <a:spcPts val="0"/>
              </a:spcAft>
              <a:buNone/>
            </a:pPr>
            <a:r>
              <a:rPr lang="en" sz="1000">
                <a:solidFill>
                  <a:schemeClr val="dk1"/>
                </a:solidFill>
              </a:rPr>
              <a:t>Most of our study participants prefer to search through model registries. For example, participants (</a:t>
            </a:r>
            <a:r>
              <a:rPr lang="en" sz="1000" i="1">
                <a:solidFill>
                  <a:schemeClr val="dk1"/>
                </a:solidFill>
              </a:rPr>
              <a:t>P1, P4, P6</a:t>
            </a:r>
            <a:r>
              <a:rPr lang="en" sz="1000">
                <a:solidFill>
                  <a:schemeClr val="dk1"/>
                </a:solidFill>
              </a:rPr>
              <a:t>) said they can “</a:t>
            </a:r>
            <a:r>
              <a:rPr lang="en" sz="1000" i="1">
                <a:solidFill>
                  <a:schemeClr val="dk1"/>
                </a:solidFill>
              </a:rPr>
              <a:t>easily find a model</a:t>
            </a:r>
            <a:r>
              <a:rPr lang="en" sz="1000">
                <a:solidFill>
                  <a:schemeClr val="dk1"/>
                </a:solidFill>
              </a:rPr>
              <a:t>” in model registries due to clear classification at the domain (</a:t>
            </a:r>
            <a:r>
              <a:rPr lang="en" sz="1000" i="1">
                <a:solidFill>
                  <a:schemeClr val="dk1"/>
                </a:solidFill>
              </a:rPr>
              <a:t>e.g., </a:t>
            </a:r>
            <a:r>
              <a:rPr lang="en" sz="1000">
                <a:solidFill>
                  <a:schemeClr val="dk1"/>
                </a:solidFill>
              </a:rPr>
              <a:t>computer vision, natural language processing) and task (</a:t>
            </a:r>
            <a:r>
              <a:rPr lang="en" sz="1000" i="1">
                <a:solidFill>
                  <a:schemeClr val="dk1"/>
                </a:solidFill>
              </a:rPr>
              <a:t>e.g., </a:t>
            </a:r>
            <a:r>
              <a:rPr lang="en" sz="1000">
                <a:solidFill>
                  <a:schemeClr val="dk1"/>
                </a:solidFill>
              </a:rPr>
              <a:t>text generation, image classification) levels.</a:t>
            </a:r>
            <a:endParaRPr sz="10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g2131b0b564b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1" name="Google Shape;2121;g2131b0b564b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000">
                <a:solidFill>
                  <a:schemeClr val="dk1"/>
                </a:solidFill>
              </a:rPr>
              <a:t>For </a:t>
            </a:r>
            <a:r>
              <a:rPr lang="en" sz="1000" i="1">
                <a:solidFill>
                  <a:schemeClr val="dk1"/>
                </a:solidFill>
              </a:rPr>
              <a:t>Traditional attributes</a:t>
            </a:r>
            <a:r>
              <a:rPr lang="en" sz="1000">
                <a:solidFill>
                  <a:schemeClr val="dk1"/>
                </a:solidFill>
              </a:rPr>
              <a:t>, Popularity is most helpful. Provenance, Reproducibility, and Portability are the three </a:t>
            </a:r>
            <a:r>
              <a:rPr lang="en" sz="1000" i="1">
                <a:solidFill>
                  <a:schemeClr val="dk1"/>
                </a:solidFill>
              </a:rPr>
              <a:t>DL-specific attributes </a:t>
            </a:r>
            <a:r>
              <a:rPr lang="en" sz="1000">
                <a:solidFill>
                  <a:schemeClr val="dk1"/>
                </a:solidFill>
              </a:rPr>
              <a:t>we should consider.</a:t>
            </a:r>
            <a:endParaRPr sz="1000">
              <a:solidFill>
                <a:schemeClr val="dk1"/>
              </a:solidFill>
            </a:endParaRPr>
          </a:p>
          <a:p>
            <a:pPr marL="0" lvl="0" indent="0" algn="l" rtl="0">
              <a:lnSpc>
                <a:spcPct val="115000"/>
              </a:lnSpc>
              <a:spcBef>
                <a:spcPts val="1200"/>
              </a:spcBef>
              <a:spcAft>
                <a:spcPts val="0"/>
              </a:spcAft>
              <a:buNone/>
            </a:pPr>
            <a:r>
              <a:rPr lang="en" sz="1000">
                <a:solidFill>
                  <a:schemeClr val="dk1"/>
                </a:solidFill>
              </a:rPr>
              <a:t>Some participants think that maintenance and quality are less useful. Recall from §V that most reuse scenarios are fine-tuning on new datasets or tasks. So as long as the model is fine-tunable, some subjects mentioned that maintenance and quality metrics are “</a:t>
            </a:r>
            <a:r>
              <a:rPr lang="en" sz="1000" i="1">
                <a:solidFill>
                  <a:schemeClr val="dk1"/>
                </a:solidFill>
              </a:rPr>
              <a:t>less useful in down- stream tasks</a:t>
            </a:r>
            <a:r>
              <a:rPr lang="en" sz="1000">
                <a:solidFill>
                  <a:schemeClr val="dk1"/>
                </a:solidFill>
              </a:rPr>
              <a:t>”. </a:t>
            </a:r>
            <a:r>
              <a:rPr lang="en" sz="1000" i="1">
                <a:solidFill>
                  <a:schemeClr val="dk1"/>
                </a:solidFill>
              </a:rPr>
              <a:t>P12 </a:t>
            </a:r>
            <a:r>
              <a:rPr lang="en" sz="1000">
                <a:solidFill>
                  <a:schemeClr val="dk1"/>
                </a:solidFill>
              </a:rPr>
              <a:t>suggested that maintenance may be less relevant because of the cost of making changes — “</a:t>
            </a:r>
            <a:r>
              <a:rPr lang="en" sz="1000" i="1">
                <a:solidFill>
                  <a:schemeClr val="dk1"/>
                </a:solidFill>
              </a:rPr>
              <a:t>it is really hard to modify the PTM...there were some issues during pre- training</a:t>
            </a:r>
            <a:r>
              <a:rPr lang="en" sz="1000">
                <a:solidFill>
                  <a:schemeClr val="dk1"/>
                </a:solidFill>
              </a:rPr>
              <a:t>” in a large language model, but the model has not been retrained “</a:t>
            </a:r>
            <a:r>
              <a:rPr lang="en" sz="1000" i="1">
                <a:solidFill>
                  <a:schemeClr val="dk1"/>
                </a:solidFill>
              </a:rPr>
              <a:t>because it is too large</a:t>
            </a:r>
            <a:r>
              <a:rPr lang="en" sz="1000">
                <a:solidFill>
                  <a:schemeClr val="dk1"/>
                </a:solidFill>
              </a:rPr>
              <a:t>”</a:t>
            </a:r>
            <a:endParaRPr sz="10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6"/>
        <p:cNvGrpSpPr/>
        <p:nvPr/>
      </p:nvGrpSpPr>
      <p:grpSpPr>
        <a:xfrm>
          <a:off x="0" y="0"/>
          <a:ext cx="0" cy="0"/>
          <a:chOff x="0" y="0"/>
          <a:chExt cx="0" cy="0"/>
        </a:xfrm>
      </p:grpSpPr>
      <p:sp>
        <p:nvSpPr>
          <p:cNvPr id="2127" name="Google Shape;2127;g2131b0b564b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8" name="Google Shape;2128;g2131b0b564b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3"/>
        <p:cNvGrpSpPr/>
        <p:nvPr/>
      </p:nvGrpSpPr>
      <p:grpSpPr>
        <a:xfrm>
          <a:off x="0" y="0"/>
          <a:ext cx="0" cy="0"/>
          <a:chOff x="0" y="0"/>
          <a:chExt cx="0" cy="0"/>
        </a:xfrm>
      </p:grpSpPr>
      <p:sp>
        <p:nvSpPr>
          <p:cNvPr id="2134" name="Google Shape;2134;g2131b0b564b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5" name="Google Shape;2135;g2131b0b564b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200" i="1">
                <a:solidFill>
                  <a:schemeClr val="dk1"/>
                </a:solidFill>
              </a:rPr>
              <a:t>Verified organizations</a:t>
            </a:r>
            <a:r>
              <a:rPr lang="en" sz="1200">
                <a:solidFill>
                  <a:schemeClr val="dk1"/>
                </a:solidFill>
              </a:rPr>
              <a:t>: Hugging Face allows for orga- nizations to verify their identity for the greater community. This is done through Hugging Face manually vetting the legitimacy of an organizations domain name. We count the number of repositories that have the verified tag by utilizing web scraping techniques.</a:t>
            </a:r>
            <a:endParaRPr sz="1200">
              <a:solidFill>
                <a:schemeClr val="dk1"/>
              </a:solidFill>
            </a:endParaRPr>
          </a:p>
          <a:p>
            <a:pPr marL="457200" lvl="0" indent="-304800" algn="l" rtl="0">
              <a:lnSpc>
                <a:spcPct val="115000"/>
              </a:lnSpc>
              <a:spcBef>
                <a:spcPts val="1200"/>
              </a:spcBef>
              <a:spcAft>
                <a:spcPts val="0"/>
              </a:spcAft>
              <a:buClr>
                <a:schemeClr val="dk1"/>
              </a:buClr>
              <a:buSzPts val="1200"/>
              <a:buChar char="-"/>
            </a:pPr>
            <a:r>
              <a:rPr lang="en" sz="1200">
                <a:solidFill>
                  <a:schemeClr val="dk1"/>
                </a:solidFill>
              </a:rPr>
              <a:t>The result shows that out of 6,243 organizations, 199 (3.188%) were verified. with such a small percentage of verified organizations, there currently does not exist a way to trust the legitimacy of an unverified organization. Thus, there is a greater risk of users squatting on organization names, in a variation on typosquatting.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This lack of adoption is concerning because organizational reputation was cited as a factor under the Provenance attribute. We conjecture that the risk of such squatting attacks is greater for PTM packages than for traditional ones, because new niches in the ecosystem accompany every new state- of-the-art model. A malicious actor could identify missing PTMs in the cross product of (architecture, dataset) and provide EvilModels in that niche, pretending to be a legitimate organization</a:t>
            </a:r>
            <a:endParaRPr sz="1200" i="1">
              <a:solidFill>
                <a:schemeClr val="dk1"/>
              </a:solidFill>
            </a:endParaRPr>
          </a:p>
          <a:p>
            <a:pPr marL="0" lvl="0" indent="0" algn="l" rtl="0">
              <a:lnSpc>
                <a:spcPct val="115000"/>
              </a:lnSpc>
              <a:spcBef>
                <a:spcPts val="1200"/>
              </a:spcBef>
              <a:spcAft>
                <a:spcPts val="0"/>
              </a:spcAft>
              <a:buNone/>
            </a:pPr>
            <a:r>
              <a:rPr lang="en" sz="1200" i="1">
                <a:solidFill>
                  <a:schemeClr val="dk1"/>
                </a:solidFill>
              </a:rPr>
              <a:t>Permission model</a:t>
            </a:r>
            <a:r>
              <a:rPr lang="en" sz="1200">
                <a:solidFill>
                  <a:schemeClr val="dk1"/>
                </a:solidFill>
              </a:rPr>
              <a:t>: Hugging Face has a standard approach of users and organizations. The only shortcoming of the permission model is that Hugging Face “Organizations” violate the principle of least privilege; an organization member with Write privilege can modify any PTM owned by the organization.</a:t>
            </a:r>
            <a:endParaRPr sz="1200" i="1">
              <a:solidFill>
                <a:schemeClr val="dk1"/>
              </a:solidFill>
            </a:endParaRPr>
          </a:p>
          <a:p>
            <a:pPr marL="0" lvl="0" indent="0" algn="l" rtl="0">
              <a:lnSpc>
                <a:spcPct val="115000"/>
              </a:lnSpc>
              <a:spcBef>
                <a:spcPts val="1200"/>
              </a:spcBef>
              <a:spcAft>
                <a:spcPts val="0"/>
              </a:spcAft>
              <a:buNone/>
            </a:pPr>
            <a:r>
              <a:rPr lang="en" sz="1200" i="1">
                <a:solidFill>
                  <a:schemeClr val="dk1"/>
                </a:solidFill>
              </a:rPr>
              <a:t>ClamAV</a:t>
            </a:r>
            <a:r>
              <a:rPr lang="en" sz="1200">
                <a:solidFill>
                  <a:schemeClr val="dk1"/>
                </a:solidFill>
              </a:rPr>
              <a:t>: We examined all PTM packages in HuggingFace. Zero PTM packages are flagged by ClamAV.</a:t>
            </a:r>
            <a:endParaRPr sz="1200">
              <a:solidFill>
                <a:schemeClr val="dk1"/>
              </a:solidFill>
            </a:endParaRPr>
          </a:p>
          <a:p>
            <a:pPr marL="0" lvl="0" indent="0" algn="l" rtl="0">
              <a:lnSpc>
                <a:spcPct val="115000"/>
              </a:lnSpc>
              <a:spcBef>
                <a:spcPts val="1200"/>
              </a:spcBef>
              <a:spcAft>
                <a:spcPts val="0"/>
              </a:spcAft>
              <a:buNone/>
            </a:pPr>
            <a:r>
              <a:rPr lang="en" sz="1200" i="1">
                <a:solidFill>
                  <a:schemeClr val="dk1"/>
                </a:solidFill>
              </a:rPr>
              <a:t>Commit signing/verification</a:t>
            </a:r>
            <a:r>
              <a:rPr lang="en" sz="1200">
                <a:solidFill>
                  <a:schemeClr val="dk1"/>
                </a:solidFill>
              </a:rPr>
              <a:t>: Out of 63,182 model repositories, we found 132 (0.208%) repositories within the dataset implemented signed commits. Additionally, only 2 verified organizations have at least one repository with signed commits. This indicates that potential attackers can be contributing malicious code, implementing a </a:t>
            </a:r>
            <a:r>
              <a:rPr lang="en" sz="1200" i="1">
                <a:solidFill>
                  <a:schemeClr val="dk1"/>
                </a:solidFill>
              </a:rPr>
              <a:t>BadNet </a:t>
            </a:r>
            <a:r>
              <a:rPr lang="en" sz="1200">
                <a:solidFill>
                  <a:schemeClr val="dk1"/>
                </a:solidFill>
              </a:rPr>
              <a:t>[69] or </a:t>
            </a:r>
            <a:r>
              <a:rPr lang="en" sz="1200" i="1">
                <a:solidFill>
                  <a:schemeClr val="dk1"/>
                </a:solidFill>
              </a:rPr>
              <a:t>EvilModel </a:t>
            </a:r>
            <a:r>
              <a:rPr lang="en" sz="1200">
                <a:solidFill>
                  <a:schemeClr val="dk1"/>
                </a:solidFill>
              </a:rPr>
              <a:t>[72] under a psuedonym, or manipulating the git commit history to hide malicious activity</a:t>
            </a:r>
            <a:endParaRPr sz="1200">
              <a:solidFill>
                <a:schemeClr val="dk1"/>
              </a:solidFill>
            </a:endParaRPr>
          </a:p>
          <a:p>
            <a:pPr marL="0" lvl="0" indent="0" algn="l" rtl="0">
              <a:lnSpc>
                <a:spcPct val="115000"/>
              </a:lnSpc>
              <a:spcBef>
                <a:spcPts val="1200"/>
              </a:spcBef>
              <a:spcAft>
                <a:spcPts val="0"/>
              </a:spcAft>
              <a:buNone/>
            </a:pPr>
            <a:r>
              <a:rPr lang="en" sz="1200" i="1">
                <a:solidFill>
                  <a:schemeClr val="dk1"/>
                </a:solidFill>
              </a:rPr>
              <a:t>Model card</a:t>
            </a:r>
            <a:r>
              <a:rPr lang="en" sz="1200">
                <a:solidFill>
                  <a:schemeClr val="dk1"/>
                </a:solidFill>
              </a:rPr>
              <a:t>: On the next slide, we show the distribution of missing documentation claims in Hugging Face. The highest proportion of models that make performance claims in machine-parseable documentation (YAML) was from the automatic-speech-recognition task; 23% of models meeting the criteria. We found that 23,428 models belong to various tasks (represented by other) where less than 0.1% provide machine-parseable claims about the PTM. Only 10 (0.04%) PTMs in other are found to make claims this way. Some models report their performance in plain texts or tables, and are hard to identify by the users. It is also common for documentation to be void of any performance claims or to refer the user to read an associated research paper for more information about performance, without assurance that this is the same model tested in the research paper. Even popular PTMs are not documented as well as they should be. The language model SpanBERT/spanbert-large-cased is the 9th most downloaded PTM on Hugging Face and received 6.9 million monthly downloads, but has no README file. Figure 6 supports that </a:t>
            </a:r>
            <a:r>
              <a:rPr lang="en" sz="1200" i="1">
                <a:solidFill>
                  <a:schemeClr val="dk1"/>
                </a:solidFill>
              </a:rPr>
              <a:t>missing attributes </a:t>
            </a:r>
            <a:r>
              <a:rPr lang="en" sz="1200">
                <a:solidFill>
                  <a:schemeClr val="dk1"/>
                </a:solidFill>
              </a:rPr>
              <a:t>is a real challenge existing in the Hugging Face DL model registries. The lack of transparency reduces the trustworthiness of the models and increase the potential risks of malicious models.</a:t>
            </a:r>
            <a:endParaRPr sz="1200">
              <a:solidFill>
                <a:schemeClr val="dk1"/>
              </a:solidFill>
            </a:endParaRPr>
          </a:p>
          <a:p>
            <a:pPr marL="0" lvl="0" indent="0" algn="l" rtl="0">
              <a:lnSpc>
                <a:spcPct val="115000"/>
              </a:lnSpc>
              <a:spcBef>
                <a:spcPts val="1200"/>
              </a:spcBef>
              <a:spcAft>
                <a:spcPts val="1200"/>
              </a:spcAft>
              <a:buNone/>
            </a:pPr>
            <a:endParaRPr sz="1200">
              <a:solidFill>
                <a:schemeClr val="dk1"/>
              </a:solidFill>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g2131b0b564b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3" name="Google Shape;2143;g2131b0b564b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9"/>
        <p:cNvGrpSpPr/>
        <p:nvPr/>
      </p:nvGrpSpPr>
      <p:grpSpPr>
        <a:xfrm>
          <a:off x="0" y="0"/>
          <a:ext cx="0" cy="0"/>
          <a:chOff x="0" y="0"/>
          <a:chExt cx="0" cy="0"/>
        </a:xfrm>
      </p:grpSpPr>
      <p:sp>
        <p:nvSpPr>
          <p:cNvPr id="2150" name="Google Shape;2150;g2131b0b564b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1" name="Google Shape;2151;g2131b0b564b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7"/>
        <p:cNvGrpSpPr/>
        <p:nvPr/>
      </p:nvGrpSpPr>
      <p:grpSpPr>
        <a:xfrm>
          <a:off x="0" y="0"/>
          <a:ext cx="0" cy="0"/>
          <a:chOff x="0" y="0"/>
          <a:chExt cx="0" cy="0"/>
        </a:xfrm>
      </p:grpSpPr>
      <p:sp>
        <p:nvSpPr>
          <p:cNvPr id="2158" name="Google Shape;2158;g22b4d3c82c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9" name="Google Shape;2159;g22b4d3c82c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4"/>
        <p:cNvGrpSpPr/>
        <p:nvPr/>
      </p:nvGrpSpPr>
      <p:grpSpPr>
        <a:xfrm>
          <a:off x="0" y="0"/>
          <a:ext cx="0" cy="0"/>
          <a:chOff x="0" y="0"/>
          <a:chExt cx="0" cy="0"/>
        </a:xfrm>
      </p:grpSpPr>
      <p:sp>
        <p:nvSpPr>
          <p:cNvPr id="2165" name="Google Shape;2165;g2170a0c20d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6" name="Google Shape;2166;g2170a0c20d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new idea is motivated by our measurements on HF which has been reported in ICSE paper.</a:t>
            </a:r>
            <a:endParaRPr/>
          </a:p>
          <a:p>
            <a:pPr marL="0" lvl="0" indent="0" algn="l" rtl="0">
              <a:spcBef>
                <a:spcPts val="0"/>
              </a:spcBef>
              <a:spcAft>
                <a:spcPts val="0"/>
              </a:spcAft>
              <a:buNone/>
            </a:pPr>
            <a:endParaRPr/>
          </a:p>
          <a:p>
            <a:pPr marL="0" lvl="0" indent="0" algn="l" rtl="0">
              <a:spcBef>
                <a:spcPts val="0"/>
              </a:spcBef>
              <a:spcAft>
                <a:spcPts val="0"/>
              </a:spcAft>
              <a:buNone/>
            </a:pPr>
            <a:r>
              <a:rPr lang="en"/>
              <a:t>Left: Number of models trained on a specific dataset and trained with a specific model architecture</a:t>
            </a:r>
            <a:endParaRPr/>
          </a:p>
          <a:p>
            <a:pPr marL="0" lvl="0" indent="0" algn="l" rtl="0">
              <a:spcBef>
                <a:spcPts val="0"/>
              </a:spcBef>
              <a:spcAft>
                <a:spcPts val="0"/>
              </a:spcAft>
              <a:buNone/>
            </a:pPr>
            <a:endParaRPr/>
          </a:p>
          <a:p>
            <a:pPr marL="0" lvl="0" indent="0" algn="l" rtl="0">
              <a:spcBef>
                <a:spcPts val="0"/>
              </a:spcBef>
              <a:spcAft>
                <a:spcPts val="0"/>
              </a:spcAft>
              <a:buNone/>
            </a:pPr>
            <a:r>
              <a:rPr lang="en"/>
              <a:t>Right: The proportion of models with standardized claims for each type of PTM. Here for the standardized claims we mean the HF yaml format</a:t>
            </a:r>
            <a:endParaRPr/>
          </a:p>
          <a:p>
            <a:pPr marL="0" lvl="0" indent="0" algn="l" rtl="0">
              <a:spcBef>
                <a:spcPts val="0"/>
              </a:spcBef>
              <a:spcAft>
                <a:spcPts val="0"/>
              </a:spcAft>
              <a:buNone/>
            </a:pPr>
            <a:endParaRPr/>
          </a:p>
          <a:p>
            <a:pPr marL="0" lvl="0" indent="0" algn="l" rtl="0">
              <a:spcBef>
                <a:spcPts val="0"/>
              </a:spcBef>
              <a:spcAft>
                <a:spcPts val="0"/>
              </a:spcAft>
              <a:buNone/>
            </a:pPr>
            <a:r>
              <a:rPr lang="en"/>
              <a:t>Problem: These missing metadata and claims are all helpful to engineers who want to reuse the PTMs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a133bae788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a133bae788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1200"/>
              </a:spcBef>
              <a:spcAft>
                <a:spcPts val="0"/>
              </a:spcAft>
              <a:buClr>
                <a:schemeClr val="dk1"/>
              </a:buClr>
              <a:buSzPts val="1100"/>
              <a:buFont typeface="Arial"/>
              <a:buNone/>
            </a:pPr>
            <a:r>
              <a:rPr lang="en" b="1">
                <a:solidFill>
                  <a:schemeClr val="dk1"/>
                </a:solidFill>
              </a:rPr>
              <a:t>TODO: Connect this to open/active/solved problems in DL. E.g “No scanner” is an open problem in DL.</a:t>
            </a:r>
            <a:endParaRPr b="1">
              <a:solidFill>
                <a:schemeClr val="dk1"/>
              </a:solidFill>
            </a:endParaRPr>
          </a:p>
          <a:p>
            <a:pPr marL="0" lvl="0" indent="0" algn="l" rtl="0">
              <a:spcBef>
                <a:spcPts val="1200"/>
              </a:spcBef>
              <a:spcAft>
                <a:spcPts val="0"/>
              </a:spcAft>
              <a:buNone/>
            </a:pPr>
            <a:endParaRPr/>
          </a:p>
        </p:txBody>
      </p:sp>
    </p:spTree>
    <p:extLst>
      <p:ext uri="{BB962C8B-B14F-4D97-AF65-F5344CB8AC3E}">
        <p14:creationId xmlns:p14="http://schemas.microsoft.com/office/powerpoint/2010/main" val="4088542123"/>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0"/>
        <p:cNvGrpSpPr/>
        <p:nvPr/>
      </p:nvGrpSpPr>
      <p:grpSpPr>
        <a:xfrm>
          <a:off x="0" y="0"/>
          <a:ext cx="0" cy="0"/>
          <a:chOff x="0" y="0"/>
          <a:chExt cx="0" cy="0"/>
        </a:xfrm>
      </p:grpSpPr>
      <p:sp>
        <p:nvSpPr>
          <p:cNvPr id="2181" name="Google Shape;2181;g2170a0c20d5_1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2" name="Google Shape;2182;g2170a0c20d5_1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28fc53283f9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28fc53283f9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Figure 1 illustrates how PTM naming is involved in the research-to-practice pipeline in the Hugging Face PTM ecosystem [14]. Hugging Face is an open-gated model registry which means anyone can contribute models and package names to it [32]. This is in contrast to gated and closed registries, where PTM packages are reviewed by registry staff or can only be submitted by authorized users such as employees. We highlight three kinds of users in the RTP pipeline in PTM ecosystem: researcher, reengineer, and adopter. These users are key components of the PTM supply chain [32]. The researchers are not only the new model contributors, but also the “name producer”. To support rapid model development and training, engineers (annotated as “reengineer” in Figure 1) can adapt existing deep learning models on downstream tasks or datasets through different reengineering approaches, including transfer learning, fine-tuning, and knowledge distillation [14, 24, 29]. For example, an engineer can adapt the model head, i.e., the fully connected output layer, to the target problem through model reengineering [52]. As the capability of PTMs keep growing in LLMs, researchers have identified more approaches to reuse these models, including zero/few-shot learning, prompt tuning [8, 39, 53]. PTM package registries offer a convenient method for PTM reuse [32]. Real practitioners (e.g., reengineers and adopters) can access PTM packages from Hugging Face by specifying the package names and invoking the API within their system. These practitioners need to search and compare different PTMs so they are also the “name consumer”</a:t>
            </a:r>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6"/>
        <p:cNvGrpSpPr/>
        <p:nvPr/>
      </p:nvGrpSpPr>
      <p:grpSpPr>
        <a:xfrm>
          <a:off x="0" y="0"/>
          <a:ext cx="0" cy="0"/>
          <a:chOff x="0" y="0"/>
          <a:chExt cx="0" cy="0"/>
        </a:xfrm>
      </p:grpSpPr>
      <p:sp>
        <p:nvSpPr>
          <p:cNvPr id="2197" name="Google Shape;2197;g28fc53283f9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8" name="Google Shape;2198;g28fc53283f9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Figure 1 illustrates how PTM naming is involved in the research-to-practice pipeline in the Hugging Face PTM ecosystem [14]. Hugging Face is an open-gated model registry which means anyone can contribute models and package names to it [32]. This is in contrast to gated and closed registries, where PTM packages are reviewed by registry staff or can only be submitted by authorized users such as employees. We highlight three kinds of users in the RTP pipeline in PTM ecosystem: researcher, reengineer, and adopter. These users are key components of the PTM supply chain [32]. The researchers are not only the new model contributors, but also the “name producer”. To support rapid model development and training, engineers (annotated as “reengineer” in Figure 1) can adapt existing deep learning models on downstream tasks or datasets through different reengineering approaches, including transfer learning, fine-tuning, and knowledge distillation [14, 24, 29]. For example, an engineer can adapt the model head, i.e., the fully connected output layer, to the target problem through model reengineering [52]. As the capability of PTMs keep growing in LLMs, researchers have identified more approaches to reuse these models, including zero/few-shot learning, prompt tuning [8, 39, 53]. PTM package registries offer a convenient method for PTM reuse [32]. Real practitioners (e.g., reengineers and adopters) can access PTM packages from Hugging Face by specifying the package names and invoking the API within their system. These practitioners need to search and compare different PTMs so they are also the “name consumer”</a:t>
            </a:r>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3"/>
        <p:cNvGrpSpPr/>
        <p:nvPr/>
      </p:nvGrpSpPr>
      <p:grpSpPr>
        <a:xfrm>
          <a:off x="0" y="0"/>
          <a:ext cx="0" cy="0"/>
          <a:chOff x="0" y="0"/>
          <a:chExt cx="0" cy="0"/>
        </a:xfrm>
      </p:grpSpPr>
      <p:sp>
        <p:nvSpPr>
          <p:cNvPr id="2204" name="Google Shape;2204;g28fc53283f9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5" name="Google Shape;2205;g28fc53283f9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Figure 1 illustrates how PTM naming is involved in the research-to-practice pipeline in the Hugging Face PTM ecosystem [14]. Hugging Face is an open-gated model registry which means anyone can contribute models and package names to it [32]. This is in contrast to gated and closed registries, where PTM packages are reviewed by registry staff or can only be submitted by authorized users such as employees. We highlight three kinds of users in the RTP pipeline in PTM ecosystem: researcher, reengineer, and adopter. These users are key components of the PTM supply chain [32]. The researchers are not only the new model contributors, but also the “name producer”. To support rapid model development and training, engineers (annotated as “reengineer” in Figure 1) can adapt existing deep learning models on downstream tasks or datasets through different reengineering approaches, including transfer learning, fine-tuning, and knowledge distillation [14, 24, 29]. For example, an engineer can adapt the model head, i.e., the fully connected output layer, to the target problem through model reengineering [52]. As the capability of PTMs keep growing in LLMs, researchers have identified more approaches to reuse these models, including zero/few-shot learning, prompt tuning [8, 39, 53]. PTM package registries offer a convenient method for PTM reuse [32]. Real practitioners (e.g., reengineers and adopters) can access PTM packages from Hugging Face by specifying the package names and invoking the API within their system. These practitioners need to search and compare different PTMs so they are also the “name consumer”</a:t>
            </a:r>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g28fc53283f9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6" name="Google Shape;2216;g28fc53283f9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28fc53283f9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28fc53283f9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2"/>
        <p:cNvGrpSpPr/>
        <p:nvPr/>
      </p:nvGrpSpPr>
      <p:grpSpPr>
        <a:xfrm>
          <a:off x="0" y="0"/>
          <a:ext cx="0" cy="0"/>
          <a:chOff x="0" y="0"/>
          <a:chExt cx="0" cy="0"/>
        </a:xfrm>
      </p:grpSpPr>
      <p:sp>
        <p:nvSpPr>
          <p:cNvPr id="2233" name="Google Shape;2233;g28fc53283f9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4" name="Google Shape;2234;g28fc53283f9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28fc53283f9_1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4" name="Google Shape;2244;g28fc53283f9_1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p:cNvGrpSpPr/>
        <p:nvPr/>
      </p:nvGrpSpPr>
      <p:grpSpPr>
        <a:xfrm>
          <a:off x="0" y="0"/>
          <a:ext cx="0" cy="0"/>
          <a:chOff x="0" y="0"/>
          <a:chExt cx="0" cy="0"/>
        </a:xfrm>
      </p:grpSpPr>
      <p:sp>
        <p:nvSpPr>
          <p:cNvPr id="2251" name="Google Shape;2251;g28fc53283f9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2" name="Google Shape;2252;g28fc53283f9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proposed algorithm provides a novel way to serialize PTMs, addressing the complexities of varying branch orders in the architectures. Our layer sorting algorithm takes a pre-trained weight as input and outputs a serialized list of its layers. The algorithm traverses the model layer-by-layer, assigning a unique sorting hash id to each layer based on its connections. This sorting hash id is computed recursively to ensure that connected layers are appropriately ordered, ultimately leading to a sorted list of layers in the model architecture. This algorithm can convert a model architecture into a list of layers following a specific order, ensuring that equivalent models with swapped branches yield identical ordered lists. Our method treats all neural network graphs as Directed Acyclic Graphs (DAGs), breaking cycles in models like LSTM [26] by removing redundant edges. This turns every network into a DAG with “complete reachability”, where each node exists along a path between an input and an output. This ensures that our algorithm captures all layers that contribute to the network’s function, making it both comprehensive and efficient. Our depth-first search (DFS)-based topological sorting algorithm uniquely identifies each node using a hash generated from its own information and that of its child nodes. This ensures consistent node priority across different neural network graphs and allows for deterministic ordering of PTMs. The unique identifier makes our sorting method robust and capable of meaningfully comparing different PTM architectures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a133bae788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2a133bae788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a:t>We substantiate our findings with a risk mitigation measurement in the HF ecosystem using STRIDE methodology for threat modeling and risks assessment</a:t>
            </a:r>
          </a:p>
          <a:p>
            <a:pPr marL="171450" lvl="0" indent="-95250" algn="l" rtl="0">
              <a:spcBef>
                <a:spcPts val="0"/>
              </a:spcBef>
              <a:spcAft>
                <a:spcPts val="0"/>
              </a:spcAft>
              <a:buClr>
                <a:schemeClr val="dk1"/>
              </a:buClr>
              <a:buSzPts val="1200"/>
              <a:buFont typeface="Calibri"/>
              <a:buNone/>
            </a:pPr>
            <a:endParaRPr lang="en-US"/>
          </a:p>
          <a:p>
            <a:pPr marL="171450" lvl="0" indent="-171450" algn="l" rtl="0">
              <a:spcBef>
                <a:spcPts val="0"/>
              </a:spcBef>
              <a:spcAft>
                <a:spcPts val="0"/>
              </a:spcAft>
              <a:buClr>
                <a:schemeClr val="dk1"/>
              </a:buClr>
              <a:buSzPts val="1200"/>
              <a:buFont typeface="Calibri"/>
              <a:buChar char="-"/>
            </a:pPr>
            <a:r>
              <a:rPr lang="en-US"/>
              <a:t>STRIDE analysis focuses on trust assumptions related to data, making it suitable for PTMs.</a:t>
            </a:r>
          </a:p>
          <a:p>
            <a:pPr marL="171450" lvl="0" indent="-95250" algn="l" rtl="0">
              <a:spcBef>
                <a:spcPts val="0"/>
              </a:spcBef>
              <a:spcAft>
                <a:spcPts val="0"/>
              </a:spcAft>
              <a:buClr>
                <a:schemeClr val="dk1"/>
              </a:buClr>
              <a:buSzPts val="1200"/>
              <a:buFont typeface="Calibri"/>
              <a:buNone/>
            </a:pPr>
            <a:endParaRPr lang="en-US"/>
          </a:p>
          <a:p>
            <a:pPr marL="171450" lvl="0" indent="-95250" algn="l" rtl="0">
              <a:spcBef>
                <a:spcPts val="0"/>
              </a:spcBef>
              <a:spcAft>
                <a:spcPts val="0"/>
              </a:spcAft>
              <a:buClr>
                <a:schemeClr val="dk1"/>
              </a:buClr>
              <a:buSzPts val="1200"/>
              <a:buFont typeface="Calibri"/>
              <a:buNone/>
            </a:pPr>
            <a:endParaRPr lang="en-US"/>
          </a:p>
          <a:p>
            <a:pPr marL="0" lvl="0" indent="0" algn="l" rtl="0">
              <a:spcBef>
                <a:spcPts val="0"/>
              </a:spcBef>
              <a:spcAft>
                <a:spcPts val="0"/>
              </a:spcAft>
              <a:buNone/>
            </a:pPr>
            <a:r>
              <a:rPr lang="en-US"/>
              <a:t>**STRIDE: </a:t>
            </a:r>
            <a:r>
              <a:rPr lang="en-US" b="0" i="0">
                <a:latin typeface="Arial"/>
                <a:ea typeface="Arial"/>
                <a:cs typeface="Arial"/>
                <a:sym typeface="Arial"/>
              </a:rPr>
              <a:t>Spoofing involves impersonating a user or system, Tampering involves unauthorized modification of data, Repudiation refers to denying involvement in an action, Information disclosure is the exposure of sensitive information, Denial of service disrupts normal operations, and Elevation of privilege allows unauthorized access to restricted resources.</a:t>
            </a:r>
            <a:endParaRPr lang="en-US"/>
          </a:p>
          <a:p>
            <a:pPr marL="0" lvl="0" indent="0" algn="l" rtl="0">
              <a:spcBef>
                <a:spcPts val="0"/>
              </a:spcBef>
              <a:spcAft>
                <a:spcPts val="0"/>
              </a:spcAft>
              <a:buNone/>
            </a:pPr>
            <a:endParaRPr lang="en-US"/>
          </a:p>
          <a:p>
            <a:pPr marL="628650" lvl="1" indent="-171450" algn="l" rtl="0">
              <a:spcBef>
                <a:spcPts val="0"/>
              </a:spcBef>
              <a:spcAft>
                <a:spcPts val="0"/>
              </a:spcAft>
              <a:buClr>
                <a:schemeClr val="dk1"/>
              </a:buClr>
              <a:buSzPts val="1200"/>
              <a:buFont typeface="Calibri"/>
              <a:buChar char="-"/>
            </a:pPr>
            <a:r>
              <a:rPr lang="en-US"/>
              <a:t>Spoofing: Involves illegally accessing and then using another user's authentication information, such as username and password</a:t>
            </a:r>
            <a:br>
              <a:rPr lang="en-US"/>
            </a:br>
            <a:endParaRPr lang="en-US"/>
          </a:p>
          <a:p>
            <a:pPr marL="628650" lvl="1" indent="-171450" algn="l" rtl="0">
              <a:spcBef>
                <a:spcPts val="0"/>
              </a:spcBef>
              <a:spcAft>
                <a:spcPts val="0"/>
              </a:spcAft>
              <a:buClr>
                <a:schemeClr val="dk1"/>
              </a:buClr>
              <a:buSzPts val="1200"/>
              <a:buFont typeface="Calibri"/>
              <a:buChar char="-"/>
            </a:pPr>
            <a:r>
              <a:rPr lang="en-US"/>
              <a:t>Tampering: </a:t>
            </a:r>
            <a:r>
              <a:rPr lang="en-US" b="0" i="0">
                <a:solidFill>
                  <a:srgbClr val="161616"/>
                </a:solidFill>
                <a:latin typeface="Quattrocento Sans"/>
                <a:ea typeface="Quattrocento Sans"/>
                <a:cs typeface="Quattrocento Sans"/>
                <a:sym typeface="Quattrocento Sans"/>
              </a:rPr>
              <a:t>Involves the malicious modification of data. </a:t>
            </a:r>
            <a:endParaRPr lang="en-US"/>
          </a:p>
          <a:p>
            <a:pPr marL="628650" lvl="1" indent="-95250" algn="l" rtl="0">
              <a:spcBef>
                <a:spcPts val="0"/>
              </a:spcBef>
              <a:spcAft>
                <a:spcPts val="0"/>
              </a:spcAft>
              <a:buClr>
                <a:schemeClr val="dk1"/>
              </a:buClr>
              <a:buSzPts val="1200"/>
              <a:buFont typeface="Calibri"/>
              <a:buNone/>
            </a:pPr>
            <a:endParaRPr lang="en-US" b="0" i="0">
              <a:solidFill>
                <a:srgbClr val="161616"/>
              </a:solidFill>
              <a:latin typeface="Quattrocento Sans"/>
              <a:ea typeface="Quattrocento Sans"/>
              <a:cs typeface="Quattrocento Sans"/>
              <a:sym typeface="Quattrocento Sans"/>
            </a:endParaRPr>
          </a:p>
          <a:p>
            <a:pPr marL="628650" lvl="1" indent="-171450" algn="l" rtl="0">
              <a:spcBef>
                <a:spcPts val="0"/>
              </a:spcBef>
              <a:spcAft>
                <a:spcPts val="0"/>
              </a:spcAft>
              <a:buClr>
                <a:srgbClr val="161616"/>
              </a:buClr>
              <a:buSzPts val="1200"/>
              <a:buFont typeface="Quattrocento Sans"/>
              <a:buChar char="-"/>
            </a:pPr>
            <a:r>
              <a:rPr lang="en-US" b="0" i="0">
                <a:solidFill>
                  <a:srgbClr val="161616"/>
                </a:solidFill>
                <a:latin typeface="Quattrocento Sans"/>
                <a:ea typeface="Quattrocento Sans"/>
                <a:cs typeface="Quattrocento Sans"/>
                <a:sym typeface="Quattrocento Sans"/>
              </a:rPr>
              <a:t>Repudiation: Associated with users who deny performing an action without other parties having any way to prove otherwise</a:t>
            </a:r>
            <a:endParaRPr lang="en-US"/>
          </a:p>
          <a:p>
            <a:pPr marL="628650" lvl="1" indent="-95250" algn="l" rtl="0">
              <a:spcBef>
                <a:spcPts val="0"/>
              </a:spcBef>
              <a:spcAft>
                <a:spcPts val="0"/>
              </a:spcAft>
              <a:buClr>
                <a:schemeClr val="dk1"/>
              </a:buClr>
              <a:buSzPts val="1200"/>
              <a:buFont typeface="Calibri"/>
              <a:buNone/>
            </a:pPr>
            <a:endParaRPr lang="en-US" b="0" i="0">
              <a:solidFill>
                <a:srgbClr val="161616"/>
              </a:solidFill>
              <a:latin typeface="Quattrocento Sans"/>
              <a:ea typeface="Quattrocento Sans"/>
              <a:cs typeface="Quattrocento Sans"/>
              <a:sym typeface="Quattrocento Sans"/>
            </a:endParaRPr>
          </a:p>
          <a:p>
            <a:pPr marL="628650" lvl="1" indent="-171450" algn="l" rtl="0">
              <a:spcBef>
                <a:spcPts val="0"/>
              </a:spcBef>
              <a:spcAft>
                <a:spcPts val="0"/>
              </a:spcAft>
              <a:buClr>
                <a:schemeClr val="dk1"/>
              </a:buClr>
              <a:buSzPts val="1200"/>
              <a:buFont typeface="Calibri"/>
              <a:buChar char="-"/>
            </a:pPr>
            <a:r>
              <a:rPr lang="en-US"/>
              <a:t>Information Disclosure: </a:t>
            </a:r>
            <a:r>
              <a:rPr lang="en-US" b="0" i="0">
                <a:solidFill>
                  <a:srgbClr val="161616"/>
                </a:solidFill>
                <a:latin typeface="Quattrocento Sans"/>
                <a:ea typeface="Quattrocento Sans"/>
                <a:cs typeface="Quattrocento Sans"/>
                <a:sym typeface="Quattrocento Sans"/>
              </a:rPr>
              <a:t>Involves the exposure of information to individuals who are not supposed to have access to it</a:t>
            </a:r>
            <a:endParaRPr lang="en-US"/>
          </a:p>
          <a:p>
            <a:pPr marL="628650" lvl="1" indent="-95250" algn="l" rtl="0">
              <a:spcBef>
                <a:spcPts val="0"/>
              </a:spcBef>
              <a:spcAft>
                <a:spcPts val="0"/>
              </a:spcAft>
              <a:buClr>
                <a:schemeClr val="dk1"/>
              </a:buClr>
              <a:buSzPts val="1200"/>
              <a:buFont typeface="Calibri"/>
              <a:buNone/>
            </a:pPr>
            <a:endParaRPr lang="en-US" b="0" i="0">
              <a:solidFill>
                <a:srgbClr val="161616"/>
              </a:solidFill>
              <a:latin typeface="Quattrocento Sans"/>
              <a:ea typeface="Quattrocento Sans"/>
              <a:cs typeface="Quattrocento Sans"/>
              <a:sym typeface="Quattrocento Sans"/>
            </a:endParaRPr>
          </a:p>
          <a:p>
            <a:pPr marL="628650" lvl="1" indent="-171450" algn="l" rtl="0">
              <a:spcBef>
                <a:spcPts val="0"/>
              </a:spcBef>
              <a:spcAft>
                <a:spcPts val="0"/>
              </a:spcAft>
              <a:buClr>
                <a:schemeClr val="dk1"/>
              </a:buClr>
              <a:buSzPts val="1200"/>
              <a:buFont typeface="Calibri"/>
              <a:buChar char="-"/>
            </a:pPr>
            <a:r>
              <a:rPr lang="en-US"/>
              <a:t>Denial of Service: </a:t>
            </a:r>
            <a:r>
              <a:rPr lang="en-US" b="0" i="0">
                <a:solidFill>
                  <a:srgbClr val="161616"/>
                </a:solidFill>
                <a:latin typeface="Quattrocento Sans"/>
                <a:ea typeface="Quattrocento Sans"/>
                <a:cs typeface="Quattrocento Sans"/>
                <a:sym typeface="Quattrocento Sans"/>
              </a:rPr>
              <a:t>Denial of service (DoS) attacks deny service to valid users</a:t>
            </a:r>
            <a:endParaRPr lang="en-US"/>
          </a:p>
          <a:p>
            <a:pPr marL="628650" lvl="1" indent="-95250" algn="l" rtl="0">
              <a:spcBef>
                <a:spcPts val="0"/>
              </a:spcBef>
              <a:spcAft>
                <a:spcPts val="0"/>
              </a:spcAft>
              <a:buClr>
                <a:schemeClr val="dk1"/>
              </a:buClr>
              <a:buSzPts val="1200"/>
              <a:buFont typeface="Calibri"/>
              <a:buNone/>
            </a:pPr>
            <a:endParaRPr lang="en-US" b="0" i="0">
              <a:solidFill>
                <a:srgbClr val="161616"/>
              </a:solidFill>
              <a:latin typeface="Quattrocento Sans"/>
              <a:ea typeface="Quattrocento Sans"/>
              <a:cs typeface="Quattrocento Sans"/>
              <a:sym typeface="Quattrocento Sans"/>
            </a:endParaRPr>
          </a:p>
          <a:p>
            <a:pPr marL="628650" lvl="1" indent="-171450" algn="l" rtl="0">
              <a:spcBef>
                <a:spcPts val="0"/>
              </a:spcBef>
              <a:spcAft>
                <a:spcPts val="0"/>
              </a:spcAft>
              <a:buClr>
                <a:schemeClr val="dk1"/>
              </a:buClr>
              <a:buSzPts val="1200"/>
              <a:buFont typeface="Calibri"/>
              <a:buChar char="-"/>
            </a:pPr>
            <a:r>
              <a:rPr lang="en-US"/>
              <a:t>Elevation of Privilege: An unprivileged user gains privileged access and thereby has sufficient access to compromise or destroy the entire system.</a:t>
            </a:r>
          </a:p>
        </p:txBody>
      </p:sp>
    </p:spTree>
    <p:extLst>
      <p:ext uri="{BB962C8B-B14F-4D97-AF65-F5344CB8AC3E}">
        <p14:creationId xmlns:p14="http://schemas.microsoft.com/office/powerpoint/2010/main" val="2885734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a:extLst>
            <a:ext uri="{FF2B5EF4-FFF2-40B4-BE49-F238E27FC236}">
              <a16:creationId xmlns:a16="http://schemas.microsoft.com/office/drawing/2014/main" id="{F84F1FA8-5101-7AD2-82CC-05DD3F8C42A9}"/>
            </a:ext>
          </a:extLst>
        </p:cNvPr>
        <p:cNvGrpSpPr/>
        <p:nvPr/>
      </p:nvGrpSpPr>
      <p:grpSpPr>
        <a:xfrm>
          <a:off x="0" y="0"/>
          <a:ext cx="0" cy="0"/>
          <a:chOff x="0" y="0"/>
          <a:chExt cx="0" cy="0"/>
        </a:xfrm>
      </p:grpSpPr>
      <p:sp>
        <p:nvSpPr>
          <p:cNvPr id="508" name="Google Shape;508;p28:notes">
            <a:extLst>
              <a:ext uri="{FF2B5EF4-FFF2-40B4-BE49-F238E27FC236}">
                <a16:creationId xmlns:a16="http://schemas.microsoft.com/office/drawing/2014/main" id="{60F8B151-CDDA-BA33-DDC8-FECE2EC9034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28:notes">
            <a:extLst>
              <a:ext uri="{FF2B5EF4-FFF2-40B4-BE49-F238E27FC236}">
                <a16:creationId xmlns:a16="http://schemas.microsoft.com/office/drawing/2014/main" id="{40E830F6-C2C1-C320-ABBB-19DB7D6A5C3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solidFill>
                  <a:srgbClr val="FFFFFF"/>
                </a:solidFill>
                <a:effectLst/>
                <a:latin typeface="Helvetica" pitchFamily="2" charset="0"/>
              </a:rPr>
              <a:t>Of course there's more work to do and I'll talk more about that at the end, but these studies have shed the first light on </a:t>
            </a:r>
            <a:r>
              <a:rPr lang="en-US" sz="1100">
                <a:solidFill>
                  <a:schemeClr val="dk1"/>
                </a:solidFill>
                <a:latin typeface="Calibri"/>
                <a:cs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6"/>
                  </a:ext>
                </a:extLst>
              </a:rPr>
              <a:t>PTM reuse</a:t>
            </a:r>
          </a:p>
          <a:p>
            <a:endParaRPr lang="en-US">
              <a:solidFill>
                <a:srgbClr val="FFFFFF"/>
              </a:solidFill>
              <a:effectLst/>
              <a:latin typeface="Helvetica" pitchFamily="2" charset="0"/>
            </a:endParaRPr>
          </a:p>
        </p:txBody>
      </p:sp>
      <p:sp>
        <p:nvSpPr>
          <p:cNvPr id="510" name="Google Shape;510;p28:notes">
            <a:extLst>
              <a:ext uri="{FF2B5EF4-FFF2-40B4-BE49-F238E27FC236}">
                <a16:creationId xmlns:a16="http://schemas.microsoft.com/office/drawing/2014/main" id="{8373BF7D-AF2A-FAD3-BC64-4F9C68FBAB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33</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872546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3210262598b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3210262598b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Consider the software engineer.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What tasks do they perform?</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Lots of traditional activities such as computer programming, data management, data transmission, collaborative engineering, and deployment. More recently working with machine learning technologies such as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What tools do they use to assist them in these tasks?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*Flip through some tool families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One aspect of software engineering research is to understand the ways that engineers use these tools, in order to</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1.</a:t>
            </a:r>
            <a:r>
              <a:rPr lang="en" sz="1200">
                <a:solidFill>
                  <a:schemeClr val="dk1"/>
                </a:solidFill>
                <a:latin typeface="Calibri"/>
                <a:ea typeface="Calibri"/>
                <a:cs typeface="Calibri"/>
                <a:sym typeface="Calibri"/>
              </a:rPr>
              <a:t>Identify problems with the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2.</a:t>
            </a:r>
            <a:r>
              <a:rPr lang="en" sz="1200">
                <a:solidFill>
                  <a:schemeClr val="dk1"/>
                </a:solidFill>
                <a:latin typeface="Calibri"/>
                <a:ea typeface="Calibri"/>
                <a:cs typeface="Calibri"/>
                <a:sym typeface="Calibri"/>
              </a:rPr>
              <a:t>Identify ways we can improve these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3.</a:t>
            </a:r>
            <a:r>
              <a:rPr lang="en" sz="1200">
                <a:solidFill>
                  <a:schemeClr val="dk1"/>
                </a:solidFill>
                <a:latin typeface="Calibri"/>
                <a:ea typeface="Calibri"/>
                <a:cs typeface="Calibri"/>
                <a:sym typeface="Calibri"/>
              </a:rPr>
              <a:t>Identify opportunities for new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When tools are used incorrectly, bad things happen.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The engineering process may be inefficient, or the quality of the engineering product may be affected.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TRANS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Today I’m going to talk about engineering practices and challenges for one of these domains: machine learning, and specifically, deep learning /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Editing:</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VSCode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IntelliJ</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Eclipse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Emacs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Interacting with data</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MySQL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MongoDB (noSQL)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GraphQL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Communication: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JSON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Protobuf</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Working with other developers: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Version control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CI tools like Travis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Virtualization: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Docker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Kubernetes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Deployment, e.g. serverless frameworks like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AWS lambda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Google cloud functions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Apache OpenWhisk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Neural networks: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Development frameworks like PyTorch and TensorFlow; model hubs such as HuggingFace; exchange formats such as ONNX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9335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3210262598b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3210262598b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452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50000"/>
              </a:lnSpc>
              <a:spcBef>
                <a:spcPts val="0"/>
              </a:spcBef>
              <a:spcAft>
                <a:spcPts val="0"/>
              </a:spcAft>
              <a:buNone/>
            </a:pPr>
            <a:r>
              <a:rPr lang="en-US" sz="1100" b="1">
                <a:solidFill>
                  <a:schemeClr val="dk1"/>
                </a:solidFill>
              </a:rPr>
              <a:t>Research Methods:</a:t>
            </a:r>
          </a:p>
          <a:p>
            <a:pPr marL="457200" lvl="0" indent="-342900" algn="l" rtl="0">
              <a:lnSpc>
                <a:spcPct val="150000"/>
              </a:lnSpc>
              <a:spcBef>
                <a:spcPts val="0"/>
              </a:spcBef>
              <a:spcAft>
                <a:spcPts val="0"/>
              </a:spcAft>
              <a:buClr>
                <a:schemeClr val="dk1"/>
              </a:buClr>
              <a:buSzPts val="1800"/>
              <a:buChar char="-"/>
            </a:pPr>
            <a:r>
              <a:rPr lang="en-US" sz="1100">
                <a:solidFill>
                  <a:schemeClr val="dk1"/>
                </a:solidFill>
              </a:rPr>
              <a:t>Empirical research</a:t>
            </a:r>
          </a:p>
          <a:p>
            <a:pPr marL="457200" indent="-342900">
              <a:lnSpc>
                <a:spcPct val="150000"/>
              </a:lnSpc>
              <a:buClr>
                <a:schemeClr val="dk1"/>
              </a:buClr>
              <a:buSzPts val="1800"/>
              <a:buChar char="-"/>
            </a:pPr>
            <a:r>
              <a:rPr lang="en-US" sz="1100">
                <a:solidFill>
                  <a:schemeClr val="dk1"/>
                </a:solidFill>
              </a:rPr>
              <a:t>Software repository analysis</a:t>
            </a:r>
            <a:r>
              <a:rPr lang="en-US">
                <a:solidFill>
                  <a:schemeClr val="dk1"/>
                </a:solidFill>
              </a:rPr>
              <a:t> ("mining software repositories")</a:t>
            </a:r>
            <a:endParaRPr lang="en-US" sz="1100">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100">
                <a:solidFill>
                  <a:schemeClr val="dk1"/>
                </a:solidFill>
              </a:rPr>
              <a:t>Automated tool development</a:t>
            </a:r>
          </a:p>
        </p:txBody>
      </p:sp>
    </p:spTree>
    <p:extLst>
      <p:ext uri="{BB962C8B-B14F-4D97-AF65-F5344CB8AC3E}">
        <p14:creationId xmlns:p14="http://schemas.microsoft.com/office/powerpoint/2010/main" val="1453856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3210262598b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3210262598b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Here is the overview of our database schema.</a:t>
            </a:r>
            <a:endParaRPr/>
          </a:p>
          <a:p>
            <a:pPr marL="0" lvl="0" indent="0" algn="l" rtl="0">
              <a:lnSpc>
                <a:spcPct val="115000"/>
              </a:lnSpc>
              <a:spcBef>
                <a:spcPts val="0"/>
              </a:spcBef>
              <a:spcAft>
                <a:spcPts val="0"/>
              </a:spcAft>
              <a:buClr>
                <a:schemeClr val="dk1"/>
              </a:buClr>
              <a:buSzPts val="1100"/>
              <a:buFont typeface="Arial"/>
              <a:buNone/>
            </a:pPr>
            <a:r>
              <a:rPr lang="en"/>
              <a:t>PTM Metadata, Mapping table connecting the upstream PTM package to downstream GitHub Applications, GitHub Application metadata, Enhanced PTM metadata.</a:t>
            </a:r>
            <a:endParaRPr/>
          </a:p>
          <a:p>
            <a:pPr marL="0" lvl="0" indent="0" algn="l" rtl="0">
              <a:lnSpc>
                <a:spcPct val="115000"/>
              </a:lnSpc>
              <a:spcBef>
                <a:spcPts val="0"/>
              </a:spcBef>
              <a:spcAft>
                <a:spcPts val="0"/>
              </a:spcAft>
              <a:buClr>
                <a:schemeClr val="dk1"/>
              </a:buClr>
              <a:buSzPts val="1100"/>
              <a:buFont typeface="Arial"/>
              <a:buNone/>
            </a:pPr>
            <a:r>
              <a:rPr lang="en"/>
              <a:t>I understand that this is hard to read… Let me give you more details.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389996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a:extLst>
            <a:ext uri="{FF2B5EF4-FFF2-40B4-BE49-F238E27FC236}">
              <a16:creationId xmlns:a16="http://schemas.microsoft.com/office/drawing/2014/main" id="{262037D2-8E47-436E-27FC-591037FB7A82}"/>
            </a:ext>
          </a:extLst>
        </p:cNvPr>
        <p:cNvGrpSpPr/>
        <p:nvPr/>
      </p:nvGrpSpPr>
      <p:grpSpPr>
        <a:xfrm>
          <a:off x="0" y="0"/>
          <a:ext cx="0" cy="0"/>
          <a:chOff x="0" y="0"/>
          <a:chExt cx="0" cy="0"/>
        </a:xfrm>
      </p:grpSpPr>
      <p:sp>
        <p:nvSpPr>
          <p:cNvPr id="508" name="Google Shape;508;p28:notes">
            <a:extLst>
              <a:ext uri="{FF2B5EF4-FFF2-40B4-BE49-F238E27FC236}">
                <a16:creationId xmlns:a16="http://schemas.microsoft.com/office/drawing/2014/main" id="{7A00E0FE-C846-44CC-BD65-1E63F75B9D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28:notes">
            <a:extLst>
              <a:ext uri="{FF2B5EF4-FFF2-40B4-BE49-F238E27FC236}">
                <a16:creationId xmlns:a16="http://schemas.microsoft.com/office/drawing/2014/main" id="{3E52300B-EC5E-0CD1-D78F-67D858FB8C5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84150" algn="l" rtl="0">
              <a:lnSpc>
                <a:spcPct val="100000"/>
              </a:lnSpc>
              <a:spcBef>
                <a:spcPts val="0"/>
              </a:spcBef>
              <a:spcAft>
                <a:spcPts val="0"/>
              </a:spcAft>
              <a:buSzPts val="1400"/>
              <a:buChar char="-"/>
            </a:pPr>
            <a:endParaRPr/>
          </a:p>
        </p:txBody>
      </p:sp>
      <p:sp>
        <p:nvSpPr>
          <p:cNvPr id="510" name="Google Shape;510;p28:notes">
            <a:extLst>
              <a:ext uri="{FF2B5EF4-FFF2-40B4-BE49-F238E27FC236}">
                <a16:creationId xmlns:a16="http://schemas.microsoft.com/office/drawing/2014/main" id="{2C0A852B-7394-8133-245B-10E25E3A773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37</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113923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a:extLst>
            <a:ext uri="{FF2B5EF4-FFF2-40B4-BE49-F238E27FC236}">
              <a16:creationId xmlns:a16="http://schemas.microsoft.com/office/drawing/2014/main" id="{3930ED4A-9ACD-4FFB-CD3C-B86E9BEC1203}"/>
            </a:ext>
          </a:extLst>
        </p:cNvPr>
        <p:cNvGrpSpPr/>
        <p:nvPr/>
      </p:nvGrpSpPr>
      <p:grpSpPr>
        <a:xfrm>
          <a:off x="0" y="0"/>
          <a:ext cx="0" cy="0"/>
          <a:chOff x="0" y="0"/>
          <a:chExt cx="0" cy="0"/>
        </a:xfrm>
      </p:grpSpPr>
      <p:sp>
        <p:nvSpPr>
          <p:cNvPr id="149" name="Google Shape;149;g3401b775f9d_0_65:notes">
            <a:extLst>
              <a:ext uri="{FF2B5EF4-FFF2-40B4-BE49-F238E27FC236}">
                <a16:creationId xmlns:a16="http://schemas.microsoft.com/office/drawing/2014/main" id="{A3B20202-365C-C7F2-E185-2A68C6BBA5A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401b775f9d_0_65:notes">
            <a:extLst>
              <a:ext uri="{FF2B5EF4-FFF2-40B4-BE49-F238E27FC236}">
                <a16:creationId xmlns:a16="http://schemas.microsoft.com/office/drawing/2014/main" id="{F28A3E36-A689-2AC6-D94F-2C6441A3E4A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1783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a:extLst>
            <a:ext uri="{FF2B5EF4-FFF2-40B4-BE49-F238E27FC236}">
              <a16:creationId xmlns:a16="http://schemas.microsoft.com/office/drawing/2014/main" id="{941F5A60-6C04-320A-09BE-5FCAB19CEA1F}"/>
            </a:ext>
          </a:extLst>
        </p:cNvPr>
        <p:cNvGrpSpPr/>
        <p:nvPr/>
      </p:nvGrpSpPr>
      <p:grpSpPr>
        <a:xfrm>
          <a:off x="0" y="0"/>
          <a:ext cx="0" cy="0"/>
          <a:chOff x="0" y="0"/>
          <a:chExt cx="0" cy="0"/>
        </a:xfrm>
      </p:grpSpPr>
      <p:sp>
        <p:nvSpPr>
          <p:cNvPr id="358" name="Google Shape;358;g2a133bae788_0_58:notes">
            <a:extLst>
              <a:ext uri="{FF2B5EF4-FFF2-40B4-BE49-F238E27FC236}">
                <a16:creationId xmlns:a16="http://schemas.microsoft.com/office/drawing/2014/main" id="{C79C1653-3735-6C58-F2B0-7241055872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a133bae788_0_58:notes">
            <a:extLst>
              <a:ext uri="{FF2B5EF4-FFF2-40B4-BE49-F238E27FC236}">
                <a16:creationId xmlns:a16="http://schemas.microsoft.com/office/drawing/2014/main" id="{361F0B04-DB09-08DD-FE17-C315B2EE88B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Consider the software engineer.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What tasks do they perform?</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Lots of traditional activities such as computer programming, data management, data transmission, collaborative engineering, and deployment. More recently working with machine learning technologies such as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What tools do they use to assist them in these tasks?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*Flip through some tool families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One aspect of software engineering research is to understand the ways that engineers use these tools, in order to</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1.</a:t>
            </a:r>
            <a:r>
              <a:rPr lang="en" sz="1200">
                <a:solidFill>
                  <a:schemeClr val="dk1"/>
                </a:solidFill>
                <a:latin typeface="Calibri"/>
                <a:ea typeface="Calibri"/>
                <a:cs typeface="Calibri"/>
                <a:sym typeface="Calibri"/>
              </a:rPr>
              <a:t>Identify problems with the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2.</a:t>
            </a:r>
            <a:r>
              <a:rPr lang="en" sz="1200">
                <a:solidFill>
                  <a:schemeClr val="dk1"/>
                </a:solidFill>
                <a:latin typeface="Calibri"/>
                <a:ea typeface="Calibri"/>
                <a:cs typeface="Calibri"/>
                <a:sym typeface="Calibri"/>
              </a:rPr>
              <a:t>Identify ways we can improve these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3.</a:t>
            </a:r>
            <a:r>
              <a:rPr lang="en" sz="1200">
                <a:solidFill>
                  <a:schemeClr val="dk1"/>
                </a:solidFill>
                <a:latin typeface="Calibri"/>
                <a:ea typeface="Calibri"/>
                <a:cs typeface="Calibri"/>
                <a:sym typeface="Calibri"/>
              </a:rPr>
              <a:t>Identify opportunities for new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When tools are used incorrectly, bad things happen.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The engineering process may be inefficient, or the quality of the engineering product may be affected.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TRANS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Today I’m going to talk about engineering practices and challenges for one of these domains: machine learning, and specifically, deep learning /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Editing:</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VSCode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IntelliJ</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Eclipse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Emacs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Interacting with data</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MySQL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MongoDB (noSQL)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GraphQL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Communication: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JSON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Protobuf</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Working with other developers: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Version control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CI tools like Travis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Virtualization: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Docker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Kubernetes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Deployment, e.g. serverless frameworks like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AWS lambda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Google cloud functions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Apache OpenWhisk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Neural networks: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Development frameworks like PyTorch and TensorFlow; model hubs such as HuggingFace; exchange formats such as ONNX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2983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a:extLst>
            <a:ext uri="{FF2B5EF4-FFF2-40B4-BE49-F238E27FC236}">
              <a16:creationId xmlns:a16="http://schemas.microsoft.com/office/drawing/2014/main" id="{38818491-A0CD-8182-DDD9-FF96BD46253B}"/>
            </a:ext>
          </a:extLst>
        </p:cNvPr>
        <p:cNvGrpSpPr/>
        <p:nvPr/>
      </p:nvGrpSpPr>
      <p:grpSpPr>
        <a:xfrm>
          <a:off x="0" y="0"/>
          <a:ext cx="0" cy="0"/>
          <a:chOff x="0" y="0"/>
          <a:chExt cx="0" cy="0"/>
        </a:xfrm>
      </p:grpSpPr>
      <p:sp>
        <p:nvSpPr>
          <p:cNvPr id="648" name="Google Shape;648;g3210262598b_0_619:notes">
            <a:extLst>
              <a:ext uri="{FF2B5EF4-FFF2-40B4-BE49-F238E27FC236}">
                <a16:creationId xmlns:a16="http://schemas.microsoft.com/office/drawing/2014/main" id="{6279EDAC-D219-7A73-65D3-BACDBAB579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3210262598b_0_619:notes">
            <a:extLst>
              <a:ext uri="{FF2B5EF4-FFF2-40B4-BE49-F238E27FC236}">
                <a16:creationId xmlns:a16="http://schemas.microsoft.com/office/drawing/2014/main" id="{97EE7D2C-142C-B7AD-1D49-82490355DD1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1326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a:extLst>
            <a:ext uri="{FF2B5EF4-FFF2-40B4-BE49-F238E27FC236}">
              <a16:creationId xmlns:a16="http://schemas.microsoft.com/office/drawing/2014/main" id="{EF81ED15-6053-260E-E95C-D9182AEF249C}"/>
            </a:ext>
          </a:extLst>
        </p:cNvPr>
        <p:cNvGrpSpPr/>
        <p:nvPr/>
      </p:nvGrpSpPr>
      <p:grpSpPr>
        <a:xfrm>
          <a:off x="0" y="0"/>
          <a:ext cx="0" cy="0"/>
          <a:chOff x="0" y="0"/>
          <a:chExt cx="0" cy="0"/>
        </a:xfrm>
      </p:grpSpPr>
      <p:sp>
        <p:nvSpPr>
          <p:cNvPr id="648" name="Google Shape;648;g3210262598b_0_619:notes">
            <a:extLst>
              <a:ext uri="{FF2B5EF4-FFF2-40B4-BE49-F238E27FC236}">
                <a16:creationId xmlns:a16="http://schemas.microsoft.com/office/drawing/2014/main" id="{5BED549F-667D-1D12-5EEF-6351CCCA7E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3210262598b_0_619:notes">
            <a:extLst>
              <a:ext uri="{FF2B5EF4-FFF2-40B4-BE49-F238E27FC236}">
                <a16:creationId xmlns:a16="http://schemas.microsoft.com/office/drawing/2014/main" id="{E2A56BEB-41DD-0875-537D-37EBD05810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 NVIDIA engineers made a typo in the model card of their speech recognition</a:t>
            </a:r>
          </a:p>
          <a:p>
            <a:pPr marL="0" lvl="0" indent="0" algn="l" rtl="0">
              <a:spcBef>
                <a:spcPts val="0"/>
              </a:spcBef>
              <a:spcAft>
                <a:spcPts val="0"/>
              </a:spcAft>
              <a:buNone/>
            </a:pPr>
            <a:r>
              <a:rPr lang="en-US"/>
              <a:t>model Parakeet (with 15K monthly downloads). The </a:t>
            </a:r>
            <a:r>
              <a:rPr lang="en-US" err="1"/>
              <a:t>model_config</a:t>
            </a:r>
            <a:r>
              <a:rPr lang="en-US"/>
              <a:t> incorrectly</a:t>
            </a:r>
          </a:p>
          <a:p>
            <a:pPr marL="0" lvl="0" indent="0" algn="l" rtl="0">
              <a:spcBef>
                <a:spcPts val="0"/>
              </a:spcBef>
              <a:spcAft>
                <a:spcPts val="0"/>
              </a:spcAft>
              <a:buNone/>
            </a:pPr>
            <a:r>
              <a:rPr lang="en-US"/>
              <a:t>specified </a:t>
            </a:r>
            <a:r>
              <a:rPr lang="en-US" err="1"/>
              <a:t>EncDecCTCModel</a:t>
            </a:r>
            <a:r>
              <a:rPr lang="en-US"/>
              <a:t> instead of </a:t>
            </a:r>
            <a:r>
              <a:rPr lang="en-US" err="1"/>
              <a:t>EncDecRNNTModel</a:t>
            </a:r>
            <a:r>
              <a:rPr lang="en-US"/>
              <a:t>. This inconsistent </a:t>
            </a:r>
            <a:r>
              <a:rPr lang="en-US" err="1"/>
              <a:t>ar</a:t>
            </a:r>
            <a:r>
              <a:rPr lang="en-US"/>
              <a:t>-</a:t>
            </a:r>
          </a:p>
          <a:p>
            <a:pPr marL="0" lvl="0" indent="0" algn="l" rtl="0">
              <a:spcBef>
                <a:spcPts val="0"/>
              </a:spcBef>
              <a:spcAft>
                <a:spcPts val="0"/>
              </a:spcAft>
              <a:buNone/>
            </a:pPr>
            <a:r>
              <a:rPr lang="en-US" err="1"/>
              <a:t>chitecture</a:t>
            </a:r>
            <a:r>
              <a:rPr lang="en-US"/>
              <a:t> metadata caused users significant debugging effort and confusion</a:t>
            </a:r>
          </a:p>
          <a:p>
            <a:pPr marL="0" lvl="0" indent="0" algn="l" rtl="0">
              <a:spcBef>
                <a:spcPts val="0"/>
              </a:spcBef>
              <a:spcAft>
                <a:spcPts val="0"/>
              </a:spcAft>
              <a:buNone/>
            </a:pPr>
            <a:r>
              <a:rPr lang="en-US"/>
              <a:t>when attempting to load the model properly (NVIDIA 2024).</a:t>
            </a:r>
          </a:p>
          <a:p>
            <a:pPr marL="0" lvl="0" indent="0" algn="l" rtl="0">
              <a:spcBef>
                <a:spcPts val="0"/>
              </a:spcBef>
              <a:spcAft>
                <a:spcPts val="0"/>
              </a:spcAft>
              <a:buNone/>
            </a:pPr>
            <a:endParaRPr lang="en-US"/>
          </a:p>
          <a:p>
            <a:pPr marL="0" lvl="0" indent="0" algn="l" rtl="0">
              <a:spcBef>
                <a:spcPts val="0"/>
              </a:spcBef>
              <a:spcAft>
                <a:spcPts val="0"/>
              </a:spcAft>
              <a:buNone/>
            </a:pPr>
            <a:r>
              <a:rPr lang="en-US"/>
              <a:t>- Similarly, </a:t>
            </a:r>
            <a:r>
              <a:rPr lang="en-US" err="1"/>
              <a:t>Longformer</a:t>
            </a:r>
            <a:r>
              <a:rPr lang="en-US"/>
              <a:t> initially listed </a:t>
            </a:r>
            <a:r>
              <a:rPr lang="en-US" err="1"/>
              <a:t>BartModel</a:t>
            </a:r>
            <a:r>
              <a:rPr lang="en-US"/>
              <a:t> as its base architecture, which</a:t>
            </a:r>
          </a:p>
          <a:p>
            <a:pPr marL="0" lvl="0" indent="0" algn="l" rtl="0">
              <a:spcBef>
                <a:spcPts val="0"/>
              </a:spcBef>
              <a:spcAft>
                <a:spcPts val="0"/>
              </a:spcAft>
              <a:buNone/>
            </a:pPr>
            <a:r>
              <a:rPr lang="en-US"/>
              <a:t>confused users who expected to load it using </a:t>
            </a:r>
            <a:r>
              <a:rPr lang="en-US" err="1"/>
              <a:t>LongformerModel</a:t>
            </a:r>
            <a:r>
              <a:rPr lang="en-US"/>
              <a:t>. The issue was</a:t>
            </a:r>
          </a:p>
          <a:p>
            <a:pPr marL="0" lvl="0" indent="0" algn="l" rtl="0">
              <a:spcBef>
                <a:spcPts val="0"/>
              </a:spcBef>
              <a:spcAft>
                <a:spcPts val="0"/>
              </a:spcAft>
              <a:buNone/>
            </a:pPr>
            <a:r>
              <a:rPr lang="en-US"/>
              <a:t>later resolved when Hugging Face updated the configuration to correctly ref-</a:t>
            </a:r>
          </a:p>
          <a:p>
            <a:pPr marL="0" lvl="0" indent="0" algn="l" rtl="0">
              <a:spcBef>
                <a:spcPts val="0"/>
              </a:spcBef>
              <a:spcAft>
                <a:spcPts val="0"/>
              </a:spcAft>
              <a:buNone/>
            </a:pPr>
            <a:r>
              <a:rPr lang="en-US" err="1"/>
              <a:t>erence</a:t>
            </a:r>
            <a:r>
              <a:rPr lang="en-US"/>
              <a:t> the </a:t>
            </a:r>
            <a:r>
              <a:rPr lang="en-US" err="1"/>
              <a:t>LongformerModel</a:t>
            </a:r>
            <a:r>
              <a:rPr lang="en-US"/>
              <a:t> class (Peng 2021).</a:t>
            </a:r>
          </a:p>
          <a:p>
            <a:pPr marL="0" lvl="0" indent="0" algn="l" rtl="0">
              <a:spcBef>
                <a:spcPts val="0"/>
              </a:spcBef>
              <a:spcAft>
                <a:spcPts val="0"/>
              </a:spcAft>
              <a:buNone/>
            </a:pPr>
            <a:endParaRPr lang="en-US"/>
          </a:p>
          <a:p>
            <a:pPr marL="0" lvl="0" indent="0" algn="l" rtl="0">
              <a:spcBef>
                <a:spcPts val="0"/>
              </a:spcBef>
              <a:spcAft>
                <a:spcPts val="0"/>
              </a:spcAft>
              <a:buNone/>
            </a:pPr>
            <a:r>
              <a:rPr lang="en-US"/>
              <a:t>– The </a:t>
            </a:r>
            <a:r>
              <a:rPr lang="en-US" err="1"/>
              <a:t>LLaVA</a:t>
            </a:r>
            <a:r>
              <a:rPr lang="en-US"/>
              <a:t> model also suffers from naming inconsistencies. For instance, users</a:t>
            </a:r>
          </a:p>
          <a:p>
            <a:pPr marL="0" lvl="0" indent="0" algn="l" rtl="0">
              <a:spcBef>
                <a:spcPts val="0"/>
              </a:spcBef>
              <a:spcAft>
                <a:spcPts val="0"/>
              </a:spcAft>
              <a:buNone/>
            </a:pPr>
            <a:r>
              <a:rPr lang="en-US"/>
              <a:t>have expressed confusion over similarly named models such as </a:t>
            </a:r>
            <a:r>
              <a:rPr lang="en-US" err="1"/>
              <a:t>LLaVA</a:t>
            </a:r>
            <a:r>
              <a:rPr lang="en-US"/>
              <a:t>-Plus,</a:t>
            </a:r>
          </a:p>
          <a:p>
            <a:pPr marL="0" lvl="0" indent="0" algn="l" rtl="0">
              <a:spcBef>
                <a:spcPts val="0"/>
              </a:spcBef>
              <a:spcAft>
                <a:spcPts val="0"/>
              </a:spcAft>
              <a:buNone/>
            </a:pPr>
            <a:r>
              <a:rPr lang="en-US"/>
              <a:t>LLaVA-1.6, and </a:t>
            </a:r>
            <a:r>
              <a:rPr lang="en-US" err="1"/>
              <a:t>LLaVA</a:t>
            </a:r>
            <a:r>
              <a:rPr lang="en-US"/>
              <a:t>-Next, with no clear guidance on which is the latest or</a:t>
            </a:r>
          </a:p>
          <a:p>
            <a:pPr marL="0" lvl="0" indent="0" algn="l" rtl="0">
              <a:spcBef>
                <a:spcPts val="0"/>
              </a:spcBef>
              <a:spcAft>
                <a:spcPts val="0"/>
              </a:spcAft>
              <a:buNone/>
            </a:pPr>
            <a:r>
              <a:rPr lang="en-US"/>
              <a:t>performs best overall (shersoni610 and Li 2024).</a:t>
            </a:r>
            <a:r>
              <a:rPr lang="en-US" err="1"/>
              <a:t>chitecture</a:t>
            </a:r>
            <a:r>
              <a:rPr lang="en-US"/>
              <a:t>, which</a:t>
            </a:r>
          </a:p>
          <a:p>
            <a:pPr marL="0" lvl="0" indent="0" algn="l" rtl="0">
              <a:spcBef>
                <a:spcPts val="0"/>
              </a:spcBef>
              <a:spcAft>
                <a:spcPts val="0"/>
              </a:spcAft>
              <a:buNone/>
            </a:pPr>
            <a:r>
              <a:rPr lang="en-US"/>
              <a:t>confused users who expected to load it using </a:t>
            </a:r>
            <a:r>
              <a:rPr lang="en-US" err="1"/>
              <a:t>LongformerModel</a:t>
            </a:r>
            <a:r>
              <a:rPr lang="en-US"/>
              <a:t>. The issue was</a:t>
            </a:r>
          </a:p>
          <a:p>
            <a:pPr marL="0" lvl="0" indent="0" algn="l" rtl="0">
              <a:spcBef>
                <a:spcPts val="0"/>
              </a:spcBef>
              <a:spcAft>
                <a:spcPts val="0"/>
              </a:spcAft>
              <a:buNone/>
            </a:pPr>
            <a:r>
              <a:rPr lang="en-US"/>
              <a:t>later resolved when Hugging Face updated the configuration to correctly ref-</a:t>
            </a:r>
          </a:p>
          <a:p>
            <a:pPr marL="0" lvl="0" indent="0" algn="l" rtl="0">
              <a:spcBef>
                <a:spcPts val="0"/>
              </a:spcBef>
              <a:spcAft>
                <a:spcPts val="0"/>
              </a:spcAft>
              <a:buNone/>
            </a:pPr>
            <a:r>
              <a:rPr lang="en-US" err="1"/>
              <a:t>erence</a:t>
            </a:r>
            <a:r>
              <a:rPr lang="en-US"/>
              <a:t> the </a:t>
            </a:r>
            <a:r>
              <a:rPr lang="en-US" err="1"/>
              <a:t>LongformerModel</a:t>
            </a:r>
            <a:r>
              <a:rPr lang="en-US"/>
              <a:t> class (Peng 2021).</a:t>
            </a:r>
          </a:p>
        </p:txBody>
      </p:sp>
    </p:spTree>
    <p:extLst>
      <p:ext uri="{BB962C8B-B14F-4D97-AF65-F5344CB8AC3E}">
        <p14:creationId xmlns:p14="http://schemas.microsoft.com/office/powerpoint/2010/main" val="8155595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a:extLst>
            <a:ext uri="{FF2B5EF4-FFF2-40B4-BE49-F238E27FC236}">
              <a16:creationId xmlns:a16="http://schemas.microsoft.com/office/drawing/2014/main" id="{BF920F0B-50CD-6B4D-678C-D459B7221171}"/>
            </a:ext>
          </a:extLst>
        </p:cNvPr>
        <p:cNvGrpSpPr/>
        <p:nvPr/>
      </p:nvGrpSpPr>
      <p:grpSpPr>
        <a:xfrm>
          <a:off x="0" y="0"/>
          <a:ext cx="0" cy="0"/>
          <a:chOff x="0" y="0"/>
          <a:chExt cx="0" cy="0"/>
        </a:xfrm>
      </p:grpSpPr>
      <p:sp>
        <p:nvSpPr>
          <p:cNvPr id="648" name="Google Shape;648;g3210262598b_0_619:notes">
            <a:extLst>
              <a:ext uri="{FF2B5EF4-FFF2-40B4-BE49-F238E27FC236}">
                <a16:creationId xmlns:a16="http://schemas.microsoft.com/office/drawing/2014/main" id="{0F1327F8-C5CA-51C2-9CBF-45485E462C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3210262598b_0_619:notes">
            <a:extLst>
              <a:ext uri="{FF2B5EF4-FFF2-40B4-BE49-F238E27FC236}">
                <a16:creationId xmlns:a16="http://schemas.microsoft.com/office/drawing/2014/main" id="{ED80F277-F349-03D7-D7B4-1F9137E5D3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2515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3210262598b_0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3210262598b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figure illustrates how PTM is involved in the research-to-practice pipeline in the Hugging Face PTM ecosystem [15]. Hugging Face is an open-gated model registry which means anyone can contribute models and package names to it [32]. This is in contrast to gated and commercial model hubs, where PTM packages are reviewed by registry staff or can only be submitted by authorized users such as employees. We highlight three kinds of users in the RTP pipeline in PTM ecosystem: researcher, reengineer, and adopter. These users are key components of the PTM supply chain [32]. The researchers are not only the new model contributors, but also the “name producer”. To support rapid model development and training, engineers (annotated as “reengineer” in Figure 1) can adapt existing deep learning models on downstream tasks or datasets through different reengineering approaches, including transfer learning, fine-tuning, and knowledge distillation [15, 24, 29].</a:t>
            </a:r>
            <a:endParaRPr/>
          </a:p>
        </p:txBody>
      </p:sp>
    </p:spTree>
    <p:extLst>
      <p:ext uri="{BB962C8B-B14F-4D97-AF65-F5344CB8AC3E}">
        <p14:creationId xmlns:p14="http://schemas.microsoft.com/office/powerpoint/2010/main" val="3686055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210262598b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3210262598b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48042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3210262598b_0_9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3210262598b_0_9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How: </a:t>
            </a:r>
            <a:r>
              <a:rPr lang="en"/>
              <a:t>The primary difference</a:t>
            </a:r>
            <a:endParaRPr/>
          </a:p>
          <a:p>
            <a:pPr marL="0" lvl="0" indent="0" algn="l" rtl="0">
              <a:spcBef>
                <a:spcPts val="0"/>
              </a:spcBef>
              <a:spcAft>
                <a:spcPts val="0"/>
              </a:spcAft>
              <a:buNone/>
            </a:pPr>
            <a:r>
              <a:rPr lang="en"/>
              <a:t>was in the greater amount of semantic knowledge in PTM names, as depicted</a:t>
            </a:r>
            <a:endParaRPr/>
          </a:p>
          <a:p>
            <a:pPr marL="0" lvl="0" indent="0" algn="l" rtl="0">
              <a:spcBef>
                <a:spcPts val="0"/>
              </a:spcBef>
              <a:spcAft>
                <a:spcPts val="0"/>
              </a:spcAft>
              <a:buNone/>
            </a:pPr>
            <a:r>
              <a:rPr lang="en"/>
              <a:t>in Table 2. A representative answer was “Pre-trained model names often include</a:t>
            </a:r>
            <a:endParaRPr/>
          </a:p>
          <a:p>
            <a:pPr marL="0" lvl="0" indent="0" algn="l" rtl="0">
              <a:spcBef>
                <a:spcPts val="0"/>
              </a:spcBef>
              <a:spcAft>
                <a:spcPts val="0"/>
              </a:spcAft>
              <a:buNone/>
            </a:pPr>
            <a:r>
              <a:rPr lang="en"/>
              <a:t>more specific information about the model’s architecture, training data, and per-</a:t>
            </a:r>
            <a:endParaRPr/>
          </a:p>
          <a:p>
            <a:pPr marL="0" lvl="0" indent="0" algn="l" rtl="0">
              <a:spcBef>
                <a:spcPts val="0"/>
              </a:spcBef>
              <a:spcAft>
                <a:spcPts val="0"/>
              </a:spcAft>
              <a:buNone/>
            </a:pPr>
            <a:r>
              <a:rPr lang="en"/>
              <a:t>formance. This...detail is not typically included in traditional...package names.”</a:t>
            </a:r>
            <a:endParaRPr/>
          </a:p>
          <a:p>
            <a:pPr marL="0" lvl="0" indent="0" algn="l" rtl="0">
              <a:spcBef>
                <a:spcPts val="0"/>
              </a:spcBef>
              <a:spcAft>
                <a:spcPts val="0"/>
              </a:spcAft>
              <a:buNone/>
            </a:pPr>
            <a:r>
              <a:rPr lang="en"/>
              <a:t>Other distinctions were that subjects observed greater variation in PTM name</a:t>
            </a:r>
            <a:endParaRPr/>
          </a:p>
          <a:p>
            <a:pPr marL="0" lvl="0" indent="0" algn="l" rtl="0">
              <a:spcBef>
                <a:spcPts val="0"/>
              </a:spcBef>
              <a:spcAft>
                <a:spcPts val="0"/>
              </a:spcAft>
              <a:buNone/>
            </a:pPr>
            <a:endParaRPr/>
          </a:p>
          <a:p>
            <a:pPr marL="0" lvl="0" indent="0" algn="l" rtl="0">
              <a:spcBef>
                <a:spcPts val="0"/>
              </a:spcBef>
              <a:spcAft>
                <a:spcPts val="0"/>
              </a:spcAft>
              <a:buNone/>
            </a:pPr>
            <a:r>
              <a:rPr lang="en" b="1"/>
              <a:t>Why:</a:t>
            </a:r>
            <a:r>
              <a:rPr lang="en"/>
              <a:t>The two main explanations were</a:t>
            </a:r>
            <a:endParaRPr/>
          </a:p>
          <a:p>
            <a:pPr marL="0" lvl="0" indent="0" algn="l" rtl="0">
              <a:spcBef>
                <a:spcPts val="0"/>
              </a:spcBef>
              <a:spcAft>
                <a:spcPts val="0"/>
              </a:spcAft>
              <a:buClr>
                <a:schemeClr val="dk1"/>
              </a:buClr>
              <a:buSzPts val="1100"/>
              <a:buFont typeface="Arial"/>
              <a:buNone/>
            </a:pPr>
            <a:r>
              <a:rPr lang="en"/>
              <a:t>about evolution practices and reuse practices. One subject described the influence</a:t>
            </a:r>
            <a:endParaRPr/>
          </a:p>
          <a:p>
            <a:pPr marL="0" lvl="0" indent="0" algn="l" rtl="0">
              <a:spcBef>
                <a:spcPts val="0"/>
              </a:spcBef>
              <a:spcAft>
                <a:spcPts val="0"/>
              </a:spcAft>
              <a:buClr>
                <a:schemeClr val="dk1"/>
              </a:buClr>
              <a:buSzPts val="1100"/>
              <a:buFont typeface="Arial"/>
              <a:buNone/>
            </a:pPr>
            <a:r>
              <a:rPr lang="en"/>
              <a:t>of evolutionary practices on names as follows: “[Traditional] packages are not usu-</a:t>
            </a:r>
            <a:endParaRPr/>
          </a:p>
          <a:p>
            <a:pPr marL="0" lvl="0" indent="0" algn="l" rtl="0">
              <a:spcBef>
                <a:spcPts val="0"/>
              </a:spcBef>
              <a:spcAft>
                <a:spcPts val="0"/>
              </a:spcAft>
              <a:buClr>
                <a:schemeClr val="dk1"/>
              </a:buClr>
              <a:buSzPts val="1100"/>
              <a:buFont typeface="Arial"/>
              <a:buNone/>
            </a:pPr>
            <a:r>
              <a:rPr lang="en"/>
              <a:t>ally as directly built on previous ones, with small extensions added like for PTM.</a:t>
            </a:r>
            <a:endParaRPr/>
          </a:p>
          <a:p>
            <a:pPr marL="0" lvl="0" indent="0" algn="l" rtl="0">
              <a:spcBef>
                <a:spcPts val="0"/>
              </a:spcBef>
              <a:spcAft>
                <a:spcPts val="0"/>
              </a:spcAft>
              <a:buClr>
                <a:schemeClr val="dk1"/>
              </a:buClr>
              <a:buSzPts val="1100"/>
              <a:buFont typeface="Arial"/>
              <a:buNone/>
            </a:pPr>
            <a:r>
              <a:rPr lang="en"/>
              <a:t>Finetuning models generally means that the outputs are similar to the base, unlike</a:t>
            </a:r>
            <a:endParaRPr/>
          </a:p>
          <a:p>
            <a:pPr marL="0" lvl="0" indent="0" algn="l" rtl="0">
              <a:spcBef>
                <a:spcPts val="0"/>
              </a:spcBef>
              <a:spcAft>
                <a:spcPts val="0"/>
              </a:spcAft>
              <a:buClr>
                <a:schemeClr val="dk1"/>
              </a:buClr>
              <a:buSzPts val="1100"/>
              <a:buFont typeface="Arial"/>
              <a:buNone/>
            </a:pPr>
            <a:r>
              <a:rPr lang="en"/>
              <a:t>with traditional packages.” With respect to the information needed for reuse, a rep-</a:t>
            </a:r>
            <a:endParaRPr/>
          </a:p>
          <a:p>
            <a:pPr marL="0" lvl="0" indent="0" algn="l" rtl="0">
              <a:spcBef>
                <a:spcPts val="0"/>
              </a:spcBef>
              <a:spcAft>
                <a:spcPts val="0"/>
              </a:spcAft>
              <a:buClr>
                <a:schemeClr val="dk1"/>
              </a:buClr>
              <a:buSzPts val="1100"/>
              <a:buFont typeface="Arial"/>
              <a:buNone/>
            </a:pPr>
            <a:r>
              <a:rPr lang="en"/>
              <a:t>resentative quote was: “Traditional software packages are supposed to contain an</a:t>
            </a:r>
            <a:endParaRPr/>
          </a:p>
          <a:p>
            <a:pPr marL="0" lvl="0" indent="0" algn="l" rtl="0">
              <a:spcBef>
                <a:spcPts val="0"/>
              </a:spcBef>
              <a:spcAft>
                <a:spcPts val="0"/>
              </a:spcAft>
              <a:buClr>
                <a:schemeClr val="dk1"/>
              </a:buClr>
              <a:buSzPts val="1100"/>
              <a:buFont typeface="Arial"/>
              <a:buNone/>
            </a:pPr>
            <a:r>
              <a:rPr lang="en"/>
              <a:t>entire library...[with] various functions...and configuration...PTMs are generally</a:t>
            </a:r>
            <a:endParaRPr/>
          </a:p>
          <a:p>
            <a:pPr marL="0" lvl="0" indent="0" algn="l" rtl="0">
              <a:spcBef>
                <a:spcPts val="0"/>
              </a:spcBef>
              <a:spcAft>
                <a:spcPts val="0"/>
              </a:spcAft>
              <a:buClr>
                <a:schemeClr val="dk1"/>
              </a:buClr>
              <a:buSzPts val="1100"/>
              <a:buFont typeface="Arial"/>
              <a:buNone/>
            </a:pPr>
            <a:r>
              <a:rPr lang="en"/>
              <a:t>trained for a single objective...Therefore, [PTM] naming is critical for readability</a:t>
            </a:r>
            <a:endParaRPr/>
          </a:p>
          <a:p>
            <a:pPr marL="0" lvl="0" indent="0" algn="l" rtl="0">
              <a:spcBef>
                <a:spcPts val="0"/>
              </a:spcBef>
              <a:spcAft>
                <a:spcPts val="0"/>
              </a:spcAft>
              <a:buClr>
                <a:schemeClr val="dk1"/>
              </a:buClr>
              <a:buSzPts val="1100"/>
              <a:buFont typeface="Arial"/>
              <a:buNone/>
            </a:pPr>
            <a:r>
              <a:rPr lang="en"/>
              <a:t>and avoiding mistakes.”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819802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a133bae78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a133bae7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96483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3212692a074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3212692a074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10724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a:extLst>
            <a:ext uri="{FF2B5EF4-FFF2-40B4-BE49-F238E27FC236}">
              <a16:creationId xmlns:a16="http://schemas.microsoft.com/office/drawing/2014/main" id="{41173ECA-BE49-7A93-16AD-7D327660F854}"/>
            </a:ext>
          </a:extLst>
        </p:cNvPr>
        <p:cNvGrpSpPr/>
        <p:nvPr/>
      </p:nvGrpSpPr>
      <p:grpSpPr>
        <a:xfrm>
          <a:off x="0" y="0"/>
          <a:ext cx="0" cy="0"/>
          <a:chOff x="0" y="0"/>
          <a:chExt cx="0" cy="0"/>
        </a:xfrm>
      </p:grpSpPr>
      <p:sp>
        <p:nvSpPr>
          <p:cNvPr id="679" name="Google Shape;679;g3212692a074_0_169:notes">
            <a:extLst>
              <a:ext uri="{FF2B5EF4-FFF2-40B4-BE49-F238E27FC236}">
                <a16:creationId xmlns:a16="http://schemas.microsoft.com/office/drawing/2014/main" id="{3E545A86-BD7E-028E-15EB-C1E580168A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3212692a074_0_169:notes">
            <a:extLst>
              <a:ext uri="{FF2B5EF4-FFF2-40B4-BE49-F238E27FC236}">
                <a16:creationId xmlns:a16="http://schemas.microsoft.com/office/drawing/2014/main" id="{CF8CA47A-8391-B6BB-CD73-815A955B5BC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50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3212692a07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3212692a07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63149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3210262598b_0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3210262598b_0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1599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3210262598b_0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3210262598b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0811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3210262598b_0_10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3210262598b_0_10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N-gram + MLP classifier (</a:t>
            </a:r>
            <a:r>
              <a:rPr lang="en-US"/>
              <a:t>Multi‑Layer Perceptron</a:t>
            </a:r>
            <a:r>
              <a:rPr lang="en-GB"/>
              <a:t>) </a:t>
            </a:r>
          </a:p>
          <a:p>
            <a:pPr marL="0" lvl="0" indent="0" algn="l" rtl="0">
              <a:spcBef>
                <a:spcPts val="0"/>
              </a:spcBef>
              <a:spcAft>
                <a:spcPts val="0"/>
              </a:spcAft>
              <a:buNone/>
            </a:pPr>
            <a:r>
              <a:rPr lang="en-GB"/>
              <a:t>CNN</a:t>
            </a:r>
          </a:p>
          <a:p>
            <a:pPr marL="0" lvl="0" indent="0" algn="l" rtl="0">
              <a:spcBef>
                <a:spcPts val="0"/>
              </a:spcBef>
              <a:spcAft>
                <a:spcPts val="0"/>
              </a:spcAft>
              <a:buNone/>
            </a:pPr>
            <a:r>
              <a:rPr lang="en-GB"/>
              <a:t>Transformers (Vanilla finetuning)</a:t>
            </a:r>
          </a:p>
          <a:p>
            <a:pPr marL="0" lvl="0" indent="0" algn="l" rtl="0">
              <a:spcBef>
                <a:spcPts val="0"/>
              </a:spcBef>
              <a:spcAft>
                <a:spcPts val="0"/>
              </a:spcAft>
              <a:buNone/>
            </a:pPr>
            <a:r>
              <a:rPr lang="en-GB"/>
              <a:t>Transformers (Continued Pretraining)</a:t>
            </a:r>
          </a:p>
          <a:p>
            <a:pPr marL="0" lvl="0" indent="0" algn="l" rtl="0">
              <a:spcBef>
                <a:spcPts val="0"/>
              </a:spcBef>
              <a:spcAft>
                <a:spcPts val="0"/>
              </a:spcAft>
              <a:buNone/>
            </a:pPr>
            <a:r>
              <a:rPr lang="en-GB"/>
              <a:t>Transformers (Finetuning w/ CL)</a:t>
            </a:r>
            <a:endParaRPr/>
          </a:p>
        </p:txBody>
      </p:sp>
    </p:spTree>
    <p:extLst>
      <p:ext uri="{BB962C8B-B14F-4D97-AF65-F5344CB8AC3E}">
        <p14:creationId xmlns:p14="http://schemas.microsoft.com/office/powerpoint/2010/main" val="13788895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a:extLst>
            <a:ext uri="{FF2B5EF4-FFF2-40B4-BE49-F238E27FC236}">
              <a16:creationId xmlns:a16="http://schemas.microsoft.com/office/drawing/2014/main" id="{56FCE8D4-E886-648C-8F67-C4635A0941BB}"/>
            </a:ext>
          </a:extLst>
        </p:cNvPr>
        <p:cNvGrpSpPr/>
        <p:nvPr/>
      </p:nvGrpSpPr>
      <p:grpSpPr>
        <a:xfrm>
          <a:off x="0" y="0"/>
          <a:ext cx="0" cy="0"/>
          <a:chOff x="0" y="0"/>
          <a:chExt cx="0" cy="0"/>
        </a:xfrm>
      </p:grpSpPr>
      <p:sp>
        <p:nvSpPr>
          <p:cNvPr id="706" name="Google Shape;706;g3210262598b_0_1000:notes">
            <a:extLst>
              <a:ext uri="{FF2B5EF4-FFF2-40B4-BE49-F238E27FC236}">
                <a16:creationId xmlns:a16="http://schemas.microsoft.com/office/drawing/2014/main" id="{6C574629-A70F-6568-4790-FC615C2A53A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3210262598b_0_1000:notes">
            <a:extLst>
              <a:ext uri="{FF2B5EF4-FFF2-40B4-BE49-F238E27FC236}">
                <a16:creationId xmlns:a16="http://schemas.microsoft.com/office/drawing/2014/main" id="{94BA583E-95BA-38E5-E8A0-59F19CA172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N-gram + MLP classifier (</a:t>
            </a:r>
            <a:r>
              <a:rPr lang="en-US"/>
              <a:t>Multi‑Layer Perceptron</a:t>
            </a:r>
            <a:r>
              <a:rPr lang="en-GB"/>
              <a:t>) </a:t>
            </a:r>
          </a:p>
          <a:p>
            <a:pPr marL="0" lvl="0" indent="0" algn="l" rtl="0">
              <a:spcBef>
                <a:spcPts val="0"/>
              </a:spcBef>
              <a:spcAft>
                <a:spcPts val="0"/>
              </a:spcAft>
              <a:buNone/>
            </a:pPr>
            <a:r>
              <a:rPr lang="en-GB"/>
              <a:t>CNN</a:t>
            </a:r>
          </a:p>
          <a:p>
            <a:pPr marL="0" lvl="0" indent="0" algn="l" rtl="0">
              <a:spcBef>
                <a:spcPts val="0"/>
              </a:spcBef>
              <a:spcAft>
                <a:spcPts val="0"/>
              </a:spcAft>
              <a:buNone/>
            </a:pPr>
            <a:r>
              <a:rPr lang="en-GB"/>
              <a:t>Transformers (Vanilla finetuning)</a:t>
            </a:r>
          </a:p>
          <a:p>
            <a:pPr marL="0" lvl="0" indent="0" algn="l" rtl="0">
              <a:spcBef>
                <a:spcPts val="0"/>
              </a:spcBef>
              <a:spcAft>
                <a:spcPts val="0"/>
              </a:spcAft>
              <a:buNone/>
            </a:pPr>
            <a:r>
              <a:rPr lang="en-GB"/>
              <a:t>Transformers (Continued Pretraining)</a:t>
            </a:r>
          </a:p>
          <a:p>
            <a:pPr marL="0" lvl="0" indent="0" algn="l" rtl="0">
              <a:spcBef>
                <a:spcPts val="0"/>
              </a:spcBef>
              <a:spcAft>
                <a:spcPts val="0"/>
              </a:spcAft>
              <a:buNone/>
            </a:pPr>
            <a:r>
              <a:rPr lang="en-GB"/>
              <a:t>Transformers (Finetuning w/ CL)</a:t>
            </a:r>
            <a:endParaRPr/>
          </a:p>
        </p:txBody>
      </p:sp>
    </p:spTree>
    <p:extLst>
      <p:ext uri="{BB962C8B-B14F-4D97-AF65-F5344CB8AC3E}">
        <p14:creationId xmlns:p14="http://schemas.microsoft.com/office/powerpoint/2010/main" val="39993891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a:extLst>
            <a:ext uri="{FF2B5EF4-FFF2-40B4-BE49-F238E27FC236}">
              <a16:creationId xmlns:a16="http://schemas.microsoft.com/office/drawing/2014/main" id="{83638BBD-7A37-1350-3955-50493401769C}"/>
            </a:ext>
          </a:extLst>
        </p:cNvPr>
        <p:cNvGrpSpPr/>
        <p:nvPr/>
      </p:nvGrpSpPr>
      <p:grpSpPr>
        <a:xfrm>
          <a:off x="0" y="0"/>
          <a:ext cx="0" cy="0"/>
          <a:chOff x="0" y="0"/>
          <a:chExt cx="0" cy="0"/>
        </a:xfrm>
      </p:grpSpPr>
      <p:sp>
        <p:nvSpPr>
          <p:cNvPr id="706" name="Google Shape;706;g3210262598b_0_1000:notes">
            <a:extLst>
              <a:ext uri="{FF2B5EF4-FFF2-40B4-BE49-F238E27FC236}">
                <a16:creationId xmlns:a16="http://schemas.microsoft.com/office/drawing/2014/main" id="{432249BB-58B3-7CAC-2F42-8E59C2244B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3210262598b_0_1000:notes">
            <a:extLst>
              <a:ext uri="{FF2B5EF4-FFF2-40B4-BE49-F238E27FC236}">
                <a16:creationId xmlns:a16="http://schemas.microsoft.com/office/drawing/2014/main" id="{04B140FF-E9CA-C115-7770-F256BF0087A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N-gram + MLP classifier (</a:t>
            </a:r>
            <a:r>
              <a:rPr lang="en-US"/>
              <a:t>Multi‑Layer Perceptron</a:t>
            </a:r>
            <a:r>
              <a:rPr lang="en-GB"/>
              <a:t>) </a:t>
            </a:r>
          </a:p>
          <a:p>
            <a:pPr marL="0" lvl="0" indent="0" algn="l" rtl="0">
              <a:spcBef>
                <a:spcPts val="0"/>
              </a:spcBef>
              <a:spcAft>
                <a:spcPts val="0"/>
              </a:spcAft>
              <a:buNone/>
            </a:pPr>
            <a:r>
              <a:rPr lang="en-GB"/>
              <a:t>CNN</a:t>
            </a:r>
          </a:p>
          <a:p>
            <a:pPr marL="0" lvl="0" indent="0" algn="l" rtl="0">
              <a:spcBef>
                <a:spcPts val="0"/>
              </a:spcBef>
              <a:spcAft>
                <a:spcPts val="0"/>
              </a:spcAft>
              <a:buNone/>
            </a:pPr>
            <a:r>
              <a:rPr lang="en-GB"/>
              <a:t>Transformers (Vanilla finetuning)</a:t>
            </a:r>
          </a:p>
          <a:p>
            <a:pPr marL="0" lvl="0" indent="0" algn="l" rtl="0">
              <a:spcBef>
                <a:spcPts val="0"/>
              </a:spcBef>
              <a:spcAft>
                <a:spcPts val="0"/>
              </a:spcAft>
              <a:buNone/>
            </a:pPr>
            <a:r>
              <a:rPr lang="en-GB"/>
              <a:t>Transformers (Continued Pretraining)</a:t>
            </a:r>
          </a:p>
          <a:p>
            <a:pPr marL="0" lvl="0" indent="0" algn="l" rtl="0">
              <a:spcBef>
                <a:spcPts val="0"/>
              </a:spcBef>
              <a:spcAft>
                <a:spcPts val="0"/>
              </a:spcAft>
              <a:buNone/>
            </a:pPr>
            <a:r>
              <a:rPr lang="en-GB"/>
              <a:t>Transformers (Finetuning w/ CL)</a:t>
            </a:r>
            <a:endParaRPr/>
          </a:p>
        </p:txBody>
      </p:sp>
    </p:spTree>
    <p:extLst>
      <p:ext uri="{BB962C8B-B14F-4D97-AF65-F5344CB8AC3E}">
        <p14:creationId xmlns:p14="http://schemas.microsoft.com/office/powerpoint/2010/main" val="14284897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a:extLst>
            <a:ext uri="{FF2B5EF4-FFF2-40B4-BE49-F238E27FC236}">
              <a16:creationId xmlns:a16="http://schemas.microsoft.com/office/drawing/2014/main" id="{D691C116-0EF9-A2CB-0F69-2D7735E7AE6F}"/>
            </a:ext>
          </a:extLst>
        </p:cNvPr>
        <p:cNvGrpSpPr/>
        <p:nvPr/>
      </p:nvGrpSpPr>
      <p:grpSpPr>
        <a:xfrm>
          <a:off x="0" y="0"/>
          <a:ext cx="0" cy="0"/>
          <a:chOff x="0" y="0"/>
          <a:chExt cx="0" cy="0"/>
        </a:xfrm>
      </p:grpSpPr>
      <p:sp>
        <p:nvSpPr>
          <p:cNvPr id="714" name="Google Shape;714;g3212692a074_0_249:notes">
            <a:extLst>
              <a:ext uri="{FF2B5EF4-FFF2-40B4-BE49-F238E27FC236}">
                <a16:creationId xmlns:a16="http://schemas.microsoft.com/office/drawing/2014/main" id="{2F24C0B8-C1E6-2626-E042-3C80F5DBF3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212692a074_0_249:notes">
            <a:extLst>
              <a:ext uri="{FF2B5EF4-FFF2-40B4-BE49-F238E27FC236}">
                <a16:creationId xmlns:a16="http://schemas.microsoft.com/office/drawing/2014/main" id="{77842553-C209-6B29-6817-3A43CAA3AE9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Evaluation:</a:t>
            </a:r>
            <a:endParaRPr/>
          </a:p>
          <a:p>
            <a:pPr marL="457200" lvl="0" indent="-298450" algn="l" rtl="0">
              <a:spcBef>
                <a:spcPts val="0"/>
              </a:spcBef>
              <a:spcAft>
                <a:spcPts val="0"/>
              </a:spcAft>
              <a:buSzPts val="1100"/>
              <a:buChar char="-"/>
            </a:pPr>
            <a:r>
              <a:rPr lang="en"/>
              <a:t>Overall, we collected 3443 PTM packages from 172 architectures, 78 </a:t>
            </a:r>
            <a:r>
              <a:rPr lang="en" err="1"/>
              <a:t>model_types</a:t>
            </a:r>
            <a:r>
              <a:rPr lang="en"/>
              <a:t>, and 27 tasks</a:t>
            </a:r>
          </a:p>
          <a:p>
            <a:pPr marL="457200" lvl="0" indent="-298450" algn="l" rtl="0">
              <a:spcBef>
                <a:spcPts val="0"/>
              </a:spcBef>
              <a:spcAft>
                <a:spcPts val="0"/>
              </a:spcAft>
              <a:buSzPts val="1100"/>
              <a:buChar char="-"/>
            </a:pPr>
            <a:r>
              <a:rPr lang="en-US"/>
              <a:t>H</a:t>
            </a:r>
            <a:r>
              <a:rPr lang="en" err="1"/>
              <a:t>igh</a:t>
            </a:r>
            <a:r>
              <a:rPr lang="en"/>
              <a:t> accuracy for </a:t>
            </a:r>
            <a:r>
              <a:rPr lang="en" err="1"/>
              <a:t>model_type</a:t>
            </a:r>
            <a:endParaRPr lang="en"/>
          </a:p>
          <a:p>
            <a:pPr marL="457200" lvl="0" indent="-298450" algn="l" rtl="0">
              <a:spcBef>
                <a:spcPts val="0"/>
              </a:spcBef>
              <a:spcAft>
                <a:spcPts val="0"/>
              </a:spcAft>
              <a:buSzPts val="1100"/>
              <a:buChar char="-"/>
            </a:pPr>
            <a:r>
              <a:rPr lang="en-US"/>
              <a:t>M</a:t>
            </a:r>
            <a:r>
              <a:rPr lang="en" err="1"/>
              <a:t>oderate</a:t>
            </a:r>
            <a:r>
              <a:rPr lang="en"/>
              <a:t> accuracy for task and architecture</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190818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a:extLst>
            <a:ext uri="{FF2B5EF4-FFF2-40B4-BE49-F238E27FC236}">
              <a16:creationId xmlns:a16="http://schemas.microsoft.com/office/drawing/2014/main" id="{CCB0A889-F9C2-FCB8-7FD7-C33C957D1832}"/>
            </a:ext>
          </a:extLst>
        </p:cNvPr>
        <p:cNvGrpSpPr/>
        <p:nvPr/>
      </p:nvGrpSpPr>
      <p:grpSpPr>
        <a:xfrm>
          <a:off x="0" y="0"/>
          <a:ext cx="0" cy="0"/>
          <a:chOff x="0" y="0"/>
          <a:chExt cx="0" cy="0"/>
        </a:xfrm>
      </p:grpSpPr>
      <p:sp>
        <p:nvSpPr>
          <p:cNvPr id="714" name="Google Shape;714;g3212692a074_0_249:notes">
            <a:extLst>
              <a:ext uri="{FF2B5EF4-FFF2-40B4-BE49-F238E27FC236}">
                <a16:creationId xmlns:a16="http://schemas.microsoft.com/office/drawing/2014/main" id="{27F69AF7-A396-7E27-A264-FAC95C7014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212692a074_0_249:notes">
            <a:extLst>
              <a:ext uri="{FF2B5EF4-FFF2-40B4-BE49-F238E27FC236}">
                <a16:creationId xmlns:a16="http://schemas.microsoft.com/office/drawing/2014/main" id="{61E7BAF6-D758-EC6C-7EA2-F451FA0D18A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Latency measurements for each stage of DARA, including APTM ex-</a:t>
            </a:r>
          </a:p>
          <a:p>
            <a:pPr marL="0" lvl="0" indent="0" algn="l" rtl="0">
              <a:spcBef>
                <a:spcPts val="0"/>
              </a:spcBef>
              <a:spcAft>
                <a:spcPts val="0"/>
              </a:spcAft>
              <a:buNone/>
            </a:pPr>
            <a:r>
              <a:rPr lang="en-US"/>
              <a:t>traction, feature export, feature processing, DARA prediction, model loading, and</a:t>
            </a:r>
          </a:p>
          <a:p>
            <a:pPr marL="0" lvl="0" indent="0" algn="l" rtl="0">
              <a:spcBef>
                <a:spcPts val="0"/>
              </a:spcBef>
              <a:spcAft>
                <a:spcPts val="0"/>
              </a:spcAft>
              <a:buNone/>
            </a:pPr>
            <a:r>
              <a:rPr lang="en-US"/>
              <a:t>total execution time. Red curves show fitted complexity trends based on our algo-</a:t>
            </a:r>
          </a:p>
          <a:p>
            <a:pPr marL="0" lvl="0" indent="0" algn="l" rtl="0">
              <a:spcBef>
                <a:spcPts val="0"/>
              </a:spcBef>
              <a:spcAft>
                <a:spcPts val="0"/>
              </a:spcAft>
              <a:buNone/>
            </a:pPr>
            <a:r>
              <a:rPr lang="en-US" err="1"/>
              <a:t>rithmic</a:t>
            </a:r>
            <a:r>
              <a:rPr lang="en-US"/>
              <a:t> analysis: quadratic for APTM extraction and feature processing; linear for</a:t>
            </a:r>
          </a:p>
          <a:p>
            <a:pPr marL="0" lvl="0" indent="0" algn="l" rtl="0">
              <a:spcBef>
                <a:spcPts val="0"/>
              </a:spcBef>
              <a:spcAft>
                <a:spcPts val="0"/>
              </a:spcAft>
              <a:buNone/>
            </a:pPr>
            <a:r>
              <a:rPr lang="en-US"/>
              <a:t>feature export and prediction; and exponential for model loading. Orange mark-</a:t>
            </a:r>
          </a:p>
          <a:p>
            <a:pPr marL="0" lvl="0" indent="0" algn="l" rtl="0">
              <a:spcBef>
                <a:spcPts val="0"/>
              </a:spcBef>
              <a:spcAft>
                <a:spcPts val="0"/>
              </a:spcAft>
              <a:buNone/>
            </a:pPr>
            <a:r>
              <a:rPr lang="en-US" err="1"/>
              <a:t>ers</a:t>
            </a:r>
            <a:r>
              <a:rPr lang="en-US"/>
              <a:t> indicate loading latencies of recent PTM/LLM models. The close alignment of</a:t>
            </a:r>
          </a:p>
          <a:p>
            <a:pPr marL="0" lvl="0" indent="0" algn="l" rtl="0">
              <a:spcBef>
                <a:spcPts val="0"/>
              </a:spcBef>
              <a:spcAft>
                <a:spcPts val="0"/>
              </a:spcAft>
              <a:buNone/>
            </a:pPr>
            <a:r>
              <a:rPr lang="en-US"/>
              <a:t>these points with our fitted distributions demonstrates that our results generalize</a:t>
            </a:r>
          </a:p>
          <a:p>
            <a:pPr marL="0" lvl="0" indent="0" algn="l" rtl="0">
              <a:spcBef>
                <a:spcPts val="0"/>
              </a:spcBef>
              <a:spcAft>
                <a:spcPts val="0"/>
              </a:spcAft>
              <a:buNone/>
            </a:pPr>
            <a:r>
              <a:rPr lang="en-US"/>
              <a:t>to newer models.</a:t>
            </a:r>
            <a:endParaRPr/>
          </a:p>
        </p:txBody>
      </p:sp>
    </p:spTree>
    <p:extLst>
      <p:ext uri="{BB962C8B-B14F-4D97-AF65-F5344CB8AC3E}">
        <p14:creationId xmlns:p14="http://schemas.microsoft.com/office/powerpoint/2010/main" val="1246764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90d89f4c2e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90d89f4c2e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292929"/>
              </a:buClr>
              <a:buSzPts val="1200"/>
              <a:buAutoNum type="arabicPeriod"/>
            </a:pPr>
            <a:r>
              <a:rPr lang="en" sz="1200">
                <a:solidFill>
                  <a:srgbClr val="292929"/>
                </a:solidFill>
                <a:highlight>
                  <a:srgbClr val="EDEBE9"/>
                </a:highlight>
              </a:rPr>
              <a:t>the compute used to train recent models grew 4-5x yearly from 2010 to May 2024</a:t>
            </a:r>
            <a:endParaRPr sz="1200">
              <a:solidFill>
                <a:srgbClr val="292929"/>
              </a:solidFill>
              <a:highlight>
                <a:srgbClr val="EDEBE9"/>
              </a:highlight>
            </a:endParaRPr>
          </a:p>
          <a:p>
            <a:pPr marL="457200" lvl="0" indent="-304800" algn="l" rtl="0">
              <a:spcBef>
                <a:spcPts val="0"/>
              </a:spcBef>
              <a:spcAft>
                <a:spcPts val="0"/>
              </a:spcAft>
              <a:buClr>
                <a:srgbClr val="292929"/>
              </a:buClr>
              <a:buSzPts val="1200"/>
              <a:buAutoNum type="arabicPeriod"/>
            </a:pPr>
            <a:r>
              <a:rPr lang="en" sz="800">
                <a:solidFill>
                  <a:schemeClr val="dk1"/>
                </a:solidFill>
              </a:rPr>
              <a:t> AI Model Training Costs Are Expected to Rise from $100 Million to $500 Million by 2030</a:t>
            </a:r>
            <a:endParaRPr sz="1200">
              <a:solidFill>
                <a:srgbClr val="292929"/>
              </a:solidFill>
              <a:highlight>
                <a:srgbClr val="EDEBE9"/>
              </a:highlight>
            </a:endParaRPr>
          </a:p>
        </p:txBody>
      </p:sp>
    </p:spTree>
    <p:extLst>
      <p:ext uri="{BB962C8B-B14F-4D97-AF65-F5344CB8AC3E}">
        <p14:creationId xmlns:p14="http://schemas.microsoft.com/office/powerpoint/2010/main" val="17962548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a:extLst>
            <a:ext uri="{FF2B5EF4-FFF2-40B4-BE49-F238E27FC236}">
              <a16:creationId xmlns:a16="http://schemas.microsoft.com/office/drawing/2014/main" id="{E6BAF0E5-00BE-DE64-DA70-985C37AD55B5}"/>
            </a:ext>
          </a:extLst>
        </p:cNvPr>
        <p:cNvGrpSpPr/>
        <p:nvPr/>
      </p:nvGrpSpPr>
      <p:grpSpPr>
        <a:xfrm>
          <a:off x="0" y="0"/>
          <a:ext cx="0" cy="0"/>
          <a:chOff x="0" y="0"/>
          <a:chExt cx="0" cy="0"/>
        </a:xfrm>
      </p:grpSpPr>
      <p:sp>
        <p:nvSpPr>
          <p:cNvPr id="714" name="Google Shape;714;g3212692a074_0_249:notes">
            <a:extLst>
              <a:ext uri="{FF2B5EF4-FFF2-40B4-BE49-F238E27FC236}">
                <a16:creationId xmlns:a16="http://schemas.microsoft.com/office/drawing/2014/main" id="{2DE46387-FD22-5E73-AB22-B43074B4D8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212692a074_0_249:notes">
            <a:extLst>
              <a:ext uri="{FF2B5EF4-FFF2-40B4-BE49-F238E27FC236}">
                <a16:creationId xmlns:a16="http://schemas.microsoft.com/office/drawing/2014/main" id="{C7E30B04-7495-2A70-DC95-F664CEA327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a:solidFill>
                  <a:srgbClr val="000000"/>
                </a:solidFill>
                <a:effectLst/>
                <a:latin typeface="+mn-lt"/>
              </a:rPr>
              <a:t>N-gram approaches yield the lowest latency, while</a:t>
            </a:r>
          </a:p>
          <a:p>
            <a:pPr>
              <a:buNone/>
            </a:pPr>
            <a:r>
              <a:rPr lang="en-US">
                <a:solidFill>
                  <a:srgbClr val="000000"/>
                </a:solidFill>
                <a:effectLst/>
                <a:latin typeface="+mn-lt"/>
              </a:rPr>
              <a:t>transformer-based methods incur higher latency due to greater model complexity but offer better F1 performance.</a:t>
            </a:r>
          </a:p>
          <a:p>
            <a:pPr>
              <a:buNone/>
            </a:pPr>
            <a:endParaRPr lang="en-US">
              <a:solidFill>
                <a:srgbClr val="000000"/>
              </a:solidFill>
              <a:effectLst/>
              <a:latin typeface="+mn-lt"/>
            </a:endParaRPr>
          </a:p>
        </p:txBody>
      </p:sp>
    </p:spTree>
    <p:extLst>
      <p:ext uri="{BB962C8B-B14F-4D97-AF65-F5344CB8AC3E}">
        <p14:creationId xmlns:p14="http://schemas.microsoft.com/office/powerpoint/2010/main" val="31774652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a:extLst>
            <a:ext uri="{FF2B5EF4-FFF2-40B4-BE49-F238E27FC236}">
              <a16:creationId xmlns:a16="http://schemas.microsoft.com/office/drawing/2014/main" id="{03C29150-DD92-0625-AB95-AD72CAE0F398}"/>
            </a:ext>
          </a:extLst>
        </p:cNvPr>
        <p:cNvGrpSpPr/>
        <p:nvPr/>
      </p:nvGrpSpPr>
      <p:grpSpPr>
        <a:xfrm>
          <a:off x="0" y="0"/>
          <a:ext cx="0" cy="0"/>
          <a:chOff x="0" y="0"/>
          <a:chExt cx="0" cy="0"/>
        </a:xfrm>
      </p:grpSpPr>
      <p:sp>
        <p:nvSpPr>
          <p:cNvPr id="714" name="Google Shape;714;g3212692a074_0_249:notes">
            <a:extLst>
              <a:ext uri="{FF2B5EF4-FFF2-40B4-BE49-F238E27FC236}">
                <a16:creationId xmlns:a16="http://schemas.microsoft.com/office/drawing/2014/main" id="{4A02F3DD-2F33-7042-8795-2769EA4355D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212692a074_0_249:notes">
            <a:extLst>
              <a:ext uri="{FF2B5EF4-FFF2-40B4-BE49-F238E27FC236}">
                <a16:creationId xmlns:a16="http://schemas.microsoft.com/office/drawing/2014/main" id="{FD189BC4-3BCF-CCD1-8A29-7FBD06586FE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mn-lt"/>
              </a:rPr>
              <a:t>HF:</a:t>
            </a:r>
          </a:p>
          <a:p>
            <a:pPr marL="171450" lvl="0" indent="-171450" algn="l" rtl="0">
              <a:spcBef>
                <a:spcPts val="0"/>
              </a:spcBef>
              <a:spcAft>
                <a:spcPts val="0"/>
              </a:spcAft>
              <a:buFontTx/>
              <a:buChar char="-"/>
            </a:pPr>
            <a:r>
              <a:rPr lang="en-GB">
                <a:latin typeface="+mn-lt"/>
              </a:rPr>
              <a:t>Pre-upload verification</a:t>
            </a:r>
          </a:p>
          <a:p>
            <a:pPr>
              <a:buNone/>
            </a:pPr>
            <a:r>
              <a:rPr lang="en-US">
                <a:solidFill>
                  <a:srgbClr val="000000"/>
                </a:solidFill>
                <a:effectLst/>
                <a:latin typeface="+mn-lt"/>
              </a:rPr>
              <a:t>	DARA can analyze the model architecture in the background and suggest appropriate values for </a:t>
            </a:r>
            <a:r>
              <a:rPr lang="en-US" err="1">
                <a:solidFill>
                  <a:srgbClr val="000000"/>
                </a:solidFill>
                <a:effectLst/>
                <a:latin typeface="+mn-lt"/>
              </a:rPr>
              <a:t>model_type</a:t>
            </a:r>
            <a:r>
              <a:rPr lang="en-US">
                <a:solidFill>
                  <a:srgbClr val="000000"/>
                </a:solidFill>
                <a:effectLst/>
                <a:latin typeface="+mn-lt"/>
              </a:rPr>
              <a:t>, architecture, and task fields, potentially reducing manual errors</a:t>
            </a:r>
          </a:p>
          <a:p>
            <a:pPr marL="628650" lvl="1" indent="-171450" algn="l" rtl="0">
              <a:spcBef>
                <a:spcPts val="0"/>
              </a:spcBef>
              <a:spcAft>
                <a:spcPts val="0"/>
              </a:spcAft>
              <a:buFontTx/>
              <a:buChar char="-"/>
            </a:pPr>
            <a:endParaRPr lang="en-GB">
              <a:latin typeface="+mn-lt"/>
            </a:endParaRPr>
          </a:p>
          <a:p>
            <a:pPr marL="171450" lvl="0" indent="-171450" algn="l" rtl="0">
              <a:spcBef>
                <a:spcPts val="0"/>
              </a:spcBef>
              <a:spcAft>
                <a:spcPts val="0"/>
              </a:spcAft>
              <a:buFontTx/>
              <a:buChar char="-"/>
            </a:pPr>
            <a:r>
              <a:rPr lang="en-GB">
                <a:latin typeface="+mn-lt"/>
              </a:rPr>
              <a:t>Warning system</a:t>
            </a:r>
          </a:p>
          <a:p>
            <a:pPr marL="628650" lvl="1" indent="-171450" algn="l" rtl="0">
              <a:spcBef>
                <a:spcPts val="0"/>
              </a:spcBef>
              <a:spcAft>
                <a:spcPts val="0"/>
              </a:spcAft>
              <a:buFontTx/>
              <a:buChar char="-"/>
            </a:pPr>
            <a:r>
              <a:rPr lang="en-GB">
                <a:latin typeface="+mn-lt"/>
              </a:rPr>
              <a:t>When inconsistencies are detected, the platform can dis-</a:t>
            </a:r>
          </a:p>
          <a:p>
            <a:pPr marL="628650" lvl="1" indent="-171450" algn="l" rtl="0">
              <a:spcBef>
                <a:spcPts val="0"/>
              </a:spcBef>
              <a:spcAft>
                <a:spcPts val="0"/>
              </a:spcAft>
              <a:buFontTx/>
              <a:buChar char="-"/>
            </a:pPr>
            <a:r>
              <a:rPr lang="en-GB">
                <a:latin typeface="+mn-lt"/>
              </a:rPr>
              <a:t>play non-blocking warnings to uploaders, allowing them to either confirm their</a:t>
            </a:r>
          </a:p>
          <a:p>
            <a:pPr marL="628650" lvl="1" indent="-171450" algn="l" rtl="0">
              <a:spcBef>
                <a:spcPts val="0"/>
              </a:spcBef>
              <a:spcAft>
                <a:spcPts val="0"/>
              </a:spcAft>
              <a:buFontTx/>
              <a:buChar char="-"/>
            </a:pPr>
            <a:r>
              <a:rPr lang="en-GB">
                <a:latin typeface="+mn-lt"/>
              </a:rPr>
              <a:t>unusual configuration or correct potential errors before publication.</a:t>
            </a:r>
          </a:p>
          <a:p>
            <a:pPr marL="171450" lvl="0" indent="-171450" algn="l" rtl="0">
              <a:spcBef>
                <a:spcPts val="0"/>
              </a:spcBef>
              <a:spcAft>
                <a:spcPts val="0"/>
              </a:spcAft>
              <a:buFontTx/>
              <a:buChar char="-"/>
            </a:pPr>
            <a:r>
              <a:rPr lang="en-GB">
                <a:latin typeface="+mn-lt"/>
              </a:rPr>
              <a:t>Post-upload quality flagging</a:t>
            </a:r>
          </a:p>
          <a:p>
            <a:pPr marL="628650" lvl="1" indent="-171450" algn="l" rtl="0">
              <a:spcBef>
                <a:spcPts val="0"/>
              </a:spcBef>
              <a:spcAft>
                <a:spcPts val="0"/>
              </a:spcAft>
              <a:buFontTx/>
              <a:buChar char="-"/>
            </a:pPr>
            <a:r>
              <a:rPr lang="en-GB">
                <a:latin typeface="+mn-lt"/>
              </a:rPr>
              <a:t>For models already in the repository, identify and flag potential inconsistencies</a:t>
            </a:r>
          </a:p>
          <a:p>
            <a:pPr marL="171450" lvl="0" indent="-171450" algn="l" rtl="0">
              <a:spcBef>
                <a:spcPts val="0"/>
              </a:spcBef>
              <a:spcAft>
                <a:spcPts val="0"/>
              </a:spcAft>
              <a:buFontTx/>
              <a:buChar char="-"/>
            </a:pPr>
            <a:endParaRPr lang="en-GB">
              <a:latin typeface="+mn-lt"/>
            </a:endParaRPr>
          </a:p>
          <a:p>
            <a:pPr marL="171450" lvl="0" indent="-171450" algn="l" rtl="0">
              <a:spcBef>
                <a:spcPts val="0"/>
              </a:spcBef>
              <a:spcAft>
                <a:spcPts val="0"/>
              </a:spcAft>
              <a:buFontTx/>
              <a:buChar char="-"/>
            </a:pPr>
            <a:endParaRPr lang="en-GB">
              <a:latin typeface="+mn-lt"/>
            </a:endParaRPr>
          </a:p>
          <a:p>
            <a:pPr marL="171450" lvl="0" indent="-171450" algn="l" rtl="0">
              <a:spcBef>
                <a:spcPts val="0"/>
              </a:spcBef>
              <a:spcAft>
                <a:spcPts val="0"/>
              </a:spcAft>
              <a:buFontTx/>
              <a:buChar char="-"/>
            </a:pPr>
            <a:r>
              <a:rPr lang="en-GB">
                <a:latin typeface="+mn-lt"/>
              </a:rPr>
              <a:t>Other use cases:</a:t>
            </a:r>
          </a:p>
          <a:p>
            <a:pPr marL="628650" lvl="1" indent="-171450" algn="l" rtl="0">
              <a:spcBef>
                <a:spcPts val="0"/>
              </a:spcBef>
              <a:spcAft>
                <a:spcPts val="0"/>
              </a:spcAft>
              <a:buFontTx/>
              <a:buChar char="-"/>
            </a:pPr>
            <a:r>
              <a:rPr lang="en-GB">
                <a:latin typeface="+mn-lt"/>
              </a:rPr>
              <a:t>Model validation</a:t>
            </a:r>
          </a:p>
          <a:p>
            <a:pPr marL="1085850" lvl="2" indent="-171450" algn="l" rtl="0">
              <a:spcBef>
                <a:spcPts val="0"/>
              </a:spcBef>
              <a:spcAft>
                <a:spcPts val="0"/>
              </a:spcAft>
              <a:buFontTx/>
              <a:buChar char="-"/>
            </a:pPr>
            <a:r>
              <a:rPr lang="en-GB">
                <a:latin typeface="+mn-lt"/>
              </a:rPr>
              <a:t>Validate the architecture for better transparency and trust (avoid backdoors)</a:t>
            </a:r>
          </a:p>
          <a:p>
            <a:pPr marL="628650" lvl="1" indent="-171450" algn="l" rtl="0">
              <a:spcBef>
                <a:spcPts val="0"/>
              </a:spcBef>
              <a:spcAft>
                <a:spcPts val="0"/>
              </a:spcAft>
              <a:buFontTx/>
              <a:buChar char="-"/>
            </a:pPr>
            <a:r>
              <a:rPr lang="en-GB">
                <a:latin typeface="+mn-lt"/>
              </a:rPr>
              <a:t>Label generation and validation</a:t>
            </a:r>
          </a:p>
          <a:p>
            <a:pPr marL="1085850" lvl="2" indent="-171450" algn="l" rtl="0">
              <a:spcBef>
                <a:spcPts val="0"/>
              </a:spcBef>
              <a:spcAft>
                <a:spcPts val="0"/>
              </a:spcAft>
              <a:buFontTx/>
              <a:buChar char="-"/>
            </a:pPr>
            <a:r>
              <a:rPr lang="en-GB">
                <a:latin typeface="+mn-lt"/>
              </a:rPr>
              <a:t>Better standardization</a:t>
            </a:r>
          </a:p>
          <a:p>
            <a:pPr marL="628650" lvl="1" indent="-171450" algn="l" rtl="0">
              <a:spcBef>
                <a:spcPts val="0"/>
              </a:spcBef>
              <a:spcAft>
                <a:spcPts val="0"/>
              </a:spcAft>
              <a:buFontTx/>
              <a:buChar char="-"/>
            </a:pPr>
            <a:r>
              <a:rPr lang="en-GB">
                <a:latin typeface="+mn-lt"/>
              </a:rPr>
              <a:t>Plagiarism detection</a:t>
            </a:r>
          </a:p>
          <a:p>
            <a:pPr marL="1085850" lvl="2" indent="-171450" algn="l" rtl="0">
              <a:spcBef>
                <a:spcPts val="0"/>
              </a:spcBef>
              <a:spcAft>
                <a:spcPts val="0"/>
              </a:spcAft>
              <a:buFontTx/>
              <a:buChar char="-"/>
            </a:pPr>
            <a:r>
              <a:rPr lang="en-GB">
                <a:latin typeface="+mn-lt"/>
              </a:rPr>
              <a:t>Unethical behaviour detection</a:t>
            </a:r>
          </a:p>
        </p:txBody>
      </p:sp>
    </p:spTree>
    <p:extLst>
      <p:ext uri="{BB962C8B-B14F-4D97-AF65-F5344CB8AC3E}">
        <p14:creationId xmlns:p14="http://schemas.microsoft.com/office/powerpoint/2010/main" val="11847309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a:extLst>
            <a:ext uri="{FF2B5EF4-FFF2-40B4-BE49-F238E27FC236}">
              <a16:creationId xmlns:a16="http://schemas.microsoft.com/office/drawing/2014/main" id="{C3348D51-B496-C19F-6661-271B93241CCB}"/>
            </a:ext>
          </a:extLst>
        </p:cNvPr>
        <p:cNvGrpSpPr/>
        <p:nvPr/>
      </p:nvGrpSpPr>
      <p:grpSpPr>
        <a:xfrm>
          <a:off x="0" y="0"/>
          <a:ext cx="0" cy="0"/>
          <a:chOff x="0" y="0"/>
          <a:chExt cx="0" cy="0"/>
        </a:xfrm>
      </p:grpSpPr>
      <p:sp>
        <p:nvSpPr>
          <p:cNvPr id="714" name="Google Shape;714;g3212692a074_0_249:notes">
            <a:extLst>
              <a:ext uri="{FF2B5EF4-FFF2-40B4-BE49-F238E27FC236}">
                <a16:creationId xmlns:a16="http://schemas.microsoft.com/office/drawing/2014/main" id="{36755824-D503-0384-0BDC-578B9A6D69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212692a074_0_249:notes">
            <a:extLst>
              <a:ext uri="{FF2B5EF4-FFF2-40B4-BE49-F238E27FC236}">
                <a16:creationId xmlns:a16="http://schemas.microsoft.com/office/drawing/2014/main" id="{306F087B-F675-D35B-FE86-4FEB3C98DDB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6204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a:extLst>
            <a:ext uri="{FF2B5EF4-FFF2-40B4-BE49-F238E27FC236}">
              <a16:creationId xmlns:a16="http://schemas.microsoft.com/office/drawing/2014/main" id="{21BFB79A-10E1-BE03-05E6-0BE465E5F93D}"/>
            </a:ext>
          </a:extLst>
        </p:cNvPr>
        <p:cNvGrpSpPr/>
        <p:nvPr/>
      </p:nvGrpSpPr>
      <p:grpSpPr>
        <a:xfrm>
          <a:off x="0" y="0"/>
          <a:ext cx="0" cy="0"/>
          <a:chOff x="0" y="0"/>
          <a:chExt cx="0" cy="0"/>
        </a:xfrm>
      </p:grpSpPr>
      <p:sp>
        <p:nvSpPr>
          <p:cNvPr id="508" name="Google Shape;508;p28:notes">
            <a:extLst>
              <a:ext uri="{FF2B5EF4-FFF2-40B4-BE49-F238E27FC236}">
                <a16:creationId xmlns:a16="http://schemas.microsoft.com/office/drawing/2014/main" id="{089BAF89-9051-7730-388A-2A64CE13E9D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28:notes">
            <a:extLst>
              <a:ext uri="{FF2B5EF4-FFF2-40B4-BE49-F238E27FC236}">
                <a16:creationId xmlns:a16="http://schemas.microsoft.com/office/drawing/2014/main" id="{49BCB8C6-1BEF-F9D3-2751-B507C812C57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84150" algn="l" rtl="0">
              <a:lnSpc>
                <a:spcPct val="100000"/>
              </a:lnSpc>
              <a:spcBef>
                <a:spcPts val="0"/>
              </a:spcBef>
              <a:spcAft>
                <a:spcPts val="0"/>
              </a:spcAft>
              <a:buSzPts val="1400"/>
              <a:buChar char="-"/>
            </a:pPr>
            <a:endParaRPr/>
          </a:p>
        </p:txBody>
      </p:sp>
      <p:sp>
        <p:nvSpPr>
          <p:cNvPr id="510" name="Google Shape;510;p28:notes">
            <a:extLst>
              <a:ext uri="{FF2B5EF4-FFF2-40B4-BE49-F238E27FC236}">
                <a16:creationId xmlns:a16="http://schemas.microsoft.com/office/drawing/2014/main" id="{B12FF2A6-DB18-77F6-5A6C-D08C5572E0C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60</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757777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a:extLst>
            <a:ext uri="{FF2B5EF4-FFF2-40B4-BE49-F238E27FC236}">
              <a16:creationId xmlns:a16="http://schemas.microsoft.com/office/drawing/2014/main" id="{68EEBC1C-54A0-54DA-961B-50BA333E54EE}"/>
            </a:ext>
          </a:extLst>
        </p:cNvPr>
        <p:cNvGrpSpPr/>
        <p:nvPr/>
      </p:nvGrpSpPr>
      <p:grpSpPr>
        <a:xfrm>
          <a:off x="0" y="0"/>
          <a:ext cx="0" cy="0"/>
          <a:chOff x="0" y="0"/>
          <a:chExt cx="0" cy="0"/>
        </a:xfrm>
      </p:grpSpPr>
      <p:sp>
        <p:nvSpPr>
          <p:cNvPr id="358" name="Google Shape;358;g2a133bae788_0_58:notes">
            <a:extLst>
              <a:ext uri="{FF2B5EF4-FFF2-40B4-BE49-F238E27FC236}">
                <a16:creationId xmlns:a16="http://schemas.microsoft.com/office/drawing/2014/main" id="{0F92E9D1-A51F-7BCE-81EB-F907818887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a133bae788_0_58:notes">
            <a:extLst>
              <a:ext uri="{FF2B5EF4-FFF2-40B4-BE49-F238E27FC236}">
                <a16:creationId xmlns:a16="http://schemas.microsoft.com/office/drawing/2014/main" id="{7B920968-70C2-8EC2-BB7D-37961A3752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3184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401b775f9d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401b775f9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1971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a:extLst>
            <a:ext uri="{FF2B5EF4-FFF2-40B4-BE49-F238E27FC236}">
              <a16:creationId xmlns:a16="http://schemas.microsoft.com/office/drawing/2014/main" id="{BC7064D3-DAED-1F02-35CC-4869816D305F}"/>
            </a:ext>
          </a:extLst>
        </p:cNvPr>
        <p:cNvGrpSpPr/>
        <p:nvPr/>
      </p:nvGrpSpPr>
      <p:grpSpPr>
        <a:xfrm>
          <a:off x="0" y="0"/>
          <a:ext cx="0" cy="0"/>
          <a:chOff x="0" y="0"/>
          <a:chExt cx="0" cy="0"/>
        </a:xfrm>
      </p:grpSpPr>
      <p:sp>
        <p:nvSpPr>
          <p:cNvPr id="149" name="Google Shape;149;g3401b775f9d_0_65:notes">
            <a:extLst>
              <a:ext uri="{FF2B5EF4-FFF2-40B4-BE49-F238E27FC236}">
                <a16:creationId xmlns:a16="http://schemas.microsoft.com/office/drawing/2014/main" id="{8A5F0C00-BFD5-A923-81D7-9A52D6F889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401b775f9d_0_65:notes">
            <a:extLst>
              <a:ext uri="{FF2B5EF4-FFF2-40B4-BE49-F238E27FC236}">
                <a16:creationId xmlns:a16="http://schemas.microsoft.com/office/drawing/2014/main" id="{910CB6FB-16BA-2D06-19F0-7FA03F04D02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0717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a:extLst>
            <a:ext uri="{FF2B5EF4-FFF2-40B4-BE49-F238E27FC236}">
              <a16:creationId xmlns:a16="http://schemas.microsoft.com/office/drawing/2014/main" id="{664EA2BF-1571-CCE8-F5FE-3D8C6DB88AEF}"/>
            </a:ext>
          </a:extLst>
        </p:cNvPr>
        <p:cNvGrpSpPr/>
        <p:nvPr/>
      </p:nvGrpSpPr>
      <p:grpSpPr>
        <a:xfrm>
          <a:off x="0" y="0"/>
          <a:ext cx="0" cy="0"/>
          <a:chOff x="0" y="0"/>
          <a:chExt cx="0" cy="0"/>
        </a:xfrm>
      </p:grpSpPr>
      <p:sp>
        <p:nvSpPr>
          <p:cNvPr id="149" name="Google Shape;149;g3401b775f9d_0_65:notes">
            <a:extLst>
              <a:ext uri="{FF2B5EF4-FFF2-40B4-BE49-F238E27FC236}">
                <a16:creationId xmlns:a16="http://schemas.microsoft.com/office/drawing/2014/main" id="{598BB214-2E62-1CB5-0D37-D3EE76823A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401b775f9d_0_65:notes">
            <a:extLst>
              <a:ext uri="{FF2B5EF4-FFF2-40B4-BE49-F238E27FC236}">
                <a16:creationId xmlns:a16="http://schemas.microsoft.com/office/drawing/2014/main" id="{EB0D7763-9118-1B47-0E62-FBA76846BA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27625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374c4cfa6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374c4cfa6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61289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401b775f9d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401b775f9d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3226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6287f8a3bf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6287f8a3bf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PTNN: This parameterization – weights associated with the neural network – is also called a checkpoint, since it is taken during the training of the neural network model</a:t>
            </a:r>
            <a:endParaRPr sz="1050">
              <a:solidFill>
                <a:srgbClr val="3C4043"/>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050">
              <a:solidFill>
                <a:srgbClr val="3C4043"/>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They allow the user to focus on fine tuning which is arguably easier than training from scratch</a:t>
            </a:r>
            <a:endParaRPr sz="1050">
              <a:solidFill>
                <a:srgbClr val="3C4043"/>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050">
              <a:solidFill>
                <a:srgbClr val="3C4043"/>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PTNN's trained on large datasets are often good at generalizing to other domains, having access to these PTNN' is very convenient</a:t>
            </a:r>
            <a:endParaRPr>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400">
                <a:solidFill>
                  <a:srgbClr val="595959"/>
                </a:solidFill>
              </a:rPr>
              <a:t>An example use:</a:t>
            </a:r>
            <a:endParaRPr sz="1400">
              <a:solidFill>
                <a:srgbClr val="595959"/>
              </a:solidFill>
            </a:endParaRPr>
          </a:p>
          <a:p>
            <a:pPr marL="457200" lvl="0" indent="-317500" algn="l" rtl="0">
              <a:lnSpc>
                <a:spcPct val="115000"/>
              </a:lnSpc>
              <a:spcBef>
                <a:spcPts val="1200"/>
              </a:spcBef>
              <a:spcAft>
                <a:spcPts val="0"/>
              </a:spcAft>
              <a:buClr>
                <a:srgbClr val="595959"/>
              </a:buClr>
              <a:buSzPts val="1400"/>
              <a:buChar char="-"/>
            </a:pPr>
            <a:r>
              <a:rPr lang="en" sz="1400">
                <a:solidFill>
                  <a:srgbClr val="595959"/>
                </a:solidFill>
              </a:rPr>
              <a:t>Transfer learning: The user starts with a pre-trained neural network for a GENERAL task, and specializes it to their specific task. The user can take the generic part of a network and add trainable layers specific to the new task. The PTNN is used as a backbone (baseline feature extractor). This approach supports innovation, since many different datasets and downstream model layers can be explored on top of the backbone.</a:t>
            </a:r>
            <a:endParaRPr sz="14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400">
                <a:solidFill>
                  <a:srgbClr val="595959"/>
                </a:solidFill>
              </a:rPr>
              <a:t>============</a:t>
            </a:r>
            <a:endParaRPr sz="14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400">
                <a:solidFill>
                  <a:srgbClr val="595959"/>
                </a:solidFill>
              </a:rPr>
              <a:t>PTNNs are also used for knowledge distillation. It essentially acts as a form of model compression, where the learned weights and biases of either the input layer, hidden layers, or the output layer is transferred to a smaller model. Unlike the previous two methods, the knowledge from the cumbersome model is now distilled and input into the smaller model. For smaller mobile applications and systems with limited computational capacity, knowledge distillation allows for a compressed model to learn from this larger network [1].</a:t>
            </a:r>
            <a:endParaRPr sz="14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400">
                <a:solidFill>
                  <a:srgbClr val="595959"/>
                </a:solidFill>
              </a:rPr>
              <a:t>Finally, dataset labeling is a large benefit from pretrained neural networks. With the onset of these large models, accuracy and generalization become a large part of the equation. As such, specific PTNNs have the capability to help users with smaller models label datasets to a great degree of accuracy. Instead of having to go through thousands of images, it’s possible for input data to be quickly labeled and used for training.</a:t>
            </a:r>
            <a:endParaRPr sz="14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400">
                <a:solidFill>
                  <a:srgbClr val="595959"/>
                </a:solidFill>
              </a:rPr>
              <a:t>[1] https://arxiv.org/pdf/2006.05525.pdf</a:t>
            </a:r>
            <a:endParaRPr/>
          </a:p>
        </p:txBody>
      </p:sp>
    </p:spTree>
    <p:extLst>
      <p:ext uri="{BB962C8B-B14F-4D97-AF65-F5344CB8AC3E}">
        <p14:creationId xmlns:p14="http://schemas.microsoft.com/office/powerpoint/2010/main" val="3983936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a:extLst>
            <a:ext uri="{FF2B5EF4-FFF2-40B4-BE49-F238E27FC236}">
              <a16:creationId xmlns:a16="http://schemas.microsoft.com/office/drawing/2014/main" id="{5F996DC5-FE1E-FD2A-0257-C9CC0999708F}"/>
            </a:ext>
          </a:extLst>
        </p:cNvPr>
        <p:cNvGrpSpPr/>
        <p:nvPr/>
      </p:nvGrpSpPr>
      <p:grpSpPr>
        <a:xfrm>
          <a:off x="0" y="0"/>
          <a:ext cx="0" cy="0"/>
          <a:chOff x="0" y="0"/>
          <a:chExt cx="0" cy="0"/>
        </a:xfrm>
      </p:grpSpPr>
      <p:sp>
        <p:nvSpPr>
          <p:cNvPr id="180" name="Google Shape;180;g3401b775f9d_0_71:notes">
            <a:extLst>
              <a:ext uri="{FF2B5EF4-FFF2-40B4-BE49-F238E27FC236}">
                <a16:creationId xmlns:a16="http://schemas.microsoft.com/office/drawing/2014/main" id="{2AD896EF-042C-1814-C52A-6C87003EF0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401b775f9d_0_71:notes">
            <a:extLst>
              <a:ext uri="{FF2B5EF4-FFF2-40B4-BE49-F238E27FC236}">
                <a16:creationId xmlns:a16="http://schemas.microsoft.com/office/drawing/2014/main" id="{665972F8-4BA4-FD16-7B0D-D82BACA5824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18106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9D6D8CCB-1266-7C5E-10B8-B1C072FAFAAA}"/>
            </a:ext>
          </a:extLst>
        </p:cNvPr>
        <p:cNvGrpSpPr/>
        <p:nvPr/>
      </p:nvGrpSpPr>
      <p:grpSpPr>
        <a:xfrm>
          <a:off x="0" y="0"/>
          <a:ext cx="0" cy="0"/>
          <a:chOff x="0" y="0"/>
          <a:chExt cx="0" cy="0"/>
        </a:xfrm>
      </p:grpSpPr>
      <p:sp>
        <p:nvSpPr>
          <p:cNvPr id="193" name="Google Shape;193;g3401b775f9d_0_59:notes">
            <a:extLst>
              <a:ext uri="{FF2B5EF4-FFF2-40B4-BE49-F238E27FC236}">
                <a16:creationId xmlns:a16="http://schemas.microsoft.com/office/drawing/2014/main" id="{17EAF4A2-9D89-88B5-196E-E1309E02F6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401b775f9d_0_59:notes">
            <a:extLst>
              <a:ext uri="{FF2B5EF4-FFF2-40B4-BE49-F238E27FC236}">
                <a16:creationId xmlns:a16="http://schemas.microsoft.com/office/drawing/2014/main" id="{49E68700-9448-DF16-E5F6-7907D0BCFA5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86001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a:extLst>
            <a:ext uri="{FF2B5EF4-FFF2-40B4-BE49-F238E27FC236}">
              <a16:creationId xmlns:a16="http://schemas.microsoft.com/office/drawing/2014/main" id="{0CE6B8CB-8D97-801E-FEB5-17A8C152E37F}"/>
            </a:ext>
          </a:extLst>
        </p:cNvPr>
        <p:cNvGrpSpPr/>
        <p:nvPr/>
      </p:nvGrpSpPr>
      <p:grpSpPr>
        <a:xfrm>
          <a:off x="0" y="0"/>
          <a:ext cx="0" cy="0"/>
          <a:chOff x="0" y="0"/>
          <a:chExt cx="0" cy="0"/>
        </a:xfrm>
      </p:grpSpPr>
      <p:sp>
        <p:nvSpPr>
          <p:cNvPr id="180" name="Google Shape;180;g3401b775f9d_0_71:notes">
            <a:extLst>
              <a:ext uri="{FF2B5EF4-FFF2-40B4-BE49-F238E27FC236}">
                <a16:creationId xmlns:a16="http://schemas.microsoft.com/office/drawing/2014/main" id="{41E0BFCB-F1FE-3664-E36D-C57034C66B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401b775f9d_0_71:notes">
            <a:extLst>
              <a:ext uri="{FF2B5EF4-FFF2-40B4-BE49-F238E27FC236}">
                <a16:creationId xmlns:a16="http://schemas.microsoft.com/office/drawing/2014/main" id="{53631709-11C0-3074-68C7-22DCC9974FE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34259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401b775f9d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401b775f9d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18651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a:extLst>
            <a:ext uri="{FF2B5EF4-FFF2-40B4-BE49-F238E27FC236}">
              <a16:creationId xmlns:a16="http://schemas.microsoft.com/office/drawing/2014/main" id="{00C88FAE-2E3B-F100-E3B1-BD4C8D0408A8}"/>
            </a:ext>
          </a:extLst>
        </p:cNvPr>
        <p:cNvGrpSpPr/>
        <p:nvPr/>
      </p:nvGrpSpPr>
      <p:grpSpPr>
        <a:xfrm>
          <a:off x="0" y="0"/>
          <a:ext cx="0" cy="0"/>
          <a:chOff x="0" y="0"/>
          <a:chExt cx="0" cy="0"/>
        </a:xfrm>
      </p:grpSpPr>
      <p:sp>
        <p:nvSpPr>
          <p:cNvPr id="508" name="Google Shape;508;p28:notes">
            <a:extLst>
              <a:ext uri="{FF2B5EF4-FFF2-40B4-BE49-F238E27FC236}">
                <a16:creationId xmlns:a16="http://schemas.microsoft.com/office/drawing/2014/main" id="{4A582CBA-5D56-2F26-62AE-8382EE2B87C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28:notes">
            <a:extLst>
              <a:ext uri="{FF2B5EF4-FFF2-40B4-BE49-F238E27FC236}">
                <a16:creationId xmlns:a16="http://schemas.microsoft.com/office/drawing/2014/main" id="{AA9576BF-D3E5-48D3-FA04-19A90B8F0C1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84150" algn="l" rtl="0">
              <a:lnSpc>
                <a:spcPct val="100000"/>
              </a:lnSpc>
              <a:spcBef>
                <a:spcPts val="0"/>
              </a:spcBef>
              <a:spcAft>
                <a:spcPts val="0"/>
              </a:spcAft>
              <a:buSzPts val="1400"/>
              <a:buChar char="-"/>
            </a:pPr>
            <a:r>
              <a:rPr lang="en-US" sz="1100" b="1" u="sng">
                <a:latin typeface="Acumin Pro" panose="020B0504020202020204" pitchFamily="34" charset="77"/>
              </a:rPr>
              <a:t>unique properties: </a:t>
            </a:r>
          </a:p>
          <a:p>
            <a:pPr marL="628650" marR="0" lvl="1" indent="-184150" algn="l" rtl="0">
              <a:lnSpc>
                <a:spcPct val="100000"/>
              </a:lnSpc>
              <a:spcBef>
                <a:spcPts val="0"/>
              </a:spcBef>
              <a:spcAft>
                <a:spcPts val="0"/>
              </a:spcAft>
              <a:buSzPts val="1400"/>
              <a:buChar char="-"/>
            </a:pPr>
            <a:r>
              <a:rPr lang="en-US" sz="1100" b="1" u="sng">
                <a:latin typeface="Acumin Pro" panose="020B0504020202020204" pitchFamily="34" charset="77"/>
              </a:rPr>
              <a:t>semantic information</a:t>
            </a:r>
          </a:p>
          <a:p>
            <a:pPr marL="628650" marR="0" lvl="1" indent="-184150" algn="l" rtl="0">
              <a:lnSpc>
                <a:spcPct val="100000"/>
              </a:lnSpc>
              <a:spcBef>
                <a:spcPts val="0"/>
              </a:spcBef>
              <a:spcAft>
                <a:spcPts val="0"/>
              </a:spcAft>
              <a:buSzPts val="1400"/>
              <a:buChar char="-"/>
            </a:pPr>
            <a:r>
              <a:rPr lang="en-US" sz="1100" b="1" u="sng">
                <a:latin typeface="Acumin Pro" panose="020B0504020202020204" pitchFamily="34" charset="77"/>
              </a:rPr>
              <a:t>The rapid emergence of new models</a:t>
            </a:r>
          </a:p>
        </p:txBody>
      </p:sp>
      <p:sp>
        <p:nvSpPr>
          <p:cNvPr id="510" name="Google Shape;510;p28:notes">
            <a:extLst>
              <a:ext uri="{FF2B5EF4-FFF2-40B4-BE49-F238E27FC236}">
                <a16:creationId xmlns:a16="http://schemas.microsoft.com/office/drawing/2014/main" id="{148156D3-94C2-79D1-A5DA-9C669931F68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71</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5441305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a:extLst>
            <a:ext uri="{FF2B5EF4-FFF2-40B4-BE49-F238E27FC236}">
              <a16:creationId xmlns:a16="http://schemas.microsoft.com/office/drawing/2014/main" id="{D7603884-B3D3-AD3E-27B6-4CDBD2605B7C}"/>
            </a:ext>
          </a:extLst>
        </p:cNvPr>
        <p:cNvGrpSpPr/>
        <p:nvPr/>
      </p:nvGrpSpPr>
      <p:grpSpPr>
        <a:xfrm>
          <a:off x="0" y="0"/>
          <a:ext cx="0" cy="0"/>
          <a:chOff x="0" y="0"/>
          <a:chExt cx="0" cy="0"/>
        </a:xfrm>
      </p:grpSpPr>
      <p:sp>
        <p:nvSpPr>
          <p:cNvPr id="508" name="Google Shape;508;p28:notes">
            <a:extLst>
              <a:ext uri="{FF2B5EF4-FFF2-40B4-BE49-F238E27FC236}">
                <a16:creationId xmlns:a16="http://schemas.microsoft.com/office/drawing/2014/main" id="{5B4305B1-B4C2-1608-E23C-B6756883E57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28:notes">
            <a:extLst>
              <a:ext uri="{FF2B5EF4-FFF2-40B4-BE49-F238E27FC236}">
                <a16:creationId xmlns:a16="http://schemas.microsoft.com/office/drawing/2014/main" id="{95A483AD-7FF5-F6F6-4D23-CCDD62AB0AE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84150" algn="l" rtl="0">
              <a:lnSpc>
                <a:spcPct val="100000"/>
              </a:lnSpc>
              <a:spcBef>
                <a:spcPts val="0"/>
              </a:spcBef>
              <a:spcAft>
                <a:spcPts val="0"/>
              </a:spcAft>
              <a:buSzPts val="1400"/>
              <a:buChar char="-"/>
            </a:pPr>
            <a:endParaRPr/>
          </a:p>
        </p:txBody>
      </p:sp>
      <p:sp>
        <p:nvSpPr>
          <p:cNvPr id="510" name="Google Shape;510;p28:notes">
            <a:extLst>
              <a:ext uri="{FF2B5EF4-FFF2-40B4-BE49-F238E27FC236}">
                <a16:creationId xmlns:a16="http://schemas.microsoft.com/office/drawing/2014/main" id="{4DB6E80B-68AD-A9CA-F334-22CB4240702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72</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5016099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a:extLst>
            <a:ext uri="{FF2B5EF4-FFF2-40B4-BE49-F238E27FC236}">
              <a16:creationId xmlns:a16="http://schemas.microsoft.com/office/drawing/2014/main" id="{7C6724BC-CD28-B8AD-EB7D-0F2359E1AFB5}"/>
            </a:ext>
          </a:extLst>
        </p:cNvPr>
        <p:cNvGrpSpPr/>
        <p:nvPr/>
      </p:nvGrpSpPr>
      <p:grpSpPr>
        <a:xfrm>
          <a:off x="0" y="0"/>
          <a:ext cx="0" cy="0"/>
          <a:chOff x="0" y="0"/>
          <a:chExt cx="0" cy="0"/>
        </a:xfrm>
      </p:grpSpPr>
      <p:sp>
        <p:nvSpPr>
          <p:cNvPr id="508" name="Google Shape;508;p28:notes">
            <a:extLst>
              <a:ext uri="{FF2B5EF4-FFF2-40B4-BE49-F238E27FC236}">
                <a16:creationId xmlns:a16="http://schemas.microsoft.com/office/drawing/2014/main" id="{60749A71-BC0E-3CCF-B996-B363F3D311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28:notes">
            <a:extLst>
              <a:ext uri="{FF2B5EF4-FFF2-40B4-BE49-F238E27FC236}">
                <a16:creationId xmlns:a16="http://schemas.microsoft.com/office/drawing/2014/main" id="{AEB9E2DA-73B6-1EFD-F9BC-5E0C7D8FB1D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rtl="0">
              <a:lnSpc>
                <a:spcPct val="200000"/>
              </a:lnSpc>
              <a:buNone/>
            </a:pPr>
            <a:r>
              <a:rPr lang="en-US" sz="1050" i="0" u="none" strike="noStrike">
                <a:solidFill>
                  <a:srgbClr val="000000"/>
                </a:solidFill>
                <a:effectLst/>
                <a:latin typeface="Arial" panose="020B0604020202020204" pitchFamily="34" charset="0"/>
                <a:cs typeface="Arial" panose="020B0604020202020204" pitchFamily="34" charset="0"/>
              </a:rPr>
              <a:t>This thesis addresses this gap by understanding and improving the trustworthiness and reusability of open-source </a:t>
            </a:r>
            <a:r>
              <a:rPr lang="en-US" sz="1050" b="1" i="0" u="sng" strike="noStrike">
                <a:solidFill>
                  <a:srgbClr val="000000"/>
                </a:solidFill>
                <a:effectLst/>
                <a:latin typeface="Arial" panose="020B0604020202020204" pitchFamily="34" charset="0"/>
                <a:cs typeface="Arial" panose="020B0604020202020204" pitchFamily="34" charset="0"/>
              </a:rPr>
              <a:t>P</a:t>
            </a:r>
            <a:r>
              <a:rPr lang="en-US" sz="1050" i="0" u="none" strike="noStrike">
                <a:solidFill>
                  <a:srgbClr val="000000"/>
                </a:solidFill>
                <a:effectLst/>
                <a:latin typeface="Arial" panose="020B0604020202020204" pitchFamily="34" charset="0"/>
                <a:cs typeface="Arial" panose="020B0604020202020204" pitchFamily="34" charset="0"/>
              </a:rPr>
              <a:t>re-</a:t>
            </a:r>
            <a:r>
              <a:rPr lang="en-US" sz="1050" b="1" i="0" u="sng" strike="noStrike">
                <a:solidFill>
                  <a:srgbClr val="000000"/>
                </a:solidFill>
                <a:effectLst/>
                <a:latin typeface="Arial" panose="020B0604020202020204" pitchFamily="34" charset="0"/>
                <a:cs typeface="Arial" panose="020B0604020202020204" pitchFamily="34" charset="0"/>
              </a:rPr>
              <a:t>T</a:t>
            </a:r>
            <a:r>
              <a:rPr lang="en-US" sz="1050" i="0" u="none" strike="noStrike">
                <a:solidFill>
                  <a:srgbClr val="000000"/>
                </a:solidFill>
                <a:effectLst/>
                <a:latin typeface="Arial" panose="020B0604020202020204" pitchFamily="34" charset="0"/>
                <a:cs typeface="Arial" panose="020B0604020202020204" pitchFamily="34" charset="0"/>
              </a:rPr>
              <a:t>rained AI </a:t>
            </a:r>
            <a:r>
              <a:rPr lang="en-US" sz="1050" b="1" i="0" u="sng" strike="noStrike">
                <a:solidFill>
                  <a:srgbClr val="000000"/>
                </a:solidFill>
                <a:effectLst/>
                <a:latin typeface="Arial" panose="020B0604020202020204" pitchFamily="34" charset="0"/>
                <a:cs typeface="Arial" panose="020B0604020202020204" pitchFamily="34" charset="0"/>
              </a:rPr>
              <a:t>M</a:t>
            </a:r>
            <a:r>
              <a:rPr lang="en-US" sz="1050" i="0" u="none" strike="noStrike">
                <a:solidFill>
                  <a:srgbClr val="000000"/>
                </a:solidFill>
                <a:effectLst/>
                <a:latin typeface="Arial" panose="020B0604020202020204" pitchFamily="34" charset="0"/>
                <a:cs typeface="Arial" panose="020B0604020202020204" pitchFamily="34" charset="0"/>
              </a:rPr>
              <a:t>odels (PTMs) through:</a:t>
            </a:r>
          </a:p>
          <a:p>
            <a:pPr marL="0" rtl="0">
              <a:lnSpc>
                <a:spcPct val="200000"/>
              </a:lnSpc>
              <a:buNone/>
            </a:pPr>
            <a:br>
              <a:rPr lang="en-US" sz="1100">
                <a:latin typeface="Arial" panose="020B0604020202020204" pitchFamily="34" charset="0"/>
                <a:cs typeface="Arial" panose="020B0604020202020204" pitchFamily="34" charset="0"/>
              </a:rPr>
            </a:br>
            <a:endParaRPr lang="en-US" sz="1100">
              <a:latin typeface="Arial" panose="020B0604020202020204" pitchFamily="34" charset="0"/>
              <a:cs typeface="Arial" panose="020B0604020202020204" pitchFamily="34" charset="0"/>
            </a:endParaRPr>
          </a:p>
          <a:p>
            <a:pPr marL="171450" marR="0" lvl="0" indent="-184150" algn="l" rtl="0">
              <a:lnSpc>
                <a:spcPct val="100000"/>
              </a:lnSpc>
              <a:spcBef>
                <a:spcPts val="0"/>
              </a:spcBef>
              <a:spcAft>
                <a:spcPts val="0"/>
              </a:spcAft>
              <a:buSzPts val="1400"/>
              <a:buChar char="-"/>
            </a:pPr>
            <a:endParaRPr/>
          </a:p>
        </p:txBody>
      </p:sp>
      <p:sp>
        <p:nvSpPr>
          <p:cNvPr id="510" name="Google Shape;510;p28:notes">
            <a:extLst>
              <a:ext uri="{FF2B5EF4-FFF2-40B4-BE49-F238E27FC236}">
                <a16:creationId xmlns:a16="http://schemas.microsoft.com/office/drawing/2014/main" id="{65760F00-1613-7789-AB00-B85B14F7042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74</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8764258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a:extLst>
            <a:ext uri="{FF2B5EF4-FFF2-40B4-BE49-F238E27FC236}">
              <a16:creationId xmlns:a16="http://schemas.microsoft.com/office/drawing/2014/main" id="{A7419A3D-32C0-7282-2C09-FB4058CA9CFE}"/>
            </a:ext>
          </a:extLst>
        </p:cNvPr>
        <p:cNvGrpSpPr/>
        <p:nvPr/>
      </p:nvGrpSpPr>
      <p:grpSpPr>
        <a:xfrm>
          <a:off x="0" y="0"/>
          <a:ext cx="0" cy="0"/>
          <a:chOff x="0" y="0"/>
          <a:chExt cx="0" cy="0"/>
        </a:xfrm>
      </p:grpSpPr>
      <p:sp>
        <p:nvSpPr>
          <p:cNvPr id="508" name="Google Shape;508;p28:notes">
            <a:extLst>
              <a:ext uri="{FF2B5EF4-FFF2-40B4-BE49-F238E27FC236}">
                <a16:creationId xmlns:a16="http://schemas.microsoft.com/office/drawing/2014/main" id="{9E91C254-0F01-9640-2849-E94FFA77DAC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28:notes">
            <a:extLst>
              <a:ext uri="{FF2B5EF4-FFF2-40B4-BE49-F238E27FC236}">
                <a16:creationId xmlns:a16="http://schemas.microsoft.com/office/drawing/2014/main" id="{15AB1093-8B1F-5947-60C2-FDD321F9F1A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84150" algn="l" rtl="0">
              <a:lnSpc>
                <a:spcPct val="100000"/>
              </a:lnSpc>
              <a:spcBef>
                <a:spcPts val="0"/>
              </a:spcBef>
              <a:spcAft>
                <a:spcPts val="0"/>
              </a:spcAft>
              <a:buSzPts val="1400"/>
              <a:buChar char="-"/>
            </a:pPr>
            <a:endParaRPr/>
          </a:p>
        </p:txBody>
      </p:sp>
      <p:sp>
        <p:nvSpPr>
          <p:cNvPr id="510" name="Google Shape;510;p28:notes">
            <a:extLst>
              <a:ext uri="{FF2B5EF4-FFF2-40B4-BE49-F238E27FC236}">
                <a16:creationId xmlns:a16="http://schemas.microsoft.com/office/drawing/2014/main" id="{5A4536CA-262D-5098-CC1E-7938CA09B66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75</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8732238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a:extLst>
            <a:ext uri="{FF2B5EF4-FFF2-40B4-BE49-F238E27FC236}">
              <a16:creationId xmlns:a16="http://schemas.microsoft.com/office/drawing/2014/main" id="{1758AB29-305E-30FF-3E2F-833DBCC8FF76}"/>
            </a:ext>
          </a:extLst>
        </p:cNvPr>
        <p:cNvGrpSpPr/>
        <p:nvPr/>
      </p:nvGrpSpPr>
      <p:grpSpPr>
        <a:xfrm>
          <a:off x="0" y="0"/>
          <a:ext cx="0" cy="0"/>
          <a:chOff x="0" y="0"/>
          <a:chExt cx="0" cy="0"/>
        </a:xfrm>
      </p:grpSpPr>
      <p:sp>
        <p:nvSpPr>
          <p:cNvPr id="957" name="Google Shape;957;g3210262598b_0_1010:notes">
            <a:extLst>
              <a:ext uri="{FF2B5EF4-FFF2-40B4-BE49-F238E27FC236}">
                <a16:creationId xmlns:a16="http://schemas.microsoft.com/office/drawing/2014/main" id="{A9E4FCC1-BEC6-9712-8ADA-A224D3BA28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3210262598b_0_1010:notes">
            <a:extLst>
              <a:ext uri="{FF2B5EF4-FFF2-40B4-BE49-F238E27FC236}">
                <a16:creationId xmlns:a16="http://schemas.microsoft.com/office/drawing/2014/main" id="{2B075605-84B5-099F-C329-08C0658495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Consider the software engineer.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What tasks do they perform?</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Lots of traditional activities such as computer programming, data management, data transmission, collaborative engineering, and deployment. More recently working with machine learning technologies such as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What tools do they use to assist them in these tasks?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*Flip through some tool families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One aspect of software engineering research is to understand the ways that engineers use these tools, in order to</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1.</a:t>
            </a:r>
            <a:r>
              <a:rPr lang="en" sz="1200">
                <a:solidFill>
                  <a:schemeClr val="dk1"/>
                </a:solidFill>
                <a:latin typeface="Calibri"/>
                <a:ea typeface="Calibri"/>
                <a:cs typeface="Calibri"/>
                <a:sym typeface="Calibri"/>
              </a:rPr>
              <a:t>Identify problems with the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2.</a:t>
            </a:r>
            <a:r>
              <a:rPr lang="en" sz="1200">
                <a:solidFill>
                  <a:schemeClr val="dk1"/>
                </a:solidFill>
                <a:latin typeface="Calibri"/>
                <a:ea typeface="Calibri"/>
                <a:cs typeface="Calibri"/>
                <a:sym typeface="Calibri"/>
              </a:rPr>
              <a:t>Identify ways we can improve these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3.</a:t>
            </a:r>
            <a:r>
              <a:rPr lang="en" sz="1200">
                <a:solidFill>
                  <a:schemeClr val="dk1"/>
                </a:solidFill>
                <a:latin typeface="Calibri"/>
                <a:ea typeface="Calibri"/>
                <a:cs typeface="Calibri"/>
                <a:sym typeface="Calibri"/>
              </a:rPr>
              <a:t>Identify opportunities for new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When tools are used incorrectly, bad things happen.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The engineering process may be inefficient, or the quality of the engineering product may be affected.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TRANS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Today I’m going to talk about engineering practices and challenges for one of these domains: machine learning, and specifically, deep learning /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Editing:</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VSCode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IntelliJ</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Eclipse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Emacs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Interacting with data</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MySQL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MongoDB (noSQL)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GraphQL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Communication: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JSON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Protobuf</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Working with other developers: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Version control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CI tools like Travis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Virtualization: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Docker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Kubernetes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Deployment, e.g. serverless frameworks like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AWS lambda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Google cloud functions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Apache OpenWhisk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Neural networks: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Development frameworks like PyTorch and TensorFlow; model hubs such as HuggingFace; exchange formats such as ONNX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33333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a:extLst>
            <a:ext uri="{FF2B5EF4-FFF2-40B4-BE49-F238E27FC236}">
              <a16:creationId xmlns:a16="http://schemas.microsoft.com/office/drawing/2014/main" id="{316510B4-F317-2E46-B5FA-AB48F83F62DF}"/>
            </a:ext>
          </a:extLst>
        </p:cNvPr>
        <p:cNvGrpSpPr/>
        <p:nvPr/>
      </p:nvGrpSpPr>
      <p:grpSpPr>
        <a:xfrm>
          <a:off x="0" y="0"/>
          <a:ext cx="0" cy="0"/>
          <a:chOff x="0" y="0"/>
          <a:chExt cx="0" cy="0"/>
        </a:xfrm>
      </p:grpSpPr>
      <p:sp>
        <p:nvSpPr>
          <p:cNvPr id="83" name="Google Shape;83;g3210262598b_0_85:notes">
            <a:extLst>
              <a:ext uri="{FF2B5EF4-FFF2-40B4-BE49-F238E27FC236}">
                <a16:creationId xmlns:a16="http://schemas.microsoft.com/office/drawing/2014/main" id="{0FC6FF82-FB2A-C574-2D1A-FFE22419B7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210262598b_0_85:notes">
            <a:extLst>
              <a:ext uri="{FF2B5EF4-FFF2-40B4-BE49-F238E27FC236}">
                <a16:creationId xmlns:a16="http://schemas.microsoft.com/office/drawing/2014/main" id="{84B526D6-1706-FFE9-6AB1-939CD3A7E5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Clr>
                <a:schemeClr val="dk1"/>
              </a:buClr>
              <a:buSzPts val="1100"/>
              <a:buFont typeface="Arial"/>
              <a:buNone/>
            </a:pPr>
            <a:r>
              <a:rPr lang="en" sz="1800">
                <a:solidFill>
                  <a:schemeClr val="dk1"/>
                </a:solidFill>
              </a:rPr>
              <a:t>The engineering community faces a foundational gap in </a:t>
            </a:r>
            <a:r>
              <a:rPr lang="en" sz="1800" b="1" u="sng">
                <a:solidFill>
                  <a:schemeClr val="dk1"/>
                </a:solidFill>
              </a:rPr>
              <a:t>understanding</a:t>
            </a:r>
            <a:r>
              <a:rPr lang="en" sz="1800">
                <a:solidFill>
                  <a:schemeClr val="dk1"/>
                </a:solidFill>
              </a:rPr>
              <a:t> </a:t>
            </a:r>
            <a:r>
              <a:rPr lang="en" sz="1800" i="1">
                <a:solidFill>
                  <a:schemeClr val="dk1"/>
                </a:solidFill>
              </a:rPr>
              <a:t>challenges </a:t>
            </a:r>
            <a:r>
              <a:rPr lang="en" sz="1800">
                <a:solidFill>
                  <a:schemeClr val="dk1"/>
                </a:solidFill>
              </a:rPr>
              <a:t>and</a:t>
            </a:r>
            <a:r>
              <a:rPr lang="en" sz="1800" i="1">
                <a:solidFill>
                  <a:schemeClr val="dk1"/>
                </a:solidFill>
              </a:rPr>
              <a:t> best practices</a:t>
            </a:r>
            <a:r>
              <a:rPr lang="en" sz="1800">
                <a:solidFill>
                  <a:schemeClr val="dk1"/>
                </a:solidFill>
              </a:rPr>
              <a:t> for </a:t>
            </a:r>
            <a:r>
              <a:rPr lang="en" sz="1800" b="1">
                <a:solidFill>
                  <a:schemeClr val="dk1"/>
                </a:solidFill>
              </a:rPr>
              <a:t>reuse activities</a:t>
            </a:r>
            <a:r>
              <a:rPr lang="en" sz="1800">
                <a:solidFill>
                  <a:schemeClr val="dk1"/>
                </a:solidFill>
              </a:rPr>
              <a:t> in the </a:t>
            </a:r>
            <a:r>
              <a:rPr lang="en" sz="1800" b="1">
                <a:solidFill>
                  <a:schemeClr val="dk1"/>
                </a:solidFill>
              </a:rPr>
              <a:t>PTM supply chain</a:t>
            </a:r>
            <a:r>
              <a:rPr lang="en" sz="1800">
                <a:solidFill>
                  <a:schemeClr val="dk1"/>
                </a:solidFill>
              </a:rPr>
              <a:t>.</a:t>
            </a:r>
            <a:endParaRPr sz="1800">
              <a:solidFill>
                <a:schemeClr val="dk1"/>
              </a:solidFill>
            </a:endParaRPr>
          </a:p>
          <a:p>
            <a:pPr marL="457200" lvl="0" indent="0" algn="l" rtl="0">
              <a:lnSpc>
                <a:spcPct val="200000"/>
              </a:lnSpc>
              <a:spcBef>
                <a:spcPts val="0"/>
              </a:spcBef>
              <a:spcAft>
                <a:spcPts val="0"/>
              </a:spcAft>
              <a:buClr>
                <a:schemeClr val="dk1"/>
              </a:buClr>
              <a:buSzPts val="1100"/>
              <a:buFont typeface="Arial"/>
              <a:buNone/>
            </a:pPr>
            <a:endParaRPr sz="1800">
              <a:solidFill>
                <a:srgbClr val="0000FF"/>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882955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212692a074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212692a074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14566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fa9e99e674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g2fa9e99e674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085850" lvl="2" indent="-95250" algn="l" rtl="0">
              <a:lnSpc>
                <a:spcPct val="100000"/>
              </a:lnSpc>
              <a:spcBef>
                <a:spcPts val="0"/>
              </a:spcBef>
              <a:spcAft>
                <a:spcPts val="0"/>
              </a:spcAft>
              <a:buClr>
                <a:schemeClr val="dk1"/>
              </a:buClr>
              <a:buSzPts val="1200"/>
              <a:buFont typeface="Calibri"/>
              <a:buNone/>
            </a:pPr>
            <a:endParaRPr/>
          </a:p>
        </p:txBody>
      </p:sp>
      <p:sp>
        <p:nvSpPr>
          <p:cNvPr id="310" name="Google Shape;310;g2fa9e99e674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extLst>
      <p:ext uri="{BB962C8B-B14F-4D97-AF65-F5344CB8AC3E}">
        <p14:creationId xmlns:p14="http://schemas.microsoft.com/office/powerpoint/2010/main" val="21480338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fa9e99e674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2fa9e99e674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085850" lvl="2" indent="-95250" algn="l" rtl="0">
              <a:lnSpc>
                <a:spcPct val="100000"/>
              </a:lnSpc>
              <a:spcBef>
                <a:spcPts val="0"/>
              </a:spcBef>
              <a:spcAft>
                <a:spcPts val="0"/>
              </a:spcAft>
              <a:buClr>
                <a:schemeClr val="dk1"/>
              </a:buClr>
              <a:buSzPts val="1200"/>
              <a:buFont typeface="Calibri"/>
              <a:buNone/>
            </a:pPr>
            <a:endParaRPr/>
          </a:p>
        </p:txBody>
      </p:sp>
      <p:sp>
        <p:nvSpPr>
          <p:cNvPr id="326" name="Google Shape;326;g2fa9e99e674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extLst>
      <p:ext uri="{BB962C8B-B14F-4D97-AF65-F5344CB8AC3E}">
        <p14:creationId xmlns:p14="http://schemas.microsoft.com/office/powerpoint/2010/main" val="36580235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fa9e99e674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g2fa9e99e674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766941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fa9e99e674_0_4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2fa9e99e674_0_4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g2fa9e99e674_0_4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extLst>
      <p:ext uri="{BB962C8B-B14F-4D97-AF65-F5344CB8AC3E}">
        <p14:creationId xmlns:p14="http://schemas.microsoft.com/office/powerpoint/2010/main" val="28454091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fa9e99e674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2fa9e99e674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1625" algn="l" rtl="0">
              <a:lnSpc>
                <a:spcPct val="115000"/>
              </a:lnSpc>
              <a:spcBef>
                <a:spcPts val="0"/>
              </a:spcBef>
              <a:spcAft>
                <a:spcPts val="0"/>
              </a:spcAft>
              <a:buClr>
                <a:srgbClr val="1D1C1D"/>
              </a:buClr>
              <a:buSzPts val="1150"/>
              <a:buChar char="-"/>
            </a:pPr>
            <a:endParaRPr/>
          </a:p>
        </p:txBody>
      </p:sp>
      <p:sp>
        <p:nvSpPr>
          <p:cNvPr id="352" name="Google Shape;352;g2fa9e99e674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extLst>
      <p:ext uri="{BB962C8B-B14F-4D97-AF65-F5344CB8AC3E}">
        <p14:creationId xmlns:p14="http://schemas.microsoft.com/office/powerpoint/2010/main" val="29916448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28650" lvl="1" indent="-171450" algn="l" rtl="0">
              <a:lnSpc>
                <a:spcPct val="100000"/>
              </a:lnSpc>
              <a:spcBef>
                <a:spcPts val="0"/>
              </a:spcBef>
              <a:spcAft>
                <a:spcPts val="0"/>
              </a:spcAft>
              <a:buClr>
                <a:schemeClr val="dk1"/>
              </a:buClr>
              <a:buSzPts val="1200"/>
              <a:buFont typeface="Calibri"/>
              <a:buChar char="-"/>
            </a:pPr>
            <a:endParaRPr/>
          </a:p>
        </p:txBody>
      </p:sp>
      <p:sp>
        <p:nvSpPr>
          <p:cNvPr id="365" name="Google Shape;36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85</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797957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fa9e99e674_0_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g2fa9e99e674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393930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fa9e99e674_0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2fa9e99e674_0_2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400">
              <a:latin typeface="Arial"/>
              <a:ea typeface="Arial"/>
              <a:cs typeface="Arial"/>
              <a:sym typeface="Arial"/>
            </a:endParaRPr>
          </a:p>
        </p:txBody>
      </p:sp>
      <p:sp>
        <p:nvSpPr>
          <p:cNvPr id="379" name="Google Shape;379;g2fa9e99e674_0_2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87</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9805963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68300" algn="l" rtl="0">
              <a:lnSpc>
                <a:spcPct val="115000"/>
              </a:lnSpc>
              <a:spcBef>
                <a:spcPts val="1000"/>
              </a:spcBef>
              <a:spcAft>
                <a:spcPts val="0"/>
              </a:spcAft>
              <a:buSzPts val="2200"/>
              <a:buFont typeface="Arial"/>
              <a:buChar char="-"/>
            </a:pPr>
            <a:endParaRPr sz="2200">
              <a:latin typeface="Arial"/>
              <a:ea typeface="Arial"/>
              <a:cs typeface="Arial"/>
              <a:sym typeface="Arial"/>
            </a:endParaRPr>
          </a:p>
        </p:txBody>
      </p:sp>
      <p:sp>
        <p:nvSpPr>
          <p:cNvPr id="398" name="Google Shape;39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88</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465281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fa9e99e674_0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2fa9e99e674_0_3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4800" algn="l" rtl="0">
              <a:lnSpc>
                <a:spcPct val="115000"/>
              </a:lnSpc>
              <a:spcBef>
                <a:spcPts val="0"/>
              </a:spcBef>
              <a:spcAft>
                <a:spcPts val="0"/>
              </a:spcAft>
              <a:buClr>
                <a:srgbClr val="505050"/>
              </a:buClr>
              <a:buSzPts val="1200"/>
              <a:buChar char="-"/>
            </a:pPr>
            <a:endParaRPr/>
          </a:p>
        </p:txBody>
      </p:sp>
      <p:sp>
        <p:nvSpPr>
          <p:cNvPr id="421" name="Google Shape;421;g2fa9e99e674_0_3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89</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867763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6287f8a3bf_0_9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6287f8a3bf_0_9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36671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fa9e99e674_0_4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2fa9e99e674_0_4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4800" algn="l" rtl="0">
              <a:lnSpc>
                <a:spcPct val="115000"/>
              </a:lnSpc>
              <a:spcBef>
                <a:spcPts val="0"/>
              </a:spcBef>
              <a:spcAft>
                <a:spcPts val="0"/>
              </a:spcAft>
              <a:buClr>
                <a:srgbClr val="505050"/>
              </a:buClr>
              <a:buSzPts val="1200"/>
              <a:buChar char="-"/>
            </a:pPr>
            <a:endParaRPr/>
          </a:p>
        </p:txBody>
      </p:sp>
      <p:sp>
        <p:nvSpPr>
          <p:cNvPr id="436" name="Google Shape;436;g2fa9e99e674_0_4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90</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2328889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0e76d3f760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g30e76d3f760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44868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0e76d3f760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30e76d3f760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4800" algn="l" rtl="0">
              <a:lnSpc>
                <a:spcPct val="150000"/>
              </a:lnSpc>
              <a:spcBef>
                <a:spcPts val="0"/>
              </a:spcBef>
              <a:spcAft>
                <a:spcPts val="0"/>
              </a:spcAft>
              <a:buClr>
                <a:schemeClr val="dk1"/>
              </a:buClr>
              <a:buSzPts val="1200"/>
              <a:buFont typeface="Calibri"/>
              <a:buChar char="-"/>
            </a:pPr>
            <a:endParaRPr/>
          </a:p>
        </p:txBody>
      </p:sp>
      <p:sp>
        <p:nvSpPr>
          <p:cNvPr id="452" name="Google Shape;452;g30e76d3f760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92</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2644789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0e76d3f760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30e76d3f760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rgbClr val="505050"/>
              </a:buClr>
              <a:buSzPts val="1200"/>
              <a:buFont typeface="Arial"/>
              <a:buChar char="-"/>
            </a:pPr>
            <a:endParaRPr/>
          </a:p>
        </p:txBody>
      </p:sp>
      <p:sp>
        <p:nvSpPr>
          <p:cNvPr id="475" name="Google Shape;475;g30e76d3f760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93</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0637072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84150" algn="l" rtl="0">
              <a:lnSpc>
                <a:spcPct val="100000"/>
              </a:lnSpc>
              <a:spcBef>
                <a:spcPts val="0"/>
              </a:spcBef>
              <a:spcAft>
                <a:spcPts val="0"/>
              </a:spcAft>
              <a:buSzPts val="1400"/>
              <a:buChar char="-"/>
            </a:pPr>
            <a:endParaRPr/>
          </a:p>
        </p:txBody>
      </p:sp>
      <p:sp>
        <p:nvSpPr>
          <p:cNvPr id="510" name="Google Shape;51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94</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067811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a133bae788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a133bae788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00353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a133bae788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2a133bae78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Consider the software engineer.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What tasks do they perform?</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Lots of traditional activities such as computer programming, data management, data transmission, collaborative engineering, and deployment. More recently working with machine learning technologies such as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What tools do they use to assist them in these tasks?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*Flip through some tool families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One aspect of software engineering research is to understand the ways that engineers use these tools, in order to</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1.</a:t>
            </a:r>
            <a:r>
              <a:rPr lang="en" sz="1200">
                <a:solidFill>
                  <a:schemeClr val="dk1"/>
                </a:solidFill>
                <a:latin typeface="Calibri"/>
                <a:ea typeface="Calibri"/>
                <a:cs typeface="Calibri"/>
                <a:sym typeface="Calibri"/>
              </a:rPr>
              <a:t>Identify problems with the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2.</a:t>
            </a:r>
            <a:r>
              <a:rPr lang="en" sz="1200">
                <a:solidFill>
                  <a:schemeClr val="dk1"/>
                </a:solidFill>
                <a:latin typeface="Calibri"/>
                <a:ea typeface="Calibri"/>
                <a:cs typeface="Calibri"/>
                <a:sym typeface="Calibri"/>
              </a:rPr>
              <a:t>Identify ways we can improve these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3.</a:t>
            </a:r>
            <a:r>
              <a:rPr lang="en" sz="1200">
                <a:solidFill>
                  <a:schemeClr val="dk1"/>
                </a:solidFill>
                <a:latin typeface="Calibri"/>
                <a:ea typeface="Calibri"/>
                <a:cs typeface="Calibri"/>
                <a:sym typeface="Calibri"/>
              </a:rPr>
              <a:t>Identify opportunities for new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When tools are used incorrectly, bad things happen.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The engineering process may be inefficient, or the quality of the engineering product may be affected.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TRANS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Today I’m going to talk about engineering practices and challenges for one of these domains: machine learning, and specifically, deep learning /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Editing:</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VSCode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IntelliJ</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Eclipse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Emacs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Interacting with data</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MySQL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MongoDB (noSQL)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GraphQL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Communication: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JSON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Protobuf</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Working with other developers: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Version control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CI tools like Travis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Virtualization: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Docker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Kubernetes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Deployment, e.g. serverless frameworks like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AWS lambda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Google cloud functions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Apache OpenWhisk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Neural networks: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Development frameworks like PyTorch and TensorFlow; model hubs such as HuggingFace; exchange formats such as ONNX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72089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a133bae788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a133bae788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81822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a133bae788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a133bae788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Keywords: ML model hub, DL model hub</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Selection criteria:</a:t>
            </a:r>
            <a:endParaRPr sz="1200">
              <a:solidFill>
                <a:schemeClr val="dk1"/>
              </a:solidFill>
              <a:latin typeface="Calibri"/>
              <a:ea typeface="Calibri"/>
              <a:cs typeface="Calibri"/>
              <a:sym typeface="Calibri"/>
            </a:endParaRPr>
          </a:p>
          <a:p>
            <a:pPr marL="46990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Match our definition of model hub (i.e. a collection of models and datasets organized by problem domain)</a:t>
            </a:r>
            <a:endParaRPr sz="1200">
              <a:solidFill>
                <a:schemeClr val="dk1"/>
              </a:solidFill>
              <a:latin typeface="Calibri"/>
              <a:ea typeface="Calibri"/>
              <a:cs typeface="Calibri"/>
              <a:sym typeface="Calibri"/>
            </a:endParaRPr>
          </a:p>
          <a:p>
            <a:pPr marL="46990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Should have a website -&gt; instead of only have github repo</a:t>
            </a:r>
            <a:endParaRPr sz="1200">
              <a:solidFill>
                <a:schemeClr val="dk1"/>
              </a:solidFill>
              <a:latin typeface="Calibri"/>
              <a:ea typeface="Calibri"/>
              <a:cs typeface="Calibri"/>
              <a:sym typeface="Calibri"/>
            </a:endParaRPr>
          </a:p>
          <a:p>
            <a:pPr marL="46990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The documentation should be accessible -&gt; analyze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Finally, we got 8 model hubs,</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rPr>
              <a:t>-	</a:t>
            </a:r>
            <a:r>
              <a:rPr lang="en" sz="1200">
                <a:solidFill>
                  <a:schemeClr val="dk1"/>
                </a:solidFill>
                <a:latin typeface="Calibri"/>
                <a:ea typeface="Calibri"/>
                <a:cs typeface="Calibri"/>
                <a:sym typeface="Calibri"/>
              </a:rPr>
              <a:t>We analyzed the #models, #dataset, and, how the PTMs are contributed and distributed.</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rPr>
              <a:t>-</a:t>
            </a:r>
            <a:endParaRPr sz="1200">
              <a:solidFill>
                <a:schemeClr val="dk1"/>
              </a:solidFill>
            </a:endParaRPr>
          </a:p>
          <a:p>
            <a:pPr marL="0" lvl="0" indent="0" algn="l" rtl="0">
              <a:spcBef>
                <a:spcPts val="0"/>
              </a:spcBef>
              <a:spcAft>
                <a:spcPts val="0"/>
              </a:spcAft>
              <a:buNone/>
            </a:pPr>
            <a:endParaRPr sz="1200">
              <a:solidFill>
                <a:schemeClr val="dk1"/>
              </a:solidFill>
            </a:endParaRPr>
          </a:p>
        </p:txBody>
      </p:sp>
    </p:spTree>
    <p:extLst>
      <p:ext uri="{BB962C8B-B14F-4D97-AF65-F5344CB8AC3E}">
        <p14:creationId xmlns:p14="http://schemas.microsoft.com/office/powerpoint/2010/main" val="68812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212692a074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212692a074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To understand the typical structure of model hubs, we looked at each of them and collected</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 the categories (e.g., computer vision, natural language processing)</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 tasks (e.g., image classification, tokenization),</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 and statistics of models and datasets</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We found that all model hubs had similar categories to offer (e.g., Computer Vision, Natural</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Language Processing, etc.), but the model hubs that offered the</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greatest flexibility (i.e., Hugging Face) in community contributions</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were found to have more tasks and models associated with each</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category, a clear advantage of open source model hubs. For example</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Hugging Face is an open hub that offers 60,904 models and tasks</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while Modelhub is a gated hub that only offers 6 models and tasks.</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The distribution of models by category is not uniform. For example, in HuggingFace there are 6 categories but 53% of the models are in one category, nlp category.</a:t>
            </a:r>
            <a:endParaRPr sz="1200">
              <a:solidFill>
                <a:schemeClr val="dk1"/>
              </a:solidFill>
            </a:endParaRPr>
          </a:p>
          <a:p>
            <a:pPr marL="0" lvl="0" indent="0" algn="l" rtl="0">
              <a:lnSpc>
                <a:spcPct val="115000"/>
              </a:lnSpc>
              <a:spcBef>
                <a:spcPts val="0"/>
              </a:spcBef>
              <a:spcAft>
                <a:spcPts val="0"/>
              </a:spcAft>
              <a:buNone/>
            </a:pPr>
            <a:endParaRPr sz="1200" b="1">
              <a:solidFill>
                <a:schemeClr val="dk1"/>
              </a:solidFill>
            </a:endParaRPr>
          </a:p>
          <a:p>
            <a:pPr marL="0" lvl="0" indent="0" algn="l" rtl="0">
              <a:lnSpc>
                <a:spcPct val="115000"/>
              </a:lnSpc>
              <a:spcBef>
                <a:spcPts val="0"/>
              </a:spcBef>
              <a:spcAft>
                <a:spcPts val="0"/>
              </a:spcAft>
              <a:buNone/>
            </a:pPr>
            <a:r>
              <a:rPr lang="en" sz="1200" b="1">
                <a:solidFill>
                  <a:schemeClr val="dk1"/>
                </a:solidFill>
              </a:rPr>
              <a:t>Common Property 1: </a:t>
            </a:r>
            <a:r>
              <a:rPr lang="en" sz="1200">
                <a:solidFill>
                  <a:schemeClr val="dk1"/>
                </a:solidFill>
              </a:rPr>
              <a:t>A model hub hosts pre-trained models. It may host other artifacts (e.g., datasets, source code). </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en" sz="1200" b="1">
                <a:solidFill>
                  <a:schemeClr val="dk1"/>
                </a:solidFill>
              </a:rPr>
              <a:t>Common Property 2:</a:t>
            </a:r>
            <a:r>
              <a:rPr lang="en" sz="1200">
                <a:solidFill>
                  <a:schemeClr val="dk1"/>
                </a:solidFill>
              </a:rPr>
              <a:t> Model hubs function as a research-topractice pipeline, more so than in the traditional software supply chain. Model contributors are either the authors of a model, or are maintaining or fine-tuning an existing model [21]. An author is the researcher(s) who created the original implementation of a model, typically released alongside an academic work [21]. A maintainer is the individual(s) who maintain and expand the properties of an author’s work [89]. This could be done through resolving bugs, improving model performance and accuracy, or providing alternative implementations of the model.</a:t>
            </a:r>
            <a:endParaRPr sz="1200">
              <a:solidFill>
                <a:schemeClr val="dk1"/>
              </a:solidFill>
            </a:endParaRPr>
          </a:p>
          <a:p>
            <a:pPr marL="0" lvl="0" indent="0" algn="l" rtl="0">
              <a:lnSpc>
                <a:spcPct val="115000"/>
              </a:lnSpc>
              <a:spcBef>
                <a:spcPts val="0"/>
              </a:spcBef>
              <a:spcAft>
                <a:spcPts val="0"/>
              </a:spcAft>
              <a:buNone/>
            </a:pPr>
            <a:endParaRPr sz="1200" b="1">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34693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6287f8a3bf_0_1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6287f8a3bf_0_1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27462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212692a074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212692a074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28182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a133bae788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2a133bae788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22666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a133bae788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a133bae788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Method, sampling, bias</a:t>
            </a:r>
            <a:endParaRPr/>
          </a:p>
        </p:txBody>
      </p:sp>
    </p:spTree>
    <p:extLst>
      <p:ext uri="{BB962C8B-B14F-4D97-AF65-F5344CB8AC3E}">
        <p14:creationId xmlns:p14="http://schemas.microsoft.com/office/powerpoint/2010/main" val="25589901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a133bae788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a133bae788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Method, sampling, bias</a:t>
            </a:r>
            <a:endParaRPr/>
          </a:p>
        </p:txBody>
      </p:sp>
    </p:spTree>
    <p:extLst>
      <p:ext uri="{BB962C8B-B14F-4D97-AF65-F5344CB8AC3E}">
        <p14:creationId xmlns:p14="http://schemas.microsoft.com/office/powerpoint/2010/main" val="20243442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a133bae788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a133bae788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47407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a133bae78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2a133bae78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9363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a133bae788_0_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2a133bae788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Method, sampling, bias</a:t>
            </a:r>
            <a:endParaRPr/>
          </a:p>
        </p:txBody>
      </p:sp>
    </p:spTree>
    <p:extLst>
      <p:ext uri="{BB962C8B-B14F-4D97-AF65-F5344CB8AC3E}">
        <p14:creationId xmlns:p14="http://schemas.microsoft.com/office/powerpoint/2010/main" val="19455434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a133bae788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2a133bae788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-Remind method: We used STRIDE analysis to measure the risks on HF. The frist step is to depict a dataflow based on HF documentation.</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diagram include two sides, HF user workflow and HF components.</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-Here we will show you an example:</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users contribute models to HF.</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-We examine the points where HF is mitigating threats. Let's talk about three of them:</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TODO: This is to mitigate the ..., then the problem we observed.</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-With verified organizations. out of 6K organizations, only 200 were verified. 3%.</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-ClamAV: Out of all the packages, HF puts a warning label for the pacakges with a virus/malware. However, our measurement shows that none of them were flagged. No packages are actually flagged and we also know that this is only checked by traditional code, not neural network.</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-Commit signing:</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-Number: only 3% of all models adopted this feature.</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limited usage of GPG commit signing exposes models hosted on Hugging Face to Tampering. These models face the risk of Tampering because attackers could contribute malicious code or edit commit history.</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-Org verification -&gt; The low adoption rate raises the risk of Spoofing: malicious users may masquerade as real organizations, similar to typosquatting</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-ClamAV -&gt; elevation of previledge</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-Commit signing:</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limited usage of GPG commit signing exposes models hosted on Hugging Face to Tampering. These models face the risk of Tampering because attackers could contribute malicious code or edit commit history.</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-Title: Six Mitigations...(bold)not adopted</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-Although Hugging Face offers mitigations for many risks, these mitigations are incomplete or not widely adopted (Table IV)</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-These risks make the existence of malicious models possible in the model registries.</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-User permission model</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-One shortcoming of the permission model is that Hugging Face organizations violate the principle of least privilege [81]: an organization member with Write privilege can modify any PTM owned by the organization. Therefore, an attacker could contribute malicious code, thereby raising the risk of Elevation of Privileges.</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-Organization verification:</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-We counted the number of verified organizations via web scraping. Out of 6,243 organizations, only 199 (3.19%) were verified.</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low adoption rate raises the risk of Spoofing: malicious users may masquerade as real organizations, similar to typosquatting</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-ClamAV</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-Commit hash checkout: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-It is not easily measured (performed by users on their own machines), we measured the use and scope of the others within the Hugging Face ecosystem</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-GPG commit signing</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limited usage of GPG commit signing exposes models hosted on Hugging Face to Spoofing, Tampering, and Repudiation risks. First, unsigned Hugging Face models are vulnerable to Spoofing since attackers could make commits under the alias of a legitimate maintainer. Second, these models face the risk of Tampering because attackers could contribute malicious code or edit commit history. Finally, unsigned models could also risk repudiation since a lack of verified commit history allows an individual to deny actions within a repository.</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-Model cards: I will talk more details in the next two slides.</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-Dependencies</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-Figure: Number of models trained on a specific dataset (blue) and trained with a specific model architecture (orange). </a:t>
            </a:r>
            <a:endParaRPr sz="1200">
              <a:solidFill>
                <a:schemeClr val="dk1"/>
              </a:solidFill>
              <a:latin typeface="Calibri"/>
              <a:ea typeface="Calibri"/>
              <a:cs typeface="Calibri"/>
              <a:sym typeface="Calibri"/>
            </a:endParaRPr>
          </a:p>
          <a:p>
            <a:pPr marL="254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-**1,207 models were trained on the most popular dataset. 1,673 models depend on the most popular architecture.</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-many models depend on the works of others that can be maliciously tampered with. In tampering with these dependencies, BadNets [59] and unethical models [77] can be created, which could affect downstream PTMs.</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-PTM Documentation</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-Figure: The proportion of models with standardized claims (Hugging Face’s YAML format) for each type of PTM</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1123743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3210262598b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3210262598b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49758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3210262598b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3210262598b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65176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p:nvPicPr>
        <p:blipFill>
          <a:blip r:embed="rId2"/>
          <a:stretch>
            <a:fillRect/>
          </a:stretch>
        </p:blipFill>
        <p:spPr>
          <a:xfrm>
            <a:off x="770308" y="4317118"/>
            <a:ext cx="2031900" cy="363704"/>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p:nvPicPr>
        <p:blipFill>
          <a:blip r:embed="rId3"/>
          <a:stretch>
            <a:fillRect/>
          </a:stretch>
        </p:blipFill>
        <p:spPr>
          <a:xfrm>
            <a:off x="7467600" y="0"/>
            <a:ext cx="1676400" cy="51435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p:nvSpPr>
        <p:spPr>
          <a:xfrm>
            <a:off x="7466030" y="-7079"/>
            <a:ext cx="1685041" cy="515058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767443" y="1503802"/>
            <a:ext cx="5822594" cy="444626"/>
          </a:xfrm>
        </p:spPr>
        <p:txBody>
          <a:bodyPr>
            <a:noAutofit/>
          </a:bodyPr>
          <a:lstStyle>
            <a:lvl1pPr>
              <a:defRPr sz="405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767443" y="1972004"/>
            <a:ext cx="5822594" cy="336947"/>
          </a:xfrm>
        </p:spPr>
        <p:txBody>
          <a:bodyPr>
            <a:noAutofit/>
          </a:bodyPr>
          <a:lstStyle>
            <a:lvl1pPr marL="0" indent="0">
              <a:buFontTx/>
              <a:buNone/>
              <a:defRPr sz="1800" b="1" i="0">
                <a:solidFill>
                  <a:schemeClr val="bg2"/>
                </a:solidFill>
                <a:latin typeface="Acumin Pro Semibold"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767443" y="2330347"/>
            <a:ext cx="5822594" cy="336947"/>
          </a:xfrm>
        </p:spPr>
        <p:txBody>
          <a:bodyPr>
            <a:normAutofit/>
          </a:bodyPr>
          <a:lstStyle>
            <a:lvl1pPr marL="0" indent="0">
              <a:buFontTx/>
              <a:buNone/>
              <a:defRPr sz="1200">
                <a:solidFill>
                  <a:schemeClr val="bg2"/>
                </a:solidFill>
                <a:latin typeface="Acumin Pro"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fld id="{C7124C19-F609-8C4C-8116-78E353E3E672}" type="datetime1">
              <a:rPr lang="en-US" smtClean="0"/>
              <a:t>3/29/23</a:t>
            </a:fld>
            <a:endParaRPr lang="en-US"/>
          </a:p>
        </p:txBody>
      </p:sp>
    </p:spTree>
    <p:extLst>
      <p:ext uri="{BB962C8B-B14F-4D97-AF65-F5344CB8AC3E}">
        <p14:creationId xmlns:p14="http://schemas.microsoft.com/office/powerpoint/2010/main" val="1865443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334735" y="2739204"/>
            <a:ext cx="4102307" cy="1759318"/>
          </a:xfrm>
        </p:spPr>
        <p:txBody>
          <a:bodyPr numCol="1">
            <a:noAutofit/>
          </a:bodyPr>
          <a:lstStyle>
            <a:lvl1pPr marL="214313" indent="-214313" algn="l" fontAlgn="t">
              <a:buFont typeface="Wingdings" pitchFamily="2" charset="2"/>
              <a:buChar char="§"/>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p:nvPicPr>
        <p:blipFill>
          <a:blip r:embed="rId2"/>
          <a:stretch>
            <a:fillRect/>
          </a:stretch>
        </p:blipFill>
        <p:spPr>
          <a:xfrm>
            <a:off x="334735" y="4670836"/>
            <a:ext cx="1352393" cy="242075"/>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334734" y="1157493"/>
            <a:ext cx="4102309"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706959" y="1157493"/>
            <a:ext cx="4094045"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698697" y="2739203"/>
            <a:ext cx="4102307" cy="1759318"/>
          </a:xfrm>
        </p:spPr>
        <p:txBody>
          <a:bodyPr numCol="1">
            <a:noAutofit/>
          </a:bodyPr>
          <a:lstStyle>
            <a:lvl1pPr marL="214313" indent="-214313" algn="l" fontAlgn="t">
              <a:buFont typeface="Wingdings" pitchFamily="2" charset="2"/>
              <a:buChar char="§"/>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10" name="Footer Placeholder 9">
            <a:extLst>
              <a:ext uri="{FF2B5EF4-FFF2-40B4-BE49-F238E27FC236}">
                <a16:creationId xmlns:a16="http://schemas.microsoft.com/office/drawing/2014/main" id="{91641B97-9FFC-02AC-9A83-AD9CF1F958B2}"/>
              </a:ext>
            </a:extLst>
          </p:cNvPr>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406936297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715718"/>
            <a:ext cx="8458200" cy="274320"/>
          </a:xfrm>
        </p:spPr>
        <p:txBody>
          <a:bodyPr>
            <a:noAutofit/>
          </a:bodyPr>
          <a:lstStyle>
            <a:lvl1pPr marL="0" indent="0" algn="l">
              <a:buNone/>
              <a:defRPr sz="165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334736" y="2739204"/>
            <a:ext cx="2650859" cy="1759318"/>
          </a:xfrm>
        </p:spPr>
        <p:txBody>
          <a:bodyPr numCol="1">
            <a:noAutofit/>
          </a:bodyPr>
          <a:lstStyle>
            <a:lvl1pPr marL="214313" indent="-214313" algn="l" fontAlgn="t">
              <a:buFont typeface="Wingdings" pitchFamily="2" charset="2"/>
              <a:buChar char="§"/>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p:nvPicPr>
        <p:blipFill>
          <a:blip r:embed="rId2"/>
          <a:stretch>
            <a:fillRect/>
          </a:stretch>
        </p:blipFill>
        <p:spPr>
          <a:xfrm>
            <a:off x="334735" y="4670836"/>
            <a:ext cx="1352393" cy="242075"/>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334734" y="1157493"/>
            <a:ext cx="2650859"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252730" y="1157493"/>
            <a:ext cx="2645520"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3244470" y="2739204"/>
            <a:ext cx="2650859" cy="1759318"/>
          </a:xfrm>
        </p:spPr>
        <p:txBody>
          <a:bodyPr numCol="1">
            <a:noAutofit/>
          </a:bodyPr>
          <a:lstStyle>
            <a:lvl1pPr marL="214313" indent="-214313" algn="l" fontAlgn="t">
              <a:buFont typeface="Wingdings" pitchFamily="2" charset="2"/>
              <a:buChar char="§"/>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154204" y="1149231"/>
            <a:ext cx="2645520"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6145943" y="2730942"/>
            <a:ext cx="2650859" cy="1759318"/>
          </a:xfrm>
        </p:spPr>
        <p:txBody>
          <a:bodyPr numCol="1">
            <a:noAutofit/>
          </a:bodyPr>
          <a:lstStyle>
            <a:lvl1pPr marL="214313" indent="-214313" algn="l" fontAlgn="t">
              <a:buFont typeface="Wingdings" pitchFamily="2" charset="2"/>
              <a:buChar char="§"/>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11" name="Footer Placeholder 10">
            <a:extLst>
              <a:ext uri="{FF2B5EF4-FFF2-40B4-BE49-F238E27FC236}">
                <a16:creationId xmlns:a16="http://schemas.microsoft.com/office/drawing/2014/main" id="{F039C530-4D1F-8F28-146E-3ECC4BBCE9E0}"/>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86199325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342902" y="342900"/>
            <a:ext cx="3236117" cy="723072"/>
          </a:xfrm>
        </p:spPr>
        <p:txBody>
          <a:bodyPr anchor="b"/>
          <a:lstStyle>
            <a:lvl1pPr>
              <a:defRPr sz="24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342902" y="1177788"/>
            <a:ext cx="3236117" cy="322395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3803904" y="342900"/>
            <a:ext cx="4997195" cy="4058841"/>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821C840C-3AA9-6493-3A9D-CE82D8D49211}"/>
              </a:ext>
            </a:extLst>
          </p:cNvPr>
          <p:cNvPicPr>
            <a:picLocks noChangeAspect="1"/>
          </p:cNvPicPr>
          <p:nvPr/>
        </p:nvPicPr>
        <p:blipFill>
          <a:blip r:embed="rId2"/>
          <a:stretch>
            <a:fillRect/>
          </a:stretch>
        </p:blipFill>
        <p:spPr>
          <a:xfrm>
            <a:off x="334735" y="4670836"/>
            <a:ext cx="1352393" cy="242075"/>
          </a:xfrm>
          <a:prstGeom prst="rect">
            <a:avLst/>
          </a:prstGeom>
        </p:spPr>
      </p:pic>
      <p:sp>
        <p:nvSpPr>
          <p:cNvPr id="5" name="Footer Placeholder 4">
            <a:extLst>
              <a:ext uri="{FF2B5EF4-FFF2-40B4-BE49-F238E27FC236}">
                <a16:creationId xmlns:a16="http://schemas.microsoft.com/office/drawing/2014/main" id="{D1CC4977-AD33-556A-2AED-7416F7D43900}"/>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849452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334736" y="352528"/>
            <a:ext cx="3244283" cy="776081"/>
          </a:xfrm>
        </p:spPr>
        <p:txBody>
          <a:bodyPr anchor="b"/>
          <a:lstStyle>
            <a:lvl1pPr fontAlgn="t">
              <a:defRPr sz="2400"/>
            </a:lvl1pPr>
          </a:lstStyle>
          <a:p>
            <a:r>
              <a:rPr lang="en-US"/>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3887391" y="352528"/>
            <a:ext cx="4921874" cy="4043260"/>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334736" y="1319420"/>
            <a:ext cx="3244283" cy="306456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p:nvPicPr>
        <p:blipFill>
          <a:blip r:embed="rId2"/>
          <a:stretch>
            <a:fillRect/>
          </a:stretch>
        </p:blipFill>
        <p:spPr>
          <a:xfrm>
            <a:off x="334735" y="4670836"/>
            <a:ext cx="1352393" cy="242075"/>
          </a:xfrm>
          <a:prstGeom prst="rect">
            <a:avLst/>
          </a:prstGeom>
        </p:spPr>
      </p:pic>
      <p:sp>
        <p:nvSpPr>
          <p:cNvPr id="5" name="Footer Placeholder 4">
            <a:extLst>
              <a:ext uri="{FF2B5EF4-FFF2-40B4-BE49-F238E27FC236}">
                <a16:creationId xmlns:a16="http://schemas.microsoft.com/office/drawing/2014/main" id="{3BA56456-EFF1-AF89-28F7-3D4A6920E070}"/>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1770681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334735" y="1157492"/>
            <a:ext cx="4094045" cy="3238296"/>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p:nvPicPr>
        <p:blipFill>
          <a:blip r:embed="rId2"/>
          <a:stretch>
            <a:fillRect/>
          </a:stretch>
        </p:blipFill>
        <p:spPr>
          <a:xfrm>
            <a:off x="334735" y="4670836"/>
            <a:ext cx="1352393" cy="242075"/>
          </a:xfrm>
          <a:prstGeom prst="rect">
            <a:avLst/>
          </a:prstGeom>
        </p:spPr>
      </p:pic>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4715222" y="1157492"/>
            <a:ext cx="4094045" cy="3238296"/>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Footer Placeholder 1">
            <a:extLst>
              <a:ext uri="{FF2B5EF4-FFF2-40B4-BE49-F238E27FC236}">
                <a16:creationId xmlns:a16="http://schemas.microsoft.com/office/drawing/2014/main" id="{A3135B86-20D4-13D9-0376-A64DF5C381B3}"/>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0050199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351065" y="1157493"/>
            <a:ext cx="4397009" cy="1541693"/>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961820" y="1157492"/>
            <a:ext cx="3847445" cy="323068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p:nvPicPr>
        <p:blipFill>
          <a:blip r:embed="rId2"/>
          <a:stretch>
            <a:fillRect/>
          </a:stretch>
        </p:blipFill>
        <p:spPr>
          <a:xfrm>
            <a:off x="334735" y="4670836"/>
            <a:ext cx="1352393" cy="242075"/>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2614933" y="2846479"/>
            <a:ext cx="2133141" cy="1541693"/>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351065" y="2846478"/>
            <a:ext cx="2133141" cy="1541694"/>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Footer Placeholder 1">
            <a:extLst>
              <a:ext uri="{FF2B5EF4-FFF2-40B4-BE49-F238E27FC236}">
                <a16:creationId xmlns:a16="http://schemas.microsoft.com/office/drawing/2014/main" id="{6DA9D6A4-F44C-720B-EF21-A331231A6477}"/>
              </a:ext>
            </a:extLst>
          </p:cNvPr>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2109740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326571" y="2439841"/>
            <a:ext cx="2656344" cy="27432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p:nvPicPr>
        <p:blipFill>
          <a:blip r:embed="rId2"/>
          <a:stretch>
            <a:fillRect/>
          </a:stretch>
        </p:blipFill>
        <p:spPr>
          <a:xfrm>
            <a:off x="334735" y="4670836"/>
            <a:ext cx="1352393" cy="242075"/>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342900" y="1025488"/>
            <a:ext cx="2640015" cy="1312844"/>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3243828" y="1025488"/>
            <a:ext cx="2640015" cy="1312844"/>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6136297" y="1025488"/>
            <a:ext cx="2640015" cy="1312844"/>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3227499" y="2439841"/>
            <a:ext cx="2656344" cy="27432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6136297" y="2439841"/>
            <a:ext cx="2656344" cy="27432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310242" y="4242486"/>
            <a:ext cx="2656344" cy="27432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326571" y="2828133"/>
            <a:ext cx="2640015" cy="1312844"/>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3227499" y="2828133"/>
            <a:ext cx="2640015" cy="1312844"/>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6144756" y="2828133"/>
            <a:ext cx="2640015" cy="1312844"/>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3211170" y="4242486"/>
            <a:ext cx="2656344" cy="27432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6144756" y="4242486"/>
            <a:ext cx="2656344" cy="27432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 name="Footer Placeholder 1">
            <a:extLst>
              <a:ext uri="{FF2B5EF4-FFF2-40B4-BE49-F238E27FC236}">
                <a16:creationId xmlns:a16="http://schemas.microsoft.com/office/drawing/2014/main" id="{E0D3EBD5-219C-5B88-5FAA-E3535228FBDB}"/>
              </a:ext>
            </a:extLst>
          </p:cNvPr>
          <p:cNvSpPr>
            <a:spLocks noGrp="1"/>
          </p:cNvSpPr>
          <p:nvPr>
            <p:ph type="ftr" sz="quarter" idx="26"/>
          </p:nvPr>
        </p:nvSpPr>
        <p:spPr/>
        <p:txBody>
          <a:bodyPr/>
          <a:lstStyle/>
          <a:p>
            <a:endParaRPr lang="en-US"/>
          </a:p>
        </p:txBody>
      </p:sp>
      <p:sp>
        <p:nvSpPr>
          <p:cNvPr id="3" name="Text Placeholder 13">
            <a:extLst>
              <a:ext uri="{FF2B5EF4-FFF2-40B4-BE49-F238E27FC236}">
                <a16:creationId xmlns:a16="http://schemas.microsoft.com/office/drawing/2014/main" id="{924D92CB-DB6C-EEE8-BDA7-E3D7B0643641}"/>
              </a:ext>
            </a:extLst>
          </p:cNvPr>
          <p:cNvSpPr>
            <a:spLocks noGrp="1"/>
          </p:cNvSpPr>
          <p:nvPr>
            <p:ph type="body" sz="quarter" idx="15"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Tree>
    <p:extLst>
      <p:ext uri="{BB962C8B-B14F-4D97-AF65-F5344CB8AC3E}">
        <p14:creationId xmlns:p14="http://schemas.microsoft.com/office/powerpoint/2010/main" val="2469548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p:nvPicPr>
        <p:blipFill>
          <a:blip r:embed="rId2"/>
          <a:stretch>
            <a:fillRect/>
          </a:stretch>
        </p:blipFill>
        <p:spPr>
          <a:xfrm>
            <a:off x="334735" y="4670836"/>
            <a:ext cx="1352393" cy="242075"/>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334736" y="1157072"/>
            <a:ext cx="1958261"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2508047" y="1157072"/>
            <a:ext cx="1954317"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4677415" y="1157072"/>
            <a:ext cx="1954317"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6846782" y="1157072"/>
            <a:ext cx="1954317"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382716" y="2738363"/>
            <a:ext cx="1958261"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3556027" y="2738363"/>
            <a:ext cx="1954317"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5725394" y="2738363"/>
            <a:ext cx="1954317"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9" name="Footer Placeholder 18">
            <a:extLst>
              <a:ext uri="{FF2B5EF4-FFF2-40B4-BE49-F238E27FC236}">
                <a16:creationId xmlns:a16="http://schemas.microsoft.com/office/drawing/2014/main" id="{0B1371B0-95CE-4462-18BB-F77CBC19BF86}"/>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194858968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891490" y="1232305"/>
            <a:ext cx="3909610" cy="1541693"/>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p:nvPicPr>
        <p:blipFill>
          <a:blip r:embed="rId2"/>
          <a:stretch>
            <a:fillRect/>
          </a:stretch>
        </p:blipFill>
        <p:spPr>
          <a:xfrm>
            <a:off x="334735" y="4670836"/>
            <a:ext cx="1352393" cy="242075"/>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4891490" y="2913028"/>
            <a:ext cx="3909610" cy="1541693"/>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334737" y="1232305"/>
            <a:ext cx="4308874" cy="3230678"/>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67A134D-7A3A-AD4B-91DF-57347E308706}"/>
              </a:ext>
            </a:extLst>
          </p:cNvPr>
          <p:cNvSpPr/>
          <p:nvPr/>
        </p:nvSpPr>
        <p:spPr>
          <a:xfrm>
            <a:off x="4891490" y="2546962"/>
            <a:ext cx="3909610" cy="227036"/>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4891295" y="2546962"/>
            <a:ext cx="3909707" cy="227036"/>
          </a:xfrm>
        </p:spPr>
        <p:txBody>
          <a:bodyPr>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p:nvSpPr>
        <p:spPr>
          <a:xfrm>
            <a:off x="4891392" y="4227685"/>
            <a:ext cx="3909610" cy="227036"/>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4891295" y="4227685"/>
            <a:ext cx="3909610" cy="227036"/>
          </a:xfrm>
        </p:spPr>
        <p:txBody>
          <a:bodyPr>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0" name="Footer Placeholder 19">
            <a:extLst>
              <a:ext uri="{FF2B5EF4-FFF2-40B4-BE49-F238E27FC236}">
                <a16:creationId xmlns:a16="http://schemas.microsoft.com/office/drawing/2014/main" id="{2785C5DB-355E-CD09-6EF5-58F892E8FB6F}"/>
              </a:ext>
            </a:extLst>
          </p:cNvPr>
          <p:cNvSpPr>
            <a:spLocks noGrp="1"/>
          </p:cNvSpPr>
          <p:nvPr>
            <p:ph type="ftr" sz="quarter" idx="20"/>
          </p:nvPr>
        </p:nvSpPr>
        <p:spPr/>
        <p:txBody>
          <a:bodyPr/>
          <a:lstStyle/>
          <a:p>
            <a:endParaRPr lang="en-US"/>
          </a:p>
        </p:txBody>
      </p:sp>
    </p:spTree>
    <p:extLst>
      <p:ext uri="{BB962C8B-B14F-4D97-AF65-F5344CB8AC3E}">
        <p14:creationId xmlns:p14="http://schemas.microsoft.com/office/powerpoint/2010/main" val="16483688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891490" y="1232305"/>
            <a:ext cx="3909610" cy="1541693"/>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p:nvPicPr>
        <p:blipFill>
          <a:blip r:embed="rId2"/>
          <a:stretch>
            <a:fillRect/>
          </a:stretch>
        </p:blipFill>
        <p:spPr>
          <a:xfrm>
            <a:off x="334735" y="4670836"/>
            <a:ext cx="1352393" cy="242075"/>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965414" y="2913028"/>
            <a:ext cx="1835685" cy="1541693"/>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891490" y="2909340"/>
            <a:ext cx="1896687" cy="1541694"/>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334737" y="1232305"/>
            <a:ext cx="4308874" cy="3230678"/>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CAC4E08-5A51-BF4F-655E-4E54DD771548}"/>
              </a:ext>
            </a:extLst>
          </p:cNvPr>
          <p:cNvSpPr/>
          <p:nvPr/>
        </p:nvSpPr>
        <p:spPr>
          <a:xfrm>
            <a:off x="4891490" y="2546962"/>
            <a:ext cx="3909610" cy="227036"/>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4928867" y="2546962"/>
            <a:ext cx="3872135" cy="227036"/>
          </a:xfrm>
        </p:spPr>
        <p:txBody>
          <a:bodyPr>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p:nvSpPr>
        <p:spPr>
          <a:xfrm>
            <a:off x="4884613" y="4223998"/>
            <a:ext cx="1884248" cy="227036"/>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4921990" y="4223998"/>
            <a:ext cx="1866186" cy="227036"/>
          </a:xfrm>
        </p:spPr>
        <p:txBody>
          <a:bodyPr>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p:nvSpPr>
        <p:spPr>
          <a:xfrm>
            <a:off x="6965414" y="4231278"/>
            <a:ext cx="1823956" cy="227036"/>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7002791" y="4231278"/>
            <a:ext cx="1806473" cy="227036"/>
          </a:xfrm>
        </p:spPr>
        <p:txBody>
          <a:bodyPr>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8" name="Footer Placeholder 17">
            <a:extLst>
              <a:ext uri="{FF2B5EF4-FFF2-40B4-BE49-F238E27FC236}">
                <a16:creationId xmlns:a16="http://schemas.microsoft.com/office/drawing/2014/main" id="{BE9F3313-6532-97CE-1E0D-3A21EA40A39C}"/>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20801608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p:nvPicPr>
        <p:blipFill>
          <a:blip r:embed="rId2"/>
          <a:stretch>
            <a:fillRect/>
          </a:stretch>
        </p:blipFill>
        <p:spPr>
          <a:xfrm>
            <a:off x="7467600" y="0"/>
            <a:ext cx="1676400" cy="51435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p:nvPicPr>
        <p:blipFill>
          <a:blip r:embed="rId3"/>
          <a:stretch>
            <a:fillRect/>
          </a:stretch>
        </p:blipFill>
        <p:spPr>
          <a:xfrm>
            <a:off x="775607" y="4317117"/>
            <a:ext cx="2031900" cy="363705"/>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767443" y="1359034"/>
            <a:ext cx="5822594" cy="539818"/>
          </a:xfrm>
        </p:spPr>
        <p:txBody>
          <a:bodyPr>
            <a:noAutofit/>
          </a:bodyPr>
          <a:lstStyle>
            <a:lvl1pPr>
              <a:defRPr sz="405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767443" y="1962860"/>
            <a:ext cx="5822594" cy="336947"/>
          </a:xfrm>
        </p:spPr>
        <p:txBody>
          <a:bodyPr>
            <a:noAutofit/>
          </a:bodyPr>
          <a:lstStyle>
            <a:lvl1pPr marL="0" indent="0">
              <a:buFontTx/>
              <a:buNone/>
              <a:defRPr sz="1800" b="1" i="0">
                <a:solidFill>
                  <a:schemeClr val="tx1"/>
                </a:solidFill>
                <a:latin typeface="Acumin Pro Semibold"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767443" y="2361636"/>
            <a:ext cx="5822594" cy="336947"/>
          </a:xfrm>
        </p:spPr>
        <p:txBody>
          <a:bodyPr>
            <a:normAutofit/>
          </a:bodyPr>
          <a:lstStyle>
            <a:lvl1pPr marL="0" indent="0">
              <a:buFontTx/>
              <a:buNone/>
              <a:defRPr sz="1200">
                <a:solidFill>
                  <a:schemeClr val="tx1"/>
                </a:solidFill>
                <a:latin typeface="Acumin Pro"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3/31/23</a:t>
            </a:r>
          </a:p>
        </p:txBody>
      </p:sp>
    </p:spTree>
    <p:extLst>
      <p:ext uri="{BB962C8B-B14F-4D97-AF65-F5344CB8AC3E}">
        <p14:creationId xmlns:p14="http://schemas.microsoft.com/office/powerpoint/2010/main" val="3230529527"/>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p:nvSpPr>
        <p:spPr>
          <a:xfrm>
            <a:off x="5953857" y="986921"/>
            <a:ext cx="2489648" cy="33849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713C0F4F-1E76-E3A4-E5AA-8FA79C7C69FB}"/>
              </a:ext>
            </a:extLst>
          </p:cNvPr>
          <p:cNvSpPr/>
          <p:nvPr/>
        </p:nvSpPr>
        <p:spPr>
          <a:xfrm>
            <a:off x="3315718" y="986922"/>
            <a:ext cx="2489648" cy="33849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067105CB-DECE-0616-2A57-776784CFC1CB}"/>
              </a:ext>
            </a:extLst>
          </p:cNvPr>
          <p:cNvSpPr/>
          <p:nvPr/>
        </p:nvSpPr>
        <p:spPr>
          <a:xfrm>
            <a:off x="677578" y="986922"/>
            <a:ext cx="2489648" cy="33849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677629" y="1077351"/>
            <a:ext cx="2489597" cy="254671"/>
          </a:xfrm>
        </p:spPr>
        <p:txBody>
          <a:bodyPr>
            <a:noAutofit/>
          </a:bodyPr>
          <a:lstStyle>
            <a:lvl1pPr marL="0" indent="0" algn="ctr" fontAlgn="ctr">
              <a:spcBef>
                <a:spcPts val="0"/>
              </a:spcBef>
              <a:buFontTx/>
              <a:buNone/>
              <a:defRPr sz="1350" b="1" i="0" baseline="0">
                <a:solidFill>
                  <a:schemeClr val="bg1"/>
                </a:solidFill>
                <a:latin typeface="Acumin Pro Condensed Semibold" panose="020B0506020202020204" pitchFamily="34" charset="77"/>
              </a:defRPr>
            </a:lvl1pPr>
          </a:lstStyle>
          <a:p>
            <a:pPr lvl="0"/>
            <a:r>
              <a:rPr lang="en-US"/>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826458" y="3034368"/>
            <a:ext cx="2213372" cy="1166813"/>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3315963" y="1077351"/>
            <a:ext cx="2489597" cy="254671"/>
          </a:xfrm>
        </p:spPr>
        <p:txBody>
          <a:bodyPr>
            <a:noAutofit/>
          </a:bodyPr>
          <a:lstStyle>
            <a:lvl1pPr marL="0" indent="0" algn="ctr" fontAlgn="ctr">
              <a:spcBef>
                <a:spcPts val="0"/>
              </a:spcBef>
              <a:buFontTx/>
              <a:buNone/>
              <a:defRPr sz="1350" b="1" i="0" baseline="0">
                <a:solidFill>
                  <a:schemeClr val="bg1"/>
                </a:solidFill>
                <a:latin typeface="Acumin Pro Condensed Semibold" panose="020B0506020202020204" pitchFamily="34" charset="77"/>
              </a:defRPr>
            </a:lvl1pPr>
          </a:lstStyle>
          <a:p>
            <a:pPr lvl="0"/>
            <a:r>
              <a:rPr lang="en-US"/>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3464791" y="3034368"/>
            <a:ext cx="2213372" cy="1166813"/>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5954102" y="1075439"/>
            <a:ext cx="2489597" cy="254671"/>
          </a:xfrm>
        </p:spPr>
        <p:txBody>
          <a:bodyPr>
            <a:noAutofit/>
          </a:bodyPr>
          <a:lstStyle>
            <a:lvl1pPr marL="0" indent="0" algn="ctr" fontAlgn="ctr">
              <a:spcBef>
                <a:spcPts val="0"/>
              </a:spcBef>
              <a:buFontTx/>
              <a:buNone/>
              <a:defRPr sz="1350" b="1" i="0" baseline="0">
                <a:solidFill>
                  <a:schemeClr val="bg1"/>
                </a:solidFill>
                <a:latin typeface="Acumin Pro Condensed Semibold" panose="020B0506020202020204" pitchFamily="34" charset="77"/>
              </a:defRPr>
            </a:lvl1pPr>
          </a:lstStyle>
          <a:p>
            <a:pPr lvl="0"/>
            <a:r>
              <a:rPr lang="en-US"/>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6102931" y="3032455"/>
            <a:ext cx="2213372" cy="1166813"/>
          </a:xfrm>
        </p:spPr>
        <p:txBody>
          <a:bodyPr/>
          <a:lstStyle>
            <a:lvl1pPr marL="0" indent="0">
              <a:buNone/>
              <a:defRPr b="1"/>
            </a:lvl1pPr>
          </a:lstStyle>
          <a:p>
            <a:r>
              <a:rPr lang="en-US"/>
              <a:t>Click icon to add picture</a:t>
            </a:r>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p:nvPicPr>
        <p:blipFill>
          <a:blip r:embed="rId2"/>
          <a:stretch>
            <a:fillRect/>
          </a:stretch>
        </p:blipFill>
        <p:spPr>
          <a:xfrm>
            <a:off x="334735" y="4670836"/>
            <a:ext cx="1352393" cy="242075"/>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BA0F278F-8AAE-FA0B-4B47-AB0FFECE69F2}"/>
              </a:ext>
            </a:extLst>
          </p:cNvPr>
          <p:cNvSpPr>
            <a:spLocks noGrp="1"/>
          </p:cNvSpPr>
          <p:nvPr>
            <p:ph type="ftr" sz="quarter" idx="19"/>
          </p:nvPr>
        </p:nvSpPr>
        <p:spPr/>
        <p:txBody>
          <a:bodyPr/>
          <a:lstStyle/>
          <a:p>
            <a:endParaRPr lang="en-US"/>
          </a:p>
        </p:txBody>
      </p:sp>
      <p:sp>
        <p:nvSpPr>
          <p:cNvPr id="2" name="Text Placeholder 3">
            <a:extLst>
              <a:ext uri="{FF2B5EF4-FFF2-40B4-BE49-F238E27FC236}">
                <a16:creationId xmlns:a16="http://schemas.microsoft.com/office/drawing/2014/main" id="{140B5B1B-89D1-9945-6AB1-0D9B2E27009A}"/>
              </a:ext>
            </a:extLst>
          </p:cNvPr>
          <p:cNvSpPr>
            <a:spLocks noGrp="1"/>
          </p:cNvSpPr>
          <p:nvPr>
            <p:ph type="body" sz="half" idx="2" hasCustomPrompt="1"/>
          </p:nvPr>
        </p:nvSpPr>
        <p:spPr>
          <a:xfrm>
            <a:off x="815930" y="1548945"/>
            <a:ext cx="2212942" cy="1268500"/>
          </a:xfrm>
        </p:spPr>
        <p:txBody>
          <a:bodyPr>
            <a:normAutofit/>
          </a:bodyPr>
          <a:lstStyle>
            <a:lvl1pPr marL="0" indent="0">
              <a:buNone/>
              <a:defRPr sz="105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8" name="Text Placeholder 3">
            <a:extLst>
              <a:ext uri="{FF2B5EF4-FFF2-40B4-BE49-F238E27FC236}">
                <a16:creationId xmlns:a16="http://schemas.microsoft.com/office/drawing/2014/main" id="{CCAB75A6-8C36-AD93-09A1-D377BF55C686}"/>
              </a:ext>
            </a:extLst>
          </p:cNvPr>
          <p:cNvSpPr>
            <a:spLocks noGrp="1"/>
          </p:cNvSpPr>
          <p:nvPr>
            <p:ph type="body" sz="half" idx="20" hasCustomPrompt="1"/>
          </p:nvPr>
        </p:nvSpPr>
        <p:spPr>
          <a:xfrm>
            <a:off x="3454071" y="1548945"/>
            <a:ext cx="2212942" cy="1268500"/>
          </a:xfrm>
        </p:spPr>
        <p:txBody>
          <a:bodyPr>
            <a:normAutofit/>
          </a:bodyPr>
          <a:lstStyle>
            <a:lvl1pPr marL="0" indent="0">
              <a:buNone/>
              <a:defRPr sz="105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10" name="Text Placeholder 3">
            <a:extLst>
              <a:ext uri="{FF2B5EF4-FFF2-40B4-BE49-F238E27FC236}">
                <a16:creationId xmlns:a16="http://schemas.microsoft.com/office/drawing/2014/main" id="{9BFCE088-E342-EDAD-213D-39C8B8D85057}"/>
              </a:ext>
            </a:extLst>
          </p:cNvPr>
          <p:cNvSpPr>
            <a:spLocks noGrp="1"/>
          </p:cNvSpPr>
          <p:nvPr>
            <p:ph type="body" sz="half" idx="21" hasCustomPrompt="1"/>
          </p:nvPr>
        </p:nvSpPr>
        <p:spPr>
          <a:xfrm>
            <a:off x="6092209" y="1548945"/>
            <a:ext cx="2212942" cy="1268500"/>
          </a:xfrm>
        </p:spPr>
        <p:txBody>
          <a:bodyPr>
            <a:normAutofit/>
          </a:bodyPr>
          <a:lstStyle>
            <a:lvl1pPr marL="0" indent="0">
              <a:buNone/>
              <a:defRPr sz="105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Tree>
    <p:extLst>
      <p:ext uri="{BB962C8B-B14F-4D97-AF65-F5344CB8AC3E}">
        <p14:creationId xmlns:p14="http://schemas.microsoft.com/office/powerpoint/2010/main" val="2231926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p:nvSpPr>
        <p:spPr>
          <a:xfrm>
            <a:off x="5953662" y="986920"/>
            <a:ext cx="2489648" cy="338495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D2C44A1A-1D1D-F2D9-8EC1-EFF25EBA1FB0}"/>
              </a:ext>
            </a:extLst>
          </p:cNvPr>
          <p:cNvSpPr/>
          <p:nvPr/>
        </p:nvSpPr>
        <p:spPr>
          <a:xfrm>
            <a:off x="3315523" y="986920"/>
            <a:ext cx="2489648" cy="338495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3138D75A-DD50-6C6E-0A9D-7F77E72C780A}"/>
              </a:ext>
            </a:extLst>
          </p:cNvPr>
          <p:cNvSpPr/>
          <p:nvPr/>
        </p:nvSpPr>
        <p:spPr>
          <a:xfrm>
            <a:off x="677384" y="986921"/>
            <a:ext cx="2489648" cy="338495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677435" y="1077350"/>
            <a:ext cx="2489597" cy="254671"/>
          </a:xfrm>
        </p:spPr>
        <p:txBody>
          <a:bodyPr>
            <a:noAutofit/>
          </a:bodyPr>
          <a:lstStyle>
            <a:lvl1pPr marL="0" indent="0" algn="ctr" fontAlgn="t">
              <a:spcBef>
                <a:spcPts val="0"/>
              </a:spcBef>
              <a:buFontTx/>
              <a:buNone/>
              <a:defRPr sz="1350" baseline="0">
                <a:solidFill>
                  <a:schemeClr val="tx1"/>
                </a:solidFill>
                <a:latin typeface="+mj-lt"/>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3315769" y="1077350"/>
            <a:ext cx="2489597" cy="254671"/>
          </a:xfrm>
        </p:spPr>
        <p:txBody>
          <a:bodyPr>
            <a:noAutofit/>
          </a:bodyPr>
          <a:lstStyle>
            <a:lvl1pPr marL="0" indent="0" algn="ctr" fontAlgn="t">
              <a:spcBef>
                <a:spcPts val="0"/>
              </a:spcBef>
              <a:buFontTx/>
              <a:buNone/>
              <a:defRPr sz="1350" baseline="0">
                <a:solidFill>
                  <a:schemeClr val="tx1"/>
                </a:solidFill>
                <a:latin typeface="+mj-lt"/>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5953908" y="1075437"/>
            <a:ext cx="2489597" cy="254671"/>
          </a:xfrm>
        </p:spPr>
        <p:txBody>
          <a:bodyPr>
            <a:noAutofit/>
          </a:bodyPr>
          <a:lstStyle>
            <a:lvl1pPr marL="0" indent="0" algn="ctr" fontAlgn="t">
              <a:spcBef>
                <a:spcPts val="0"/>
              </a:spcBef>
              <a:buFontTx/>
              <a:buNone/>
              <a:defRPr sz="1350" b="1" baseline="0">
                <a:solidFill>
                  <a:schemeClr val="tx1"/>
                </a:solidFill>
                <a:latin typeface="+mj-lt"/>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826263" y="1530503"/>
            <a:ext cx="2213372" cy="1268500"/>
          </a:xfrm>
        </p:spPr>
        <p:txBody>
          <a:bodyPr>
            <a:normAutofit/>
          </a:bodyPr>
          <a:lstStyle>
            <a:lvl1pPr marL="0" indent="0">
              <a:buNone/>
              <a:defRPr sz="10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3453661" y="1548944"/>
            <a:ext cx="2213372" cy="1268500"/>
          </a:xfrm>
        </p:spPr>
        <p:txBody>
          <a:bodyPr>
            <a:normAutofit/>
          </a:bodyPr>
          <a:lstStyle>
            <a:lvl1pPr marL="0" indent="0">
              <a:buNone/>
              <a:defRPr sz="10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826263" y="3034366"/>
            <a:ext cx="2213372" cy="1166813"/>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3464597" y="3034366"/>
            <a:ext cx="2213372" cy="1166813"/>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6102736" y="3032454"/>
            <a:ext cx="2213372" cy="1166813"/>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6097061" y="1553568"/>
            <a:ext cx="2213372" cy="1268500"/>
          </a:xfrm>
        </p:spPr>
        <p:txBody>
          <a:bodyPr>
            <a:normAutofit/>
          </a:bodyPr>
          <a:lstStyle>
            <a:lvl1pPr marL="0" indent="0">
              <a:buNone/>
              <a:defRPr sz="10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p:nvPicPr>
        <p:blipFill>
          <a:blip r:embed="rId2"/>
          <a:stretch>
            <a:fillRect/>
          </a:stretch>
        </p:blipFill>
        <p:spPr>
          <a:xfrm>
            <a:off x="334735" y="4670836"/>
            <a:ext cx="1352393" cy="242075"/>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A4DDE6D-DD47-E873-4306-EBFC1F91F65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4238537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p:nvPicPr>
        <p:blipFill>
          <a:blip r:embed="rId2"/>
          <a:stretch>
            <a:fillRect/>
          </a:stretch>
        </p:blipFill>
        <p:spPr>
          <a:xfrm>
            <a:off x="334735" y="4670836"/>
            <a:ext cx="1352393" cy="242075"/>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p:nvSpPr>
        <p:spPr>
          <a:xfrm>
            <a:off x="756438" y="1245447"/>
            <a:ext cx="1438515" cy="327314"/>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p:nvSpPr>
        <p:spPr>
          <a:xfrm>
            <a:off x="758505" y="1620416"/>
            <a:ext cx="1436449" cy="242512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p:nvSpPr>
        <p:spPr>
          <a:xfrm>
            <a:off x="2284078" y="1245447"/>
            <a:ext cx="1438515" cy="327314"/>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p:nvSpPr>
        <p:spPr>
          <a:xfrm>
            <a:off x="2286144" y="1620416"/>
            <a:ext cx="1436449" cy="24251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p:nvSpPr>
        <p:spPr>
          <a:xfrm>
            <a:off x="3811718" y="1245447"/>
            <a:ext cx="1438515" cy="327314"/>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p:nvSpPr>
        <p:spPr>
          <a:xfrm>
            <a:off x="3813784" y="1620416"/>
            <a:ext cx="1436449" cy="242512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p:nvSpPr>
        <p:spPr>
          <a:xfrm>
            <a:off x="5339357" y="1245447"/>
            <a:ext cx="1438515" cy="327314"/>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p:nvSpPr>
        <p:spPr>
          <a:xfrm>
            <a:off x="5341424" y="1620416"/>
            <a:ext cx="1436449" cy="242512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p:nvSpPr>
        <p:spPr>
          <a:xfrm>
            <a:off x="6866999" y="1245447"/>
            <a:ext cx="1438515" cy="327314"/>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p:nvSpPr>
        <p:spPr>
          <a:xfrm>
            <a:off x="6869065" y="1620416"/>
            <a:ext cx="1436449" cy="242512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756438" y="1337932"/>
            <a:ext cx="1438514" cy="165380"/>
          </a:xfrm>
        </p:spPr>
        <p:txBody>
          <a:bodyPr>
            <a:noAutofit/>
          </a:bodyPr>
          <a:lstStyle>
            <a:lvl1pPr marL="0" indent="0" algn="ctr" fontAlgn="ctr">
              <a:spcBef>
                <a:spcPts val="0"/>
              </a:spcBef>
              <a:buFontTx/>
              <a:buNone/>
              <a:defRPr sz="900" b="1" i="0" baseline="0">
                <a:solidFill>
                  <a:schemeClr val="bg1"/>
                </a:solidFill>
                <a:latin typeface="Acumin Pro Condensed Semibold" panose="020B0506020202020204" pitchFamily="34" charset="77"/>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2284078" y="1326414"/>
            <a:ext cx="1438514" cy="165380"/>
          </a:xfrm>
        </p:spPr>
        <p:txBody>
          <a:bodyPr>
            <a:noAutofit/>
          </a:bodyPr>
          <a:lstStyle>
            <a:lvl1pPr marL="0" indent="0" algn="ctr" fontAlgn="ctr">
              <a:spcBef>
                <a:spcPts val="0"/>
              </a:spcBef>
              <a:buFontTx/>
              <a:buNone/>
              <a:defRPr sz="900" b="1" i="0" baseline="0">
                <a:solidFill>
                  <a:schemeClr val="bg1"/>
                </a:solidFill>
                <a:latin typeface="Acumin Pro Condensed Semibold" panose="020B0506020202020204" pitchFamily="34" charset="77"/>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3811718" y="1326414"/>
            <a:ext cx="1438514" cy="165380"/>
          </a:xfrm>
        </p:spPr>
        <p:txBody>
          <a:bodyPr>
            <a:noAutofit/>
          </a:bodyPr>
          <a:lstStyle>
            <a:lvl1pPr marL="0" indent="0" algn="ctr" fontAlgn="ctr">
              <a:spcBef>
                <a:spcPts val="0"/>
              </a:spcBef>
              <a:buFontTx/>
              <a:buNone/>
              <a:defRPr sz="900" b="1" i="0" baseline="0">
                <a:solidFill>
                  <a:schemeClr val="bg1"/>
                </a:solidFill>
                <a:latin typeface="Acumin Pro Condensed Semibold" panose="020B0506020202020204" pitchFamily="34" charset="77"/>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5339358" y="1326414"/>
            <a:ext cx="1438514" cy="165380"/>
          </a:xfrm>
        </p:spPr>
        <p:txBody>
          <a:bodyPr>
            <a:noAutofit/>
          </a:bodyPr>
          <a:lstStyle>
            <a:lvl1pPr marL="0" indent="0" algn="ctr" fontAlgn="ctr">
              <a:spcBef>
                <a:spcPts val="0"/>
              </a:spcBef>
              <a:buFontTx/>
              <a:buNone/>
              <a:defRPr sz="900" b="1" i="0" baseline="0">
                <a:solidFill>
                  <a:schemeClr val="bg1"/>
                </a:solidFill>
                <a:latin typeface="Acumin Pro Condensed Semibold" panose="020B0506020202020204" pitchFamily="34" charset="77"/>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6867000" y="1328152"/>
            <a:ext cx="1438514" cy="165380"/>
          </a:xfrm>
        </p:spPr>
        <p:txBody>
          <a:bodyPr>
            <a:noAutofit/>
          </a:bodyPr>
          <a:lstStyle>
            <a:lvl1pPr marL="0" indent="0" algn="ctr" fontAlgn="ctr">
              <a:spcBef>
                <a:spcPts val="0"/>
              </a:spcBef>
              <a:buFontTx/>
              <a:buNone/>
              <a:defRPr sz="900" b="1" i="0" baseline="0">
                <a:solidFill>
                  <a:schemeClr val="bg1"/>
                </a:solidFill>
                <a:latin typeface="Acumin Pro Condensed Semibold" panose="020B0506020202020204" pitchFamily="34" charset="77"/>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838487" y="1734538"/>
            <a:ext cx="1243702" cy="2218521"/>
          </a:xfrm>
        </p:spPr>
        <p:txBody>
          <a:bodyPr>
            <a:normAutofit/>
          </a:bodyPr>
          <a:lstStyle>
            <a:lvl1pPr marL="0" indent="0">
              <a:buNone/>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2381484" y="1724898"/>
            <a:ext cx="1243702" cy="2218521"/>
          </a:xfrm>
        </p:spPr>
        <p:txBody>
          <a:bodyPr>
            <a:normAutofit/>
          </a:bodyPr>
          <a:lstStyle>
            <a:lvl1pPr marL="0" indent="0">
              <a:buNone/>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3909124" y="1723719"/>
            <a:ext cx="1243702" cy="2218521"/>
          </a:xfrm>
        </p:spPr>
        <p:txBody>
          <a:bodyPr>
            <a:normAutofit/>
          </a:bodyPr>
          <a:lstStyle>
            <a:lvl1pPr marL="0" indent="0">
              <a:buNone/>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5436764" y="1723719"/>
            <a:ext cx="1243702" cy="2218521"/>
          </a:xfrm>
        </p:spPr>
        <p:txBody>
          <a:bodyPr>
            <a:normAutofit/>
          </a:bodyPr>
          <a:lstStyle>
            <a:lvl1pPr marL="0" indent="0">
              <a:buNone/>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6964405" y="1734538"/>
            <a:ext cx="1243702" cy="2218521"/>
          </a:xfrm>
        </p:spPr>
        <p:txBody>
          <a:bodyPr>
            <a:normAutofit/>
          </a:bodyPr>
          <a:lstStyle>
            <a:lvl1pPr marL="0" indent="0">
              <a:buNone/>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4" name="Footer Placeholder 3">
            <a:extLst>
              <a:ext uri="{FF2B5EF4-FFF2-40B4-BE49-F238E27FC236}">
                <a16:creationId xmlns:a16="http://schemas.microsoft.com/office/drawing/2014/main" id="{3AE58850-3E44-9220-12DF-98BC6F729C54}"/>
              </a:ext>
            </a:extLst>
          </p:cNvPr>
          <p:cNvSpPr>
            <a:spLocks noGrp="1"/>
          </p:cNvSpPr>
          <p:nvPr>
            <p:ph type="ftr" sz="quarter" idx="36"/>
          </p:nvPr>
        </p:nvSpPr>
        <p:spPr/>
        <p:txBody>
          <a:bodyPr/>
          <a:lstStyle/>
          <a:p>
            <a:endParaRPr lang="en-US"/>
          </a:p>
        </p:txBody>
      </p:sp>
    </p:spTree>
    <p:extLst>
      <p:ext uri="{BB962C8B-B14F-4D97-AF65-F5344CB8AC3E}">
        <p14:creationId xmlns:p14="http://schemas.microsoft.com/office/powerpoint/2010/main" val="3861647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4207789" y="-7143"/>
            <a:ext cx="4936211" cy="5150643"/>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p:nvSpPr>
        <p:spPr>
          <a:xfrm>
            <a:off x="1" y="-7080"/>
            <a:ext cx="5463152" cy="5162204"/>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856504" y="668365"/>
            <a:ext cx="2949178" cy="1200150"/>
          </a:xfrm>
        </p:spPr>
        <p:txBody>
          <a:bodyPr anchor="b"/>
          <a:lstStyle>
            <a:lvl1pPr>
              <a:defRPr sz="24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856504" y="1868515"/>
            <a:ext cx="2949178" cy="2858691"/>
          </a:xfrm>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 name="Footer Placeholder 1">
            <a:extLst>
              <a:ext uri="{FF2B5EF4-FFF2-40B4-BE49-F238E27FC236}">
                <a16:creationId xmlns:a16="http://schemas.microsoft.com/office/drawing/2014/main" id="{6A0ED9A8-0DA3-BC24-94A1-086C8ECA8189}"/>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439345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4207789" y="-7143"/>
            <a:ext cx="4936211" cy="5169347"/>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p:nvSpPr>
        <p:spPr>
          <a:xfrm>
            <a:off x="1" y="0"/>
            <a:ext cx="5463152" cy="5162204"/>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856504" y="668365"/>
            <a:ext cx="2949178" cy="1200150"/>
          </a:xfrm>
        </p:spPr>
        <p:txBody>
          <a:bodyPr anchor="b"/>
          <a:lstStyle>
            <a:lvl1pPr>
              <a:defRPr sz="24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856504" y="1868515"/>
            <a:ext cx="2949178" cy="2858691"/>
          </a:xfrm>
        </p:spPr>
        <p:txBody>
          <a:bodyPr/>
          <a:lstStyle>
            <a:lvl1pPr marL="0" indent="0">
              <a:buNone/>
              <a:defRPr sz="12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 name="Footer Placeholder 1">
            <a:extLst>
              <a:ext uri="{FF2B5EF4-FFF2-40B4-BE49-F238E27FC236}">
                <a16:creationId xmlns:a16="http://schemas.microsoft.com/office/drawing/2014/main" id="{7511E696-D9D7-67E3-048E-80603F311A2E}"/>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59285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p:nvPicPr>
        <p:blipFill>
          <a:blip r:embed="rId2"/>
          <a:stretch>
            <a:fillRect/>
          </a:stretch>
        </p:blipFill>
        <p:spPr>
          <a:xfrm>
            <a:off x="7467600" y="0"/>
            <a:ext cx="1676400" cy="51435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p:nvSpPr>
        <p:spPr>
          <a:xfrm>
            <a:off x="7466030" y="-7079"/>
            <a:ext cx="1685041" cy="515058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603803" y="1849710"/>
            <a:ext cx="5986234" cy="539818"/>
          </a:xfrm>
        </p:spPr>
        <p:txBody>
          <a:bodyPr>
            <a:noAutofit/>
          </a:bodyPr>
          <a:lstStyle>
            <a:lvl1pPr>
              <a:defRPr sz="72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693255" y="2575508"/>
            <a:ext cx="5905925" cy="336947"/>
          </a:xfrm>
        </p:spPr>
        <p:txBody>
          <a:bodyPr>
            <a:normAutofit/>
          </a:bodyPr>
          <a:lstStyle>
            <a:lvl1pPr marL="0" indent="0">
              <a:buFontTx/>
              <a:buNone/>
              <a:defRPr sz="1350" b="0" i="0">
                <a:solidFill>
                  <a:schemeClr val="bg2"/>
                </a:solidFill>
                <a:latin typeface="Acumin Pro Medium"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p:nvPicPr>
        <p:blipFill>
          <a:blip r:embed="rId3"/>
          <a:stretch>
            <a:fillRect/>
          </a:stretch>
        </p:blipFill>
        <p:spPr>
          <a:xfrm>
            <a:off x="603803" y="4304340"/>
            <a:ext cx="2031900" cy="363704"/>
          </a:xfrm>
          <a:prstGeom prst="rect">
            <a:avLst/>
          </a:prstGeom>
        </p:spPr>
      </p:pic>
    </p:spTree>
    <p:extLst>
      <p:ext uri="{BB962C8B-B14F-4D97-AF65-F5344CB8AC3E}">
        <p14:creationId xmlns:p14="http://schemas.microsoft.com/office/powerpoint/2010/main" val="498808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p:nvPicPr>
        <p:blipFill>
          <a:blip r:embed="rId2"/>
          <a:stretch>
            <a:fillRect/>
          </a:stretch>
        </p:blipFill>
        <p:spPr>
          <a:xfrm>
            <a:off x="7467600" y="0"/>
            <a:ext cx="1676400" cy="51435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p:nvPicPr>
        <p:blipFill>
          <a:blip r:embed="rId3"/>
          <a:stretch>
            <a:fillRect/>
          </a:stretch>
        </p:blipFill>
        <p:spPr>
          <a:xfrm>
            <a:off x="775607" y="4317117"/>
            <a:ext cx="2031900" cy="363705"/>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603803" y="1849710"/>
            <a:ext cx="5986234" cy="539818"/>
          </a:xfrm>
        </p:spPr>
        <p:txBody>
          <a:bodyPr>
            <a:noAutofit/>
          </a:bodyPr>
          <a:lstStyle>
            <a:lvl1pPr>
              <a:defRPr sz="72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693255" y="2575508"/>
            <a:ext cx="5905925" cy="336947"/>
          </a:xfrm>
        </p:spPr>
        <p:txBody>
          <a:bodyPr>
            <a:normAutofit/>
          </a:bodyPr>
          <a:lstStyle>
            <a:lvl1pPr marL="0" indent="0">
              <a:buFontTx/>
              <a:buNone/>
              <a:defRPr sz="1350" b="0" i="0">
                <a:solidFill>
                  <a:schemeClr val="tx1"/>
                </a:solidFill>
                <a:latin typeface="Acumin Pro Medium"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add contact info</a:t>
            </a:r>
          </a:p>
        </p:txBody>
      </p:sp>
    </p:spTree>
    <p:extLst>
      <p:ext uri="{BB962C8B-B14F-4D97-AF65-F5344CB8AC3E}">
        <p14:creationId xmlns:p14="http://schemas.microsoft.com/office/powerpoint/2010/main" val="217146540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304FE-D420-5A90-7F0F-1BBE60BC232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B3DBC36-B6CD-ECB6-392F-6869DDD235A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E7FA21D-A6EE-1E15-7513-F1C91180F66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3AA408A-1C7F-4F9D-4869-55F5A8FE7B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0CA38-05F5-CFF3-3AF5-F2E5516AFACE}"/>
              </a:ext>
            </a:extLst>
          </p:cNvPr>
          <p:cNvSpPr>
            <a:spLocks noGrp="1"/>
          </p:cNvSpPr>
          <p:nvPr>
            <p:ph type="sldNum" sz="quarter" idx="12"/>
          </p:nvPr>
        </p:nvSpPr>
        <p:spPr/>
        <p:txBody>
          <a:bodyPr/>
          <a:lstStyle/>
          <a:p>
            <a:fld id="{F39902C9-1D6D-3144-94C6-FDF8FB570987}" type="slidenum">
              <a:rPr lang="en-US" smtClean="0"/>
              <a:t>‹#›</a:t>
            </a:fld>
            <a:endParaRPr lang="en-US"/>
          </a:p>
        </p:txBody>
      </p:sp>
    </p:spTree>
    <p:extLst>
      <p:ext uri="{BB962C8B-B14F-4D97-AF65-F5344CB8AC3E}">
        <p14:creationId xmlns:p14="http://schemas.microsoft.com/office/powerpoint/2010/main" val="2528157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33655-A389-1877-483F-7552A78403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9C13C-8DA4-8927-03E5-192EB29AD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8D64F9-6F16-1032-84E7-06B57A9AE95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8DB16F3-9125-7F3D-BA25-119A9801B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0A9C3-69F8-EC0E-0065-5DA371E220FD}"/>
              </a:ext>
            </a:extLst>
          </p:cNvPr>
          <p:cNvSpPr>
            <a:spLocks noGrp="1"/>
          </p:cNvSpPr>
          <p:nvPr>
            <p:ph type="sldNum" sz="quarter" idx="12"/>
          </p:nvPr>
        </p:nvSpPr>
        <p:spPr/>
        <p:txBody>
          <a:bodyPr/>
          <a:lstStyle/>
          <a:p>
            <a:fld id="{F39902C9-1D6D-3144-94C6-FDF8FB570987}" type="slidenum">
              <a:rPr lang="en-US" smtClean="0"/>
              <a:t>‹#›</a:t>
            </a:fld>
            <a:endParaRPr lang="en-US"/>
          </a:p>
        </p:txBody>
      </p:sp>
    </p:spTree>
    <p:extLst>
      <p:ext uri="{BB962C8B-B14F-4D97-AF65-F5344CB8AC3E}">
        <p14:creationId xmlns:p14="http://schemas.microsoft.com/office/powerpoint/2010/main" val="2283649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sp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63533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9144000" cy="5143500"/>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359229" y="3503544"/>
            <a:ext cx="8450036" cy="1051064"/>
          </a:xfrm>
        </p:spPr>
        <p:txBody>
          <a:bodyPr/>
          <a:lstStyle>
            <a:lvl1pPr algn="ctr">
              <a:defRPr/>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359229" y="4564133"/>
            <a:ext cx="8450036" cy="336947"/>
          </a:xfrm>
        </p:spPr>
        <p:txBody>
          <a:bodyPr>
            <a:noAutofit/>
          </a:bodyPr>
          <a:lstStyle>
            <a:lvl1pPr marL="0" indent="0" algn="ctr">
              <a:buFontTx/>
              <a:buNone/>
              <a:defRPr sz="1500" b="0" i="0">
                <a:solidFill>
                  <a:schemeClr val="tx1"/>
                </a:solidFill>
                <a:latin typeface="Acumin Pro Medium"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Subtitle style</a:t>
            </a:r>
          </a:p>
        </p:txBody>
      </p:sp>
    </p:spTree>
    <p:extLst>
      <p:ext uri="{BB962C8B-B14F-4D97-AF65-F5344CB8AC3E}">
        <p14:creationId xmlns:p14="http://schemas.microsoft.com/office/powerpoint/2010/main" val="35666148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F6E7D-7332-7185-3D16-7DA58200D8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567026-6F30-F0A7-A0AD-CABAA0E0B99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7B1E81E-02E2-89BC-E661-83967160B8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EFD422-6FF6-FDA5-9AB3-9B1BAF94FAF3}"/>
              </a:ext>
            </a:extLst>
          </p:cNvPr>
          <p:cNvSpPr>
            <a:spLocks noGrp="1"/>
          </p:cNvSpPr>
          <p:nvPr>
            <p:ph type="sldNum" sz="quarter" idx="12"/>
          </p:nvPr>
        </p:nvSpPr>
        <p:spPr/>
        <p:txBody>
          <a:bodyPr/>
          <a:lstStyle/>
          <a:p>
            <a:fld id="{F39902C9-1D6D-3144-94C6-FDF8FB570987}" type="slidenum">
              <a:rPr lang="en-US" smtClean="0"/>
              <a:t>‹#›</a:t>
            </a:fld>
            <a:endParaRPr lang="en-US"/>
          </a:p>
        </p:txBody>
      </p:sp>
    </p:spTree>
    <p:extLst>
      <p:ext uri="{BB962C8B-B14F-4D97-AF65-F5344CB8AC3E}">
        <p14:creationId xmlns:p14="http://schemas.microsoft.com/office/powerpoint/2010/main" val="1075043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sp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428676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133"/>
        <p:cNvGrpSpPr/>
        <p:nvPr/>
      </p:nvGrpSpPr>
      <p:grpSpPr>
        <a:xfrm>
          <a:off x="0" y="0"/>
          <a:ext cx="0" cy="0"/>
          <a:chOff x="0" y="0"/>
          <a:chExt cx="0" cy="0"/>
        </a:xfrm>
      </p:grpSpPr>
      <p:sp>
        <p:nvSpPr>
          <p:cNvPr id="134" name="Google Shape;134;p33"/>
          <p:cNvSpPr txBox="1">
            <a:spLocks noGrp="1"/>
          </p:cNvSpPr>
          <p:nvPr>
            <p:ph type="title"/>
          </p:nvPr>
        </p:nvSpPr>
        <p:spPr>
          <a:xfrm>
            <a:off x="685800" y="2060973"/>
            <a:ext cx="7772400" cy="1021556"/>
          </a:xfrm>
          <a:prstGeom prst="rect">
            <a:avLst/>
          </a:prstGeom>
          <a:solidFill>
            <a:srgbClr val="FFFFFF"/>
          </a:solidFill>
          <a:ln>
            <a:noFill/>
          </a:ln>
        </p:spPr>
        <p:txBody>
          <a:bodyPr spcFirstLastPara="1" wrap="square" lIns="182875" tIns="182875" rIns="182875" bIns="182875" anchor="t" anchorCtr="0">
            <a:normAutofit/>
          </a:bodyPr>
          <a:lstStyle>
            <a:lvl1pPr lvl="0" algn="ctr">
              <a:lnSpc>
                <a:spcPct val="90000"/>
              </a:lnSpc>
              <a:spcBef>
                <a:spcPts val="0"/>
              </a:spcBef>
              <a:spcAft>
                <a:spcPts val="0"/>
              </a:spcAft>
              <a:buClr>
                <a:srgbClr val="262626"/>
              </a:buClr>
              <a:buSzPts val="3000"/>
              <a:buFont typeface="Calibri"/>
              <a:buNone/>
              <a:defRPr sz="3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5" name="Google Shape;135;p33"/>
          <p:cNvCxnSpPr/>
          <p:nvPr/>
        </p:nvCxnSpPr>
        <p:spPr>
          <a:xfrm>
            <a:off x="-57794" y="0"/>
            <a:ext cx="9259587" cy="0"/>
          </a:xfrm>
          <a:prstGeom prst="straightConnector1">
            <a:avLst/>
          </a:prstGeom>
          <a:noFill/>
          <a:ln w="76200" cap="flat" cmpd="sng">
            <a:solidFill>
              <a:schemeClr val="accent1"/>
            </a:solidFill>
            <a:prstDash val="solid"/>
            <a:miter lim="800000"/>
            <a:headEnd type="none" w="sm" len="sm"/>
            <a:tailEnd type="none" w="sm" len="sm"/>
          </a:ln>
        </p:spPr>
      </p:cxnSp>
      <p:cxnSp>
        <p:nvCxnSpPr>
          <p:cNvPr id="136" name="Google Shape;136;p33"/>
          <p:cNvCxnSpPr/>
          <p:nvPr/>
        </p:nvCxnSpPr>
        <p:spPr>
          <a:xfrm>
            <a:off x="-78517" y="5143500"/>
            <a:ext cx="9259587" cy="0"/>
          </a:xfrm>
          <a:prstGeom prst="straightConnector1">
            <a:avLst/>
          </a:prstGeom>
          <a:noFill/>
          <a:ln w="76200" cap="flat" cmpd="sng">
            <a:solidFill>
              <a:schemeClr val="accent1"/>
            </a:solidFill>
            <a:prstDash val="solid"/>
            <a:miter lim="800000"/>
            <a:headEnd type="none" w="sm" len="sm"/>
            <a:tailEnd type="none" w="sm" len="sm"/>
          </a:ln>
        </p:spPr>
      </p:cxnSp>
      <p:sp>
        <p:nvSpPr>
          <p:cNvPr id="137" name="Google Shape;137;p33"/>
          <p:cNvSpPr txBox="1">
            <a:spLocks noGrp="1"/>
          </p:cNvSpPr>
          <p:nvPr>
            <p:ph type="sldNum" idx="12"/>
          </p:nvPr>
        </p:nvSpPr>
        <p:spPr>
          <a:xfrm>
            <a:off x="8556784" y="4749851"/>
            <a:ext cx="548700" cy="393600"/>
          </a:xfrm>
          <a:prstGeom prst="rect">
            <a:avLst/>
          </a:prstGeom>
          <a:noFill/>
          <a:ln>
            <a:noFill/>
          </a:ln>
        </p:spPr>
        <p:txBody>
          <a:bodyPr spcFirstLastPara="1" wrap="square" lIns="18275" tIns="45700" rIns="1827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26262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26262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26262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26262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26262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26262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26262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26262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26262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51640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138"/>
        <p:cNvGrpSpPr/>
        <p:nvPr/>
      </p:nvGrpSpPr>
      <p:grpSpPr>
        <a:xfrm>
          <a:off x="0" y="0"/>
          <a:ext cx="0" cy="0"/>
          <a:chOff x="0" y="0"/>
          <a:chExt cx="0" cy="0"/>
        </a:xfrm>
      </p:grpSpPr>
      <p:sp>
        <p:nvSpPr>
          <p:cNvPr id="139" name="Google Shape;139;p34"/>
          <p:cNvSpPr txBox="1">
            <a:spLocks noGrp="1"/>
          </p:cNvSpPr>
          <p:nvPr>
            <p:ph type="body" idx="1"/>
          </p:nvPr>
        </p:nvSpPr>
        <p:spPr>
          <a:xfrm>
            <a:off x="277148" y="978753"/>
            <a:ext cx="8557768" cy="387518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SzPts val="1800"/>
              <a:buChar char="•"/>
              <a:defRPr/>
            </a:lvl1pPr>
            <a:lvl2pPr marL="914400" lvl="1" indent="-304800" algn="l">
              <a:lnSpc>
                <a:spcPct val="100000"/>
              </a:lnSpc>
              <a:spcBef>
                <a:spcPts val="750"/>
              </a:spcBef>
              <a:spcAft>
                <a:spcPts val="0"/>
              </a:spcAft>
              <a:buSzPts val="1200"/>
              <a:buChar char="•"/>
              <a:defRPr/>
            </a:lvl2pPr>
            <a:lvl3pPr marL="1371600" lvl="2" indent="-304800" algn="l">
              <a:lnSpc>
                <a:spcPct val="100000"/>
              </a:lnSpc>
              <a:spcBef>
                <a:spcPts val="750"/>
              </a:spcBef>
              <a:spcAft>
                <a:spcPts val="0"/>
              </a:spcAft>
              <a:buSzPts val="1200"/>
              <a:buChar char="•"/>
              <a:defRPr/>
            </a:lvl3pPr>
            <a:lvl4pPr marL="1828800" lvl="3" indent="-342900" algn="l">
              <a:lnSpc>
                <a:spcPct val="100000"/>
              </a:lnSpc>
              <a:spcBef>
                <a:spcPts val="750"/>
              </a:spcBef>
              <a:spcAft>
                <a:spcPts val="0"/>
              </a:spcAft>
              <a:buSzPts val="1800"/>
              <a:buChar char="•"/>
              <a:defRPr/>
            </a:lvl4pPr>
            <a:lvl5pPr marL="2286000" lvl="4" indent="-342900" algn="l">
              <a:lnSpc>
                <a:spcPct val="100000"/>
              </a:lnSpc>
              <a:spcBef>
                <a:spcPts val="750"/>
              </a:spcBef>
              <a:spcAft>
                <a:spcPts val="0"/>
              </a:spcAft>
              <a:buSzPts val="1800"/>
              <a:buChar char="•"/>
              <a:defRPr/>
            </a:lvl5pPr>
            <a:lvl6pPr marL="2743200" lvl="5" indent="-342900" algn="l">
              <a:lnSpc>
                <a:spcPct val="100000"/>
              </a:lnSpc>
              <a:spcBef>
                <a:spcPts val="750"/>
              </a:spcBef>
              <a:spcAft>
                <a:spcPts val="0"/>
              </a:spcAft>
              <a:buSzPts val="1800"/>
              <a:buChar char="•"/>
              <a:defRPr/>
            </a:lvl6pPr>
            <a:lvl7pPr marL="3200400" lvl="6" indent="-342900" algn="l">
              <a:lnSpc>
                <a:spcPct val="100000"/>
              </a:lnSpc>
              <a:spcBef>
                <a:spcPts val="750"/>
              </a:spcBef>
              <a:spcAft>
                <a:spcPts val="0"/>
              </a:spcAft>
              <a:buSzPts val="1800"/>
              <a:buChar char="•"/>
              <a:defRPr/>
            </a:lvl7pPr>
            <a:lvl8pPr marL="3657600" lvl="7" indent="-342900" algn="l">
              <a:lnSpc>
                <a:spcPct val="100000"/>
              </a:lnSpc>
              <a:spcBef>
                <a:spcPts val="750"/>
              </a:spcBef>
              <a:spcAft>
                <a:spcPts val="0"/>
              </a:spcAft>
              <a:buSzPts val="1800"/>
              <a:buChar char="•"/>
              <a:defRPr/>
            </a:lvl8pPr>
            <a:lvl9pPr marL="4114800" lvl="8" indent="-342900" algn="l">
              <a:lnSpc>
                <a:spcPct val="100000"/>
              </a:lnSpc>
              <a:spcBef>
                <a:spcPts val="750"/>
              </a:spcBef>
              <a:spcAft>
                <a:spcPts val="0"/>
              </a:spcAft>
              <a:buSzPts val="1800"/>
              <a:buChar char="•"/>
              <a:defRPr/>
            </a:lvl9pPr>
          </a:lstStyle>
          <a:p>
            <a:endParaRPr/>
          </a:p>
        </p:txBody>
      </p:sp>
      <p:sp>
        <p:nvSpPr>
          <p:cNvPr id="140" name="Google Shape;140;p34"/>
          <p:cNvSpPr txBox="1">
            <a:spLocks noGrp="1"/>
          </p:cNvSpPr>
          <p:nvPr>
            <p:ph type="title"/>
          </p:nvPr>
        </p:nvSpPr>
        <p:spPr>
          <a:xfrm>
            <a:off x="277148" y="88822"/>
            <a:ext cx="8043862" cy="478631"/>
          </a:xfrm>
          <a:prstGeom prst="rect">
            <a:avLst/>
          </a:prstGeom>
          <a:noFill/>
          <a:ln>
            <a:noFill/>
          </a:ln>
        </p:spPr>
        <p:txBody>
          <a:bodyPr spcFirstLastPara="1" wrap="square" lIns="182875" tIns="182875" rIns="182875" bIns="182875" anchor="ctr" anchorCtr="0">
            <a:normAutofit/>
          </a:bodyPr>
          <a:lstStyle>
            <a:lvl1pPr lvl="0" algn="l">
              <a:lnSpc>
                <a:spcPct val="90000"/>
              </a:lnSpc>
              <a:spcBef>
                <a:spcPts val="0"/>
              </a:spcBef>
              <a:spcAft>
                <a:spcPts val="0"/>
              </a:spcAft>
              <a:buClr>
                <a:srgbClr val="262626"/>
              </a:buClr>
              <a:buSzPts val="1950"/>
              <a:buFont typeface="Calibri"/>
              <a:buNone/>
              <a:defRPr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41" name="Google Shape;141;p34"/>
          <p:cNvCxnSpPr/>
          <p:nvPr/>
        </p:nvCxnSpPr>
        <p:spPr>
          <a:xfrm>
            <a:off x="277149" y="567452"/>
            <a:ext cx="8557769" cy="0"/>
          </a:xfrm>
          <a:prstGeom prst="straightConnector1">
            <a:avLst/>
          </a:prstGeom>
          <a:noFill/>
          <a:ln w="38100" cap="flat" cmpd="sng">
            <a:solidFill>
              <a:schemeClr val="accent1"/>
            </a:solidFill>
            <a:prstDash val="solid"/>
            <a:miter lim="800000"/>
            <a:headEnd type="none" w="sm" len="sm"/>
            <a:tailEnd type="none" w="sm" len="sm"/>
          </a:ln>
        </p:spPr>
      </p:cxnSp>
      <p:sp>
        <p:nvSpPr>
          <p:cNvPr id="142" name="Google Shape;142;p34"/>
          <p:cNvSpPr>
            <a:spLocks noGrp="1"/>
          </p:cNvSpPr>
          <p:nvPr>
            <p:ph type="sldNum" idx="12"/>
          </p:nvPr>
        </p:nvSpPr>
        <p:spPr>
          <a:xfrm>
            <a:off x="8361860" y="4843130"/>
            <a:ext cx="365760" cy="274320"/>
          </a:xfrm>
          <a:prstGeom prst="ellipse">
            <a:avLst/>
          </a:prstGeom>
          <a:no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750"/>
              <a:buFont typeface="Arial"/>
              <a:buNone/>
              <a:defRPr sz="750" b="1"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750"/>
              <a:buFont typeface="Arial"/>
              <a:buNone/>
              <a:defRPr sz="750" b="1"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750"/>
              <a:buFont typeface="Arial"/>
              <a:buNone/>
              <a:defRPr sz="750" b="1"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750"/>
              <a:buFont typeface="Arial"/>
              <a:buNone/>
              <a:defRPr sz="750" b="1"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750"/>
              <a:buFont typeface="Arial"/>
              <a:buNone/>
              <a:defRPr sz="750" b="1"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750"/>
              <a:buFont typeface="Arial"/>
              <a:buNone/>
              <a:defRPr sz="750" b="1"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750"/>
              <a:buFont typeface="Arial"/>
              <a:buNone/>
              <a:defRPr sz="750" b="1"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750"/>
              <a:buFont typeface="Arial"/>
              <a:buNone/>
              <a:defRPr sz="750" b="1"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750"/>
              <a:buFont typeface="Arial"/>
              <a:buNone/>
              <a:defRPr sz="750" b="1"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79220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7143"/>
            <a:ext cx="9144000" cy="5169347"/>
          </a:xfrm>
          <a:ln>
            <a:noFill/>
          </a:ln>
        </p:spPr>
        <p:txBody>
          <a:bodyPr/>
          <a:lstStyle/>
          <a:p>
            <a:r>
              <a:rPr lang="en-US"/>
              <a:t>Click icon to add picture</a:t>
            </a:r>
          </a:p>
        </p:txBody>
      </p:sp>
      <p:sp>
        <p:nvSpPr>
          <p:cNvPr id="2" name="Footer Placeholder 1">
            <a:extLst>
              <a:ext uri="{FF2B5EF4-FFF2-40B4-BE49-F238E27FC236}">
                <a16:creationId xmlns:a16="http://schemas.microsoft.com/office/drawing/2014/main" id="{DCA0E95C-D44C-0BD3-29E1-C39EBAC823AE}"/>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988516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342900" y="1157493"/>
            <a:ext cx="8450035" cy="3341030"/>
          </a:xfrm>
        </p:spPr>
        <p:txBody>
          <a:bodyPr numCol="1">
            <a:noAutofit/>
          </a:bodyPr>
          <a:lstStyle>
            <a:lvl1pPr marL="0" indent="0" algn="l" fontAlgn="t">
              <a:buFontTx/>
              <a:buNone/>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p:nvPicPr>
        <p:blipFill>
          <a:blip r:embed="rId2"/>
          <a:stretch>
            <a:fillRect/>
          </a:stretch>
        </p:blipFill>
        <p:spPr>
          <a:xfrm>
            <a:off x="334735" y="4670836"/>
            <a:ext cx="1352393" cy="242075"/>
          </a:xfrm>
          <a:prstGeom prst="rect">
            <a:avLst/>
          </a:prstGeom>
        </p:spPr>
      </p:pic>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89982864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342900" y="1157493"/>
            <a:ext cx="8450035" cy="3341030"/>
          </a:xfrm>
        </p:spPr>
        <p:txBody>
          <a:bodyPr numCol="2">
            <a:noAutofit/>
          </a:bodyPr>
          <a:lstStyle>
            <a:lvl1pPr marL="0" indent="0" algn="l" fontAlgn="t">
              <a:buFontTx/>
              <a:buNone/>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p:nvPicPr>
        <p:blipFill>
          <a:blip r:embed="rId2"/>
          <a:stretch>
            <a:fillRect/>
          </a:stretch>
        </p:blipFill>
        <p:spPr>
          <a:xfrm>
            <a:off x="334735" y="4670836"/>
            <a:ext cx="1352393" cy="242075"/>
          </a:xfrm>
          <a:prstGeom prst="rect">
            <a:avLst/>
          </a:prstGeom>
        </p:spPr>
      </p:pic>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41184830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351064" y="1157493"/>
            <a:ext cx="8450036" cy="3341030"/>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p:nvPicPr>
        <p:blipFill>
          <a:blip r:embed="rId2"/>
          <a:stretch>
            <a:fillRect/>
          </a:stretch>
        </p:blipFill>
        <p:spPr>
          <a:xfrm>
            <a:off x="334735" y="4670836"/>
            <a:ext cx="1352393" cy="242075"/>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6" name="Footer Placeholder 5">
            <a:extLst>
              <a:ext uri="{FF2B5EF4-FFF2-40B4-BE49-F238E27FC236}">
                <a16:creationId xmlns:a16="http://schemas.microsoft.com/office/drawing/2014/main" id="{0BF54FE2-5844-7885-7089-16924C393EB6}"/>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407565517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351065" y="1157493"/>
            <a:ext cx="4059877" cy="3292754"/>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4731868" y="1157493"/>
            <a:ext cx="4069232" cy="3292754"/>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p:nvPicPr>
        <p:blipFill>
          <a:blip r:embed="rId2"/>
          <a:stretch>
            <a:fillRect/>
          </a:stretch>
        </p:blipFill>
        <p:spPr>
          <a:xfrm>
            <a:off x="334735" y="4670836"/>
            <a:ext cx="1352393" cy="242075"/>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3" name="Footer Placeholder 2">
            <a:extLst>
              <a:ext uri="{FF2B5EF4-FFF2-40B4-BE49-F238E27FC236}">
                <a16:creationId xmlns:a16="http://schemas.microsoft.com/office/drawing/2014/main" id="{73E23E79-165A-C0A0-34F4-D4CD4FAC54E2}"/>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835192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351065" y="1157493"/>
            <a:ext cx="2630674" cy="3292754"/>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p:nvPicPr>
        <p:blipFill>
          <a:blip r:embed="rId2"/>
          <a:stretch>
            <a:fillRect/>
          </a:stretch>
        </p:blipFill>
        <p:spPr>
          <a:xfrm>
            <a:off x="334735" y="4670836"/>
            <a:ext cx="1352393" cy="242075"/>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3256663" y="1157492"/>
            <a:ext cx="2630674" cy="3292753"/>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6182353" y="1157492"/>
            <a:ext cx="2630674" cy="3292753"/>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4" name="Footer Placeholder 3">
            <a:extLst>
              <a:ext uri="{FF2B5EF4-FFF2-40B4-BE49-F238E27FC236}">
                <a16:creationId xmlns:a16="http://schemas.microsoft.com/office/drawing/2014/main" id="{67E20F0F-7917-55BD-382B-A4E024108196}"/>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208653648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F19200A-5F39-EB36-4116-B2C1717CC7AD}"/>
              </a:ext>
            </a:extLst>
          </p:cNvPr>
          <p:cNvSpPr>
            <a:spLocks noGrp="1"/>
          </p:cNvSpPr>
          <p:nvPr>
            <p:ph type="ftr" sz="quarter" idx="3"/>
          </p:nvPr>
        </p:nvSpPr>
        <p:spPr>
          <a:xfrm>
            <a:off x="7461174" y="4721293"/>
            <a:ext cx="1339925" cy="242978"/>
          </a:xfrm>
          <a:prstGeom prst="rect">
            <a:avLst/>
          </a:prstGeom>
        </p:spPr>
        <p:txBody>
          <a:bodyPr vert="horz" lIns="91440" tIns="45720" rIns="91440" bIns="45720" rtlCol="0" anchor="ctr"/>
          <a:lstStyle>
            <a:lvl1pPr algn="ctr">
              <a:defRPr sz="825">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351064" y="288753"/>
            <a:ext cx="8450036" cy="441774"/>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351064" y="894522"/>
            <a:ext cx="8450036" cy="36284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958560"/>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 id="2147483827" r:id="rId30"/>
    <p:sldLayoutId id="2147483828" r:id="rId31"/>
    <p:sldLayoutId id="2147483829" r:id="rId32"/>
    <p:sldLayoutId id="2147483830" r:id="rId33"/>
  </p:sldLayoutIdLst>
  <p:hf hdr="0" ftr="0" dt="0"/>
  <p:txStyles>
    <p:titleStyle>
      <a:lvl1pPr algn="l" defTabSz="685800" rtl="0" eaLnBrk="1" fontAlgn="b" latinLnBrk="0" hangingPunct="1">
        <a:lnSpc>
          <a:spcPct val="90000"/>
        </a:lnSpc>
        <a:spcBef>
          <a:spcPct val="0"/>
        </a:spcBef>
        <a:buNone/>
        <a:defRPr lang="en-US" sz="3600" b="1" i="1" kern="1200" cap="none" baseline="0" dirty="0">
          <a:solidFill>
            <a:schemeClr val="tx1"/>
          </a:solidFill>
          <a:latin typeface="Acumin Pro Condensed Semibold" panose="020B0506020202020204" pitchFamily="34" charset="77"/>
          <a:ea typeface="+mj-ea"/>
          <a:cs typeface="+mj-cs"/>
        </a:defRPr>
      </a:lvl1pPr>
    </p:titleStyle>
    <p:bodyStyle>
      <a:lvl1pPr marL="171450" indent="-171450" algn="l" defTabSz="685800" rtl="0" eaLnBrk="1" latinLnBrk="0" hangingPunct="1">
        <a:lnSpc>
          <a:spcPct val="90000"/>
        </a:lnSpc>
        <a:spcBef>
          <a:spcPts val="750"/>
        </a:spcBef>
        <a:buFont typeface="Wingdings" pitchFamily="2" charset="2"/>
        <a:buChar char="§"/>
        <a:defRPr sz="1500" b="0" i="0" kern="1200" baseline="0">
          <a:solidFill>
            <a:schemeClr val="tx1"/>
          </a:solidFill>
          <a:latin typeface="Acumin Pro" panose="020B0504020202020204" pitchFamily="34" charset="77"/>
          <a:ea typeface="+mn-ea"/>
          <a:cs typeface="+mn-cs"/>
        </a:defRPr>
      </a:lvl1pPr>
      <a:lvl2pPr marL="514350" indent="-171450" algn="l" defTabSz="685800" rtl="0" eaLnBrk="1" latinLnBrk="0" hangingPunct="1">
        <a:lnSpc>
          <a:spcPct val="90000"/>
        </a:lnSpc>
        <a:spcBef>
          <a:spcPts val="375"/>
        </a:spcBef>
        <a:buFont typeface="Wingdings" pitchFamily="2" charset="2"/>
        <a:buChar char="§"/>
        <a:defRPr sz="1350" b="0" i="0" kern="1200" baseline="0">
          <a:solidFill>
            <a:schemeClr val="tx1"/>
          </a:solidFill>
          <a:latin typeface="Acumin Pro" panose="020B0504020202020204" pitchFamily="34" charset="77"/>
          <a:ea typeface="+mn-ea"/>
          <a:cs typeface="+mn-cs"/>
        </a:defRPr>
      </a:lvl2pPr>
      <a:lvl3pPr marL="857250" indent="-171450" algn="l" defTabSz="685800" rtl="0" eaLnBrk="1" latinLnBrk="0" hangingPunct="1">
        <a:lnSpc>
          <a:spcPct val="90000"/>
        </a:lnSpc>
        <a:spcBef>
          <a:spcPts val="375"/>
        </a:spcBef>
        <a:buFont typeface="Wingdings" pitchFamily="2" charset="2"/>
        <a:buChar char="§"/>
        <a:defRPr sz="1200" b="0" i="0" kern="1200" baseline="0">
          <a:solidFill>
            <a:schemeClr val="tx1"/>
          </a:solidFill>
          <a:latin typeface="Acumin Pro" panose="020B0504020202020204" pitchFamily="34" charset="77"/>
          <a:ea typeface="+mn-ea"/>
          <a:cs typeface="+mn-cs"/>
        </a:defRPr>
      </a:lvl3pPr>
      <a:lvl4pPr marL="1200150" indent="-171450" algn="l" defTabSz="685800" rtl="0" eaLnBrk="1" latinLnBrk="0" hangingPunct="1">
        <a:lnSpc>
          <a:spcPct val="90000"/>
        </a:lnSpc>
        <a:spcBef>
          <a:spcPts val="375"/>
        </a:spcBef>
        <a:buFont typeface="Wingdings" pitchFamily="2" charset="2"/>
        <a:buChar char="§"/>
        <a:defRPr sz="1125" b="0" i="0" kern="1200" baseline="0">
          <a:solidFill>
            <a:schemeClr val="tx1"/>
          </a:solidFill>
          <a:latin typeface="Acumin Pro" panose="020B0504020202020204" pitchFamily="34" charset="77"/>
          <a:ea typeface="+mn-ea"/>
          <a:cs typeface="+mn-cs"/>
        </a:defRPr>
      </a:lvl4pPr>
      <a:lvl5pPr marL="1543050" indent="-171450" algn="l" defTabSz="685800" rtl="0" eaLnBrk="1" latinLnBrk="0" hangingPunct="1">
        <a:lnSpc>
          <a:spcPct val="90000"/>
        </a:lnSpc>
        <a:spcBef>
          <a:spcPts val="375"/>
        </a:spcBef>
        <a:buFont typeface="Wingdings" pitchFamily="2" charset="2"/>
        <a:buChar char="§"/>
        <a:defRPr sz="1050" b="0" i="0" kern="1200" baseline="0">
          <a:solidFill>
            <a:schemeClr val="tx1"/>
          </a:solidFill>
          <a:latin typeface="Acumin Pro" panose="020B05040202020202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9.xml"/><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0.xml"/><Relationship Id="rId1" Type="http://schemas.openxmlformats.org/officeDocument/2006/relationships/slideLayout" Target="../slideLayouts/slideLayout29.xml"/><Relationship Id="rId5" Type="http://schemas.openxmlformats.org/officeDocument/2006/relationships/image" Target="../media/image142.png"/><Relationship Id="rId4" Type="http://schemas.openxmlformats.org/officeDocument/2006/relationships/image" Target="../media/image141.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1.xml"/></Relationships>
</file>

<file path=ppt/slides/_rels/slide10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2.xml"/><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3.xml"/><Relationship Id="rId1" Type="http://schemas.openxmlformats.org/officeDocument/2006/relationships/slideLayout" Target="../slideLayouts/slideLayout29.xml"/><Relationship Id="rId5" Type="http://schemas.openxmlformats.org/officeDocument/2006/relationships/image" Target="../media/image146.png"/><Relationship Id="rId4" Type="http://schemas.openxmlformats.org/officeDocument/2006/relationships/image" Target="../media/image145.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5.xml"/><Relationship Id="rId1" Type="http://schemas.openxmlformats.org/officeDocument/2006/relationships/slideLayout" Target="../slideLayouts/slideLayout29.xml"/></Relationships>
</file>

<file path=ppt/slides/_rels/slide10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6.xml"/><Relationship Id="rId1" Type="http://schemas.openxmlformats.org/officeDocument/2006/relationships/slideLayout" Target="../slideLayouts/slideLayout29.xml"/><Relationship Id="rId4" Type="http://schemas.openxmlformats.org/officeDocument/2006/relationships/image" Target="../media/image146.png"/></Relationships>
</file>

<file path=ppt/slides/_rels/slide10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7.xml"/><Relationship Id="rId1" Type="http://schemas.openxmlformats.org/officeDocument/2006/relationships/slideLayout" Target="../slideLayouts/slideLayout29.xml"/><Relationship Id="rId5" Type="http://schemas.openxmlformats.org/officeDocument/2006/relationships/image" Target="../media/image150.png"/><Relationship Id="rId4" Type="http://schemas.openxmlformats.org/officeDocument/2006/relationships/image" Target="../media/image14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8.xml"/><Relationship Id="rId1" Type="http://schemas.openxmlformats.org/officeDocument/2006/relationships/slideLayout" Target="../slideLayouts/slideLayout29.xml"/><Relationship Id="rId4" Type="http://schemas.openxmlformats.org/officeDocument/2006/relationships/image" Target="../media/image152.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0.xml"/><Relationship Id="rId1" Type="http://schemas.openxmlformats.org/officeDocument/2006/relationships/slideLayout" Target="../slideLayouts/slideLayout29.xml"/><Relationship Id="rId4" Type="http://schemas.openxmlformats.org/officeDocument/2006/relationships/image" Target="../media/image154.png"/></Relationships>
</file>

<file path=ppt/slides/_rels/slide11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1.xml"/><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2.xml"/><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3.xml"/><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4.xml"/><Relationship Id="rId1" Type="http://schemas.openxmlformats.org/officeDocument/2006/relationships/slideLayout" Target="../slideLayouts/slideLayout29.xml"/><Relationship Id="rId4" Type="http://schemas.openxmlformats.org/officeDocument/2006/relationships/image" Target="../media/image158.png"/></Relationships>
</file>

<file path=ppt/slides/_rels/slide1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5.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6.xml"/><Relationship Id="rId1" Type="http://schemas.openxmlformats.org/officeDocument/2006/relationships/slideLayout" Target="../slideLayouts/slideLayout29.xml"/><Relationship Id="rId5" Type="http://schemas.openxmlformats.org/officeDocument/2006/relationships/image" Target="../media/image70.png"/><Relationship Id="rId4" Type="http://schemas.openxmlformats.org/officeDocument/2006/relationships/image" Target="../media/image69.png"/></Relationships>
</file>

<file path=ppt/slides/_rels/slide1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7.xml"/><Relationship Id="rId1" Type="http://schemas.openxmlformats.org/officeDocument/2006/relationships/slideLayout" Target="../slideLayouts/slideLayout29.xml"/><Relationship Id="rId4" Type="http://schemas.openxmlformats.org/officeDocument/2006/relationships/image" Target="../media/image159.png"/></Relationships>
</file>

<file path=ppt/slides/_rels/slide122.xml.rels><?xml version="1.0" encoding="UTF-8" standalone="yes"?>
<Relationships xmlns="http://schemas.openxmlformats.org/package/2006/relationships"><Relationship Id="rId3" Type="http://schemas.microsoft.com/office/2018/10/relationships/comments" Target="../comments/modernComment_214_92B6812F.xml"/><Relationship Id="rId2" Type="http://schemas.openxmlformats.org/officeDocument/2006/relationships/notesSlide" Target="../notesSlides/notesSlide108.xml"/><Relationship Id="rId1" Type="http://schemas.openxmlformats.org/officeDocument/2006/relationships/slideLayout" Target="../slideLayouts/slideLayout29.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1.xml"/></Relationships>
</file>

<file path=ppt/slides/_rels/slide1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2.xml"/><Relationship Id="rId1" Type="http://schemas.openxmlformats.org/officeDocument/2006/relationships/slideLayout" Target="../slideLayouts/slideLayout27.xml"/><Relationship Id="rId5" Type="http://schemas.openxmlformats.org/officeDocument/2006/relationships/image" Target="../media/image29.png"/><Relationship Id="rId4" Type="http://schemas.openxmlformats.org/officeDocument/2006/relationships/image" Target="../media/image50.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9.xml"/></Relationships>
</file>

<file path=ppt/slides/_rels/slide12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4.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3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15.xml"/><Relationship Id="rId1" Type="http://schemas.openxmlformats.org/officeDocument/2006/relationships/slideLayout" Target="../slideLayouts/slideLayout30.xml"/></Relationships>
</file>

<file path=ppt/slides/_rels/slide1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6.xml"/><Relationship Id="rId1" Type="http://schemas.openxmlformats.org/officeDocument/2006/relationships/slideLayout" Target="../slideLayouts/slideLayout30.xml"/><Relationship Id="rId4" Type="http://schemas.openxmlformats.org/officeDocument/2006/relationships/image" Target="../media/image164.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1.xml"/></Relationships>
</file>

<file path=ppt/slides/_rels/slide13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21.xml"/><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22.xml"/><Relationship Id="rId1" Type="http://schemas.openxmlformats.org/officeDocument/2006/relationships/slideLayout" Target="../slideLayouts/slideLayout29.xml"/></Relationships>
</file>

<file path=ppt/slides/_rels/slide13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23.xml"/><Relationship Id="rId1" Type="http://schemas.openxmlformats.org/officeDocument/2006/relationships/slideLayout" Target="../slideLayouts/slideLayout2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10.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1.xml"/></Relationships>
</file>

<file path=ppt/slides/_rels/slide14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28.xml"/><Relationship Id="rId1" Type="http://schemas.openxmlformats.org/officeDocument/2006/relationships/slideLayout" Target="../slideLayouts/slideLayout31.xml"/><Relationship Id="rId4" Type="http://schemas.openxmlformats.org/officeDocument/2006/relationships/image" Target="../media/image169.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1.xml"/></Relationships>
</file>

<file path=ppt/slides/_rels/slide14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31.xml"/><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2.xml"/><Relationship Id="rId1" Type="http://schemas.openxmlformats.org/officeDocument/2006/relationships/slideLayout" Target="../slideLayouts/slideLayout29.xml"/></Relationships>
</file>

<file path=ppt/slides/_rels/slide14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33.xml"/><Relationship Id="rId1" Type="http://schemas.openxmlformats.org/officeDocument/2006/relationships/slideLayout" Target="../slideLayouts/slideLayout27.xml"/></Relationships>
</file>

<file path=ppt/slides/_rels/slide14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3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14.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9.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1.xml"/></Relationships>
</file>

<file path=ppt/slides/_rels/slide153.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138.xml"/><Relationship Id="rId1" Type="http://schemas.openxmlformats.org/officeDocument/2006/relationships/slideLayout" Target="../slideLayouts/slideLayout27.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15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39.xml"/><Relationship Id="rId1" Type="http://schemas.openxmlformats.org/officeDocument/2006/relationships/slideLayout" Target="../slideLayouts/slideLayout27.xml"/></Relationships>
</file>

<file path=ppt/slides/_rels/slide15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40.xml"/><Relationship Id="rId1" Type="http://schemas.openxmlformats.org/officeDocument/2006/relationships/slideLayout" Target="../slideLayouts/slideLayout29.xml"/></Relationships>
</file>

<file path=ppt/slides/_rels/slide15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41.xml"/><Relationship Id="rId1" Type="http://schemas.openxmlformats.org/officeDocument/2006/relationships/slideLayout" Target="../slideLayouts/slideLayout29.xml"/><Relationship Id="rId4" Type="http://schemas.openxmlformats.org/officeDocument/2006/relationships/image" Target="../media/image181.png"/></Relationships>
</file>

<file path=ppt/slides/_rels/slide15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42.xml"/><Relationship Id="rId1" Type="http://schemas.openxmlformats.org/officeDocument/2006/relationships/slideLayout" Target="../slideLayouts/slideLayout29.xml"/></Relationships>
</file>

<file path=ppt/slides/_rels/slide158.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notesSlide" Target="../notesSlides/notesSlide143.xml"/><Relationship Id="rId1" Type="http://schemas.openxmlformats.org/officeDocument/2006/relationships/slideLayout" Target="../slideLayouts/slideLayout30.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15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44.xml"/><Relationship Id="rId1" Type="http://schemas.openxmlformats.org/officeDocument/2006/relationships/slideLayout" Target="../slideLayouts/slideLayout29.xml"/><Relationship Id="rId4" Type="http://schemas.openxmlformats.org/officeDocument/2006/relationships/image" Target="../media/image18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6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45.xml"/><Relationship Id="rId1" Type="http://schemas.openxmlformats.org/officeDocument/2006/relationships/slideLayout" Target="../slideLayouts/slideLayout29.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1.xml"/></Relationships>
</file>

<file path=ppt/slides/_rels/slide16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47.xml"/><Relationship Id="rId1" Type="http://schemas.openxmlformats.org/officeDocument/2006/relationships/slideLayout" Target="../slideLayouts/slideLayout29.xml"/><Relationship Id="rId4" Type="http://schemas.openxmlformats.org/officeDocument/2006/relationships/image" Target="../media/image195.png"/></Relationships>
</file>

<file path=ppt/slides/_rels/slide16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48.xml"/><Relationship Id="rId1" Type="http://schemas.openxmlformats.org/officeDocument/2006/relationships/slideLayout" Target="../slideLayouts/slideLayout29.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9.xml"/></Relationships>
</file>

<file path=ppt/slides/_rels/slide167.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notesSlide" Target="../notesSlides/notesSlide152.xml"/><Relationship Id="rId1" Type="http://schemas.openxmlformats.org/officeDocument/2006/relationships/slideLayout" Target="../slideLayouts/slideLayout29.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1.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0D_D9042E00.xml"/><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21.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1.xml"/></Relationships>
</file>

<file path=ppt/slides/_rels/slide17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56.xml"/><Relationship Id="rId1" Type="http://schemas.openxmlformats.org/officeDocument/2006/relationships/slideLayout" Target="../slideLayouts/slideLayout29.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1.xml"/></Relationships>
</file>

<file path=ppt/slides/_rels/slide17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58.xml"/><Relationship Id="rId1" Type="http://schemas.openxmlformats.org/officeDocument/2006/relationships/slideLayout" Target="../slideLayouts/slideLayout29.xml"/><Relationship Id="rId4" Type="http://schemas.openxmlformats.org/officeDocument/2006/relationships/image" Target="../media/image205.png"/></Relationships>
</file>

<file path=ppt/slides/_rels/slide17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59.xml"/><Relationship Id="rId1" Type="http://schemas.openxmlformats.org/officeDocument/2006/relationships/slideLayout" Target="../slideLayouts/slideLayout29.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1.xml"/></Relationships>
</file>

<file path=ppt/slides/_rels/slide17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61.xml"/><Relationship Id="rId1" Type="http://schemas.openxmlformats.org/officeDocument/2006/relationships/slideLayout" Target="../slideLayouts/slideLayout29.xml"/><Relationship Id="rId4" Type="http://schemas.openxmlformats.org/officeDocument/2006/relationships/image" Target="../media/image154.png"/></Relationships>
</file>

<file path=ppt/slides/_rels/slide17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62.xml"/><Relationship Id="rId1" Type="http://schemas.openxmlformats.org/officeDocument/2006/relationships/slideLayout" Target="../slideLayouts/slideLayout29.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1.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7.xml"/></Relationships>
</file>

<file path=ppt/slides/_rels/slide181.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66.xml"/><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15.png"/></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1.xml"/></Relationships>
</file>

<file path=ppt/slides/_rels/slide18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69.xml"/><Relationship Id="rId1" Type="http://schemas.openxmlformats.org/officeDocument/2006/relationships/slideLayout" Target="../slideLayouts/slideLayout29.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31.xml"/></Relationships>
</file>

<file path=ppt/slides/_rels/slide186.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71.xml"/><Relationship Id="rId1" Type="http://schemas.openxmlformats.org/officeDocument/2006/relationships/slideLayout" Target="../slideLayouts/slideLayout29.xml"/><Relationship Id="rId4" Type="http://schemas.openxmlformats.org/officeDocument/2006/relationships/image" Target="../media/image211.jpeg"/></Relationships>
</file>

<file path=ppt/slides/_rels/slide18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72.xml"/><Relationship Id="rId1" Type="http://schemas.openxmlformats.org/officeDocument/2006/relationships/slideLayout" Target="../slideLayouts/slideLayout29.xml"/></Relationships>
</file>

<file path=ppt/slides/_rels/slide188.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73.xml"/><Relationship Id="rId1" Type="http://schemas.openxmlformats.org/officeDocument/2006/relationships/slideLayout" Target="../slideLayouts/slideLayout29.xml"/></Relationships>
</file>

<file path=ppt/slides/_rels/slide18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74.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23.png"/></Relationships>
</file>

<file path=ppt/slides/_rels/slide19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75.xml"/><Relationship Id="rId1" Type="http://schemas.openxmlformats.org/officeDocument/2006/relationships/slideLayout" Target="../slideLayouts/slideLayout29.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1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6.xml"/><Relationship Id="rId1" Type="http://schemas.openxmlformats.org/officeDocument/2006/relationships/slideLayout" Target="../slideLayouts/slideLayout27.xml"/></Relationships>
</file>

<file path=ppt/slides/_rels/slide19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7.xml"/><Relationship Id="rId1" Type="http://schemas.openxmlformats.org/officeDocument/2006/relationships/slideLayout" Target="../slideLayouts/slideLayout27.xml"/><Relationship Id="rId5" Type="http://schemas.openxmlformats.org/officeDocument/2006/relationships/image" Target="../media/image29.png"/><Relationship Id="rId4" Type="http://schemas.openxmlformats.org/officeDocument/2006/relationships/image" Target="../media/image50.pn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0.xml"/></Relationships>
</file>

<file path=ppt/slides/_rels/slide19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80.xml"/><Relationship Id="rId1" Type="http://schemas.openxmlformats.org/officeDocument/2006/relationships/slideLayout" Target="../slideLayouts/slideLayout27.xml"/><Relationship Id="rId4" Type="http://schemas.openxmlformats.org/officeDocument/2006/relationships/image" Target="../media/image220.jpeg"/></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7.xml"/></Relationships>
</file>

<file path=ppt/slides/_rels/slide19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82.xml"/><Relationship Id="rId1" Type="http://schemas.openxmlformats.org/officeDocument/2006/relationships/slideLayout" Target="../slideLayouts/slideLayout27.xml"/></Relationships>
</file>

<file path=ppt/slides/_rels/slide1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3.xml"/><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7.png"/></Relationships>
</file>

<file path=ppt/slides/_rels/slide19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4.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0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85.xml"/><Relationship Id="rId1" Type="http://schemas.openxmlformats.org/officeDocument/2006/relationships/slideLayout" Target="../slideLayouts/slideLayout29.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7.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0.xml"/></Relationships>
</file>

<file path=ppt/slides/_rels/slide203.xml.rels><?xml version="1.0" encoding="UTF-8" standalone="yes"?>
<Relationships xmlns="http://schemas.openxmlformats.org/package/2006/relationships"><Relationship Id="rId3" Type="http://schemas.openxmlformats.org/officeDocument/2006/relationships/image" Target="../media/image223.png"/><Relationship Id="rId7" Type="http://schemas.openxmlformats.org/officeDocument/2006/relationships/image" Target="../media/image227.png"/><Relationship Id="rId2" Type="http://schemas.openxmlformats.org/officeDocument/2006/relationships/notesSlide" Target="../notesSlides/notesSlide188.xml"/><Relationship Id="rId1" Type="http://schemas.openxmlformats.org/officeDocument/2006/relationships/slideLayout" Target="../slideLayouts/slideLayout27.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image" Target="../media/image224.png"/></Relationships>
</file>

<file path=ppt/slides/_rels/slide204.xml.rels><?xml version="1.0" encoding="UTF-8" standalone="yes"?>
<Relationships xmlns="http://schemas.openxmlformats.org/package/2006/relationships"><Relationship Id="rId3" Type="http://schemas.openxmlformats.org/officeDocument/2006/relationships/hyperlink" Target="https://wenxin-jiang.github.io/publications/" TargetMode="External"/><Relationship Id="rId2" Type="http://schemas.openxmlformats.org/officeDocument/2006/relationships/notesSlide" Target="../notesSlides/notesSlide189.xml"/><Relationship Id="rId1" Type="http://schemas.openxmlformats.org/officeDocument/2006/relationships/slideLayout" Target="../slideLayouts/slideLayout29.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0.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7.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31.xml"/></Relationships>
</file>

<file path=ppt/slides/_rels/slide20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93.xml"/><Relationship Id="rId1" Type="http://schemas.openxmlformats.org/officeDocument/2006/relationships/slideLayout" Target="../slideLayouts/slideLayout29.xml"/></Relationships>
</file>

<file path=ppt/slides/_rels/slide20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94.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95.xml"/><Relationship Id="rId1" Type="http://schemas.openxmlformats.org/officeDocument/2006/relationships/slideLayout" Target="../slideLayouts/slideLayout29.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21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96.xml"/><Relationship Id="rId1" Type="http://schemas.openxmlformats.org/officeDocument/2006/relationships/slideLayout" Target="../slideLayouts/slideLayout29.xml"/></Relationships>
</file>

<file path=ppt/slides/_rels/slide21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97.xml"/><Relationship Id="rId1" Type="http://schemas.openxmlformats.org/officeDocument/2006/relationships/slideLayout" Target="../slideLayouts/slideLayout29.xml"/><Relationship Id="rId5" Type="http://schemas.openxmlformats.org/officeDocument/2006/relationships/image" Target="../media/image142.png"/><Relationship Id="rId4" Type="http://schemas.openxmlformats.org/officeDocument/2006/relationships/image" Target="../media/image141.pn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7.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31.xml"/></Relationships>
</file>

<file path=ppt/slides/_rels/slide21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200.xml"/><Relationship Id="rId1" Type="http://schemas.openxmlformats.org/officeDocument/2006/relationships/slideLayout" Target="../slideLayouts/slideLayout29.xml"/></Relationships>
</file>

<file path=ppt/slides/_rels/slide216.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201.xml"/><Relationship Id="rId1" Type="http://schemas.openxmlformats.org/officeDocument/2006/relationships/slideLayout" Target="../slideLayouts/slideLayout29.xml"/></Relationships>
</file>

<file path=ppt/slides/_rels/slide217.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202.xml"/><Relationship Id="rId1" Type="http://schemas.openxmlformats.org/officeDocument/2006/relationships/slideLayout" Target="../slideLayouts/slideLayout29.xml"/></Relationships>
</file>

<file path=ppt/slides/_rels/slide21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03.xml"/><Relationship Id="rId1" Type="http://schemas.openxmlformats.org/officeDocument/2006/relationships/slideLayout" Target="../slideLayouts/slideLayout29.xml"/></Relationships>
</file>

<file path=ppt/slides/_rels/slide21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04.xml"/><Relationship Id="rId1" Type="http://schemas.openxmlformats.org/officeDocument/2006/relationships/slideLayout" Target="../slideLayouts/slideLayout29.xml"/><Relationship Id="rId5" Type="http://schemas.openxmlformats.org/officeDocument/2006/relationships/image" Target="../media/image234.png"/><Relationship Id="rId4" Type="http://schemas.openxmlformats.org/officeDocument/2006/relationships/image" Target="../media/image2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05.xml"/><Relationship Id="rId1" Type="http://schemas.openxmlformats.org/officeDocument/2006/relationships/slideLayout" Target="../slideLayouts/slideLayout29.xml"/></Relationships>
</file>

<file path=ppt/slides/_rels/slide2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6.xml"/><Relationship Id="rId1" Type="http://schemas.openxmlformats.org/officeDocument/2006/relationships/slideLayout" Target="../slideLayouts/slideLayout29.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s>
</file>

<file path=ppt/slides/_rels/slide22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07.xml"/><Relationship Id="rId1" Type="http://schemas.openxmlformats.org/officeDocument/2006/relationships/slideLayout" Target="../slideLayouts/slideLayout29.xml"/></Relationships>
</file>

<file path=ppt/slides/_rels/slide22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08.xml"/><Relationship Id="rId1" Type="http://schemas.openxmlformats.org/officeDocument/2006/relationships/slideLayout" Target="../slideLayouts/slideLayout29.xml"/></Relationships>
</file>

<file path=ppt/slides/_rels/slide224.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09.xml"/><Relationship Id="rId1" Type="http://schemas.openxmlformats.org/officeDocument/2006/relationships/slideLayout" Target="../slideLayouts/slideLayout29.xml"/></Relationships>
</file>

<file path=ppt/slides/_rels/slide225.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10.xml"/><Relationship Id="rId1" Type="http://schemas.openxmlformats.org/officeDocument/2006/relationships/slideLayout" Target="../slideLayouts/slideLayout29.xml"/></Relationships>
</file>

<file path=ppt/slides/_rels/slide226.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11.xml"/><Relationship Id="rId1" Type="http://schemas.openxmlformats.org/officeDocument/2006/relationships/slideLayout" Target="../slideLayouts/slideLayout29.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242.png"/></Relationships>
</file>

<file path=ppt/slides/_rels/slide227.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12.xml"/><Relationship Id="rId1" Type="http://schemas.openxmlformats.org/officeDocument/2006/relationships/slideLayout" Target="../slideLayouts/slideLayout29.xml"/><Relationship Id="rId4" Type="http://schemas.openxmlformats.org/officeDocument/2006/relationships/image" Target="../media/image196.jpeg"/></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7.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1.xml"/><Relationship Id="rId5" Type="http://schemas.openxmlformats.org/officeDocument/2006/relationships/hyperlink" Target="https://animalia-life.club/qa/pictures/question-mark-transparent-background" TargetMode="External"/><Relationship Id="rId4" Type="http://schemas.openxmlformats.org/officeDocument/2006/relationships/image" Target="../media/image30.pn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31.xml"/></Relationships>
</file>

<file path=ppt/slides/_rels/slide23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16.xml"/><Relationship Id="rId1" Type="http://schemas.openxmlformats.org/officeDocument/2006/relationships/slideLayout" Target="../slideLayouts/slideLayout29.xml"/></Relationships>
</file>

<file path=ppt/slides/_rels/slide23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17.xml"/><Relationship Id="rId1" Type="http://schemas.openxmlformats.org/officeDocument/2006/relationships/slideLayout" Target="../slideLayouts/slideLayout29.xml"/></Relationships>
</file>

<file path=ppt/slides/_rels/slide233.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218.xml"/><Relationship Id="rId1" Type="http://schemas.openxmlformats.org/officeDocument/2006/relationships/slideLayout" Target="../slideLayouts/slideLayout29.xml"/><Relationship Id="rId4" Type="http://schemas.openxmlformats.org/officeDocument/2006/relationships/image" Target="../media/image245.png"/></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9.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9.xml"/></Relationships>
</file>

<file path=ppt/slides/_rels/slide236.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221.xml"/><Relationship Id="rId1" Type="http://schemas.openxmlformats.org/officeDocument/2006/relationships/slideLayout" Target="../slideLayouts/slideLayout29.xml"/><Relationship Id="rId4" Type="http://schemas.openxmlformats.org/officeDocument/2006/relationships/image" Target="../media/image245.png"/></Relationships>
</file>

<file path=ppt/slides/_rels/slide23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222.xml"/><Relationship Id="rId1" Type="http://schemas.openxmlformats.org/officeDocument/2006/relationships/slideLayout" Target="../slideLayouts/slideLayout29.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31.xml"/></Relationships>
</file>

<file path=ppt/slides/_rels/slide23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24.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1D8_FADCCF3D.xml"/><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5.xml"/><Relationship Id="rId1" Type="http://schemas.openxmlformats.org/officeDocument/2006/relationships/slideLayout" Target="../slideLayouts/slideLayout29.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s>
</file>

<file path=ppt/slides/_rels/slide241.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226.xml"/><Relationship Id="rId1" Type="http://schemas.openxmlformats.org/officeDocument/2006/relationships/slideLayout" Target="../slideLayouts/slideLayout29.xml"/></Relationships>
</file>

<file path=ppt/slides/_rels/slide2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7.xml"/><Relationship Id="rId1" Type="http://schemas.openxmlformats.org/officeDocument/2006/relationships/slideLayout" Target="../slideLayouts/slideLayout29.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30.xml"/></Relationships>
</file>

<file path=ppt/slides/_rels/slide2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9.xml"/><Relationship Id="rId1" Type="http://schemas.openxmlformats.org/officeDocument/2006/relationships/slideLayout" Target="../slideLayouts/slideLayout27.xml"/><Relationship Id="rId5" Type="http://schemas.openxmlformats.org/officeDocument/2006/relationships/image" Target="../media/image29.png"/><Relationship Id="rId4" Type="http://schemas.openxmlformats.org/officeDocument/2006/relationships/image" Target="../media/image50.png"/></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7.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9.xml"/></Relationships>
</file>

<file path=ppt/slides/_rels/slide247.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232.xml"/><Relationship Id="rId1" Type="http://schemas.openxmlformats.org/officeDocument/2006/relationships/slideLayout" Target="../slideLayouts/slideLayout27.xml"/><Relationship Id="rId4" Type="http://schemas.openxmlformats.org/officeDocument/2006/relationships/image" Target="../media/image248.png"/></Relationships>
</file>

<file path=ppt/slides/_rels/slide24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33.xml"/><Relationship Id="rId1" Type="http://schemas.openxmlformats.org/officeDocument/2006/relationships/slideLayout" Target="../slideLayouts/slideLayout29.xml"/><Relationship Id="rId4" Type="http://schemas.openxmlformats.org/officeDocument/2006/relationships/image" Target="../media/image250.png"/></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7.xml"/></Relationships>
</file>

<file path=ppt/slides/_rels/slide251.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236.xml"/><Relationship Id="rId1" Type="http://schemas.openxmlformats.org/officeDocument/2006/relationships/slideLayout" Target="../slideLayouts/slideLayout27.xml"/></Relationships>
</file>

<file path=ppt/slides/_rels/slide25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37.xml"/><Relationship Id="rId1" Type="http://schemas.openxmlformats.org/officeDocument/2006/relationships/slideLayout" Target="../slideLayouts/slideLayout29.xml"/></Relationships>
</file>

<file path=ppt/slides/_rels/slide253.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38.xml"/><Relationship Id="rId1" Type="http://schemas.openxmlformats.org/officeDocument/2006/relationships/slideLayout" Target="../slideLayouts/slideLayout29.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9.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9.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31.xml"/></Relationships>
</file>

<file path=ppt/slides/_rels/slide257.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42.xml"/><Relationship Id="rId1" Type="http://schemas.openxmlformats.org/officeDocument/2006/relationships/slideLayout" Target="../slideLayouts/slideLayout29.xml"/></Relationships>
</file>

<file path=ppt/slides/_rels/slide258.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243.xml"/><Relationship Id="rId1" Type="http://schemas.openxmlformats.org/officeDocument/2006/relationships/slideLayout" Target="../slideLayouts/slideLayout29.xml"/></Relationships>
</file>

<file path=ppt/slides/_rels/slide25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244.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6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45.xml"/><Relationship Id="rId1" Type="http://schemas.openxmlformats.org/officeDocument/2006/relationships/slideLayout" Target="../slideLayouts/slideLayout29.xml"/></Relationships>
</file>

<file path=ppt/slides/_rels/slide261.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246.xml"/><Relationship Id="rId1" Type="http://schemas.openxmlformats.org/officeDocument/2006/relationships/slideLayout" Target="../slideLayouts/slideLayout29.xml"/></Relationships>
</file>

<file path=ppt/slides/_rels/slide262.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47.xml"/><Relationship Id="rId1" Type="http://schemas.openxmlformats.org/officeDocument/2006/relationships/slideLayout" Target="../slideLayouts/slideLayout29.xml"/></Relationships>
</file>

<file path=ppt/slides/_rels/slide263.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248.xml"/><Relationship Id="rId1" Type="http://schemas.openxmlformats.org/officeDocument/2006/relationships/slideLayout" Target="../slideLayouts/slideLayout27.xml"/></Relationships>
</file>

<file path=ppt/slides/_rels/slide264.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49.xml"/><Relationship Id="rId1" Type="http://schemas.openxmlformats.org/officeDocument/2006/relationships/slideLayout" Target="../slideLayouts/slideLayout29.xml"/><Relationship Id="rId4" Type="http://schemas.openxmlformats.org/officeDocument/2006/relationships/image" Target="../media/image258.png"/></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29.xml"/></Relationships>
</file>

<file path=ppt/slides/_rels/slide266.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251.xml"/><Relationship Id="rId1" Type="http://schemas.openxmlformats.org/officeDocument/2006/relationships/slideLayout" Target="../slideLayouts/slideLayout29.xml"/></Relationships>
</file>

<file path=ppt/slides/_rels/slide267.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252.xml"/><Relationship Id="rId1" Type="http://schemas.openxmlformats.org/officeDocument/2006/relationships/slideLayout" Target="../slideLayouts/slideLayout29.xml"/></Relationships>
</file>

<file path=ppt/slides/_rels/slide268.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53.xml"/><Relationship Id="rId1" Type="http://schemas.openxmlformats.org/officeDocument/2006/relationships/slideLayout" Target="../slideLayouts/slideLayout29.xml"/><Relationship Id="rId4" Type="http://schemas.openxmlformats.org/officeDocument/2006/relationships/image" Target="../media/image262.jpeg"/></Relationships>
</file>

<file path=ppt/slides/_rels/slide269.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254.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7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255.xml"/><Relationship Id="rId1" Type="http://schemas.openxmlformats.org/officeDocument/2006/relationships/slideLayout" Target="../slideLayouts/slideLayout29.xml"/><Relationship Id="rId5" Type="http://schemas.openxmlformats.org/officeDocument/2006/relationships/image" Target="../media/image266.png"/><Relationship Id="rId4" Type="http://schemas.openxmlformats.org/officeDocument/2006/relationships/image" Target="../media/image265.png"/></Relationships>
</file>

<file path=ppt/slides/_rels/slide271.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256.xml"/><Relationship Id="rId1" Type="http://schemas.openxmlformats.org/officeDocument/2006/relationships/slideLayout" Target="../slideLayouts/slideLayout29.xml"/><Relationship Id="rId5" Type="http://schemas.openxmlformats.org/officeDocument/2006/relationships/image" Target="../media/image268.png"/><Relationship Id="rId4" Type="http://schemas.openxmlformats.org/officeDocument/2006/relationships/image" Target="../media/image267.png"/></Relationships>
</file>

<file path=ppt/slides/_rels/slide272.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257.xml"/><Relationship Id="rId1" Type="http://schemas.openxmlformats.org/officeDocument/2006/relationships/slideLayout" Target="../slideLayouts/slideLayout29.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18/10/relationships/comments" Target="../comments/modernComment_1FD_3D50A4FE.xml"/><Relationship Id="rId7" Type="http://schemas.openxmlformats.org/officeDocument/2006/relationships/hyperlink" Target="https://animalia-life.club/qa/pictures/question-mark-transparent-background"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hyperlink" Target="https://www.processmaker.com/blog/business-process-reengineering-get-started/" TargetMode="External"/><Relationship Id="rId4" Type="http://schemas.openxmlformats.org/officeDocument/2006/relationships/image" Target="../media/image33.png"/><Relationship Id="rId9" Type="http://schemas.openxmlformats.org/officeDocument/2006/relationships/hyperlink" Target="https://sarapis.org/category/emergency-management/" TargetMode="External"/></Relationships>
</file>

<file path=ppt/slides/_rels/slide29.xml.rels><?xml version="1.0" encoding="UTF-8" standalone="yes"?>
<Relationships xmlns="http://schemas.openxmlformats.org/package/2006/relationships"><Relationship Id="rId3" Type="http://schemas.microsoft.com/office/2018/10/relationships/comments" Target="../comments/modernComment_114_5A1CF87B.xml"/><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18/10/relationships/comments" Target="../comments/modernComment_20E_5E54D8DF.xml"/><Relationship Id="rId7" Type="http://schemas.openxmlformats.org/officeDocument/2006/relationships/hyperlink" Target="https://www.vrogue.co/post/double-arrow-svg-png-icon-free-download-417002-onlinewebfonts-com"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hyperlink" Target="https://sarapis.org/category/emergency-management/"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9.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microsoft.com/office/2018/10/relationships/comments" Target="../comments/modernComment_22B_5BD74DCD.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hyperlink" Target="https://ar.inspiredpencil.com/pictures-2023/discover-clipart" TargetMode="Externa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212_715FCE87.xml"/><Relationship Id="rId2" Type="http://schemas.openxmlformats.org/officeDocument/2006/relationships/notesSlide" Target="../notesSlides/notesSlide32.xml"/><Relationship Id="rId1" Type="http://schemas.openxmlformats.org/officeDocument/2006/relationships/slideLayout" Target="../slideLayouts/slideLayout31.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9.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9.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29.xml"/><Relationship Id="rId5" Type="http://schemas.openxmlformats.org/officeDocument/2006/relationships/image" Target="../media/image67.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microsoft.com/office/2018/10/relationships/comments" Target="../comments/modernComment_135_7417E71.xml"/><Relationship Id="rId2" Type="http://schemas.openxmlformats.org/officeDocument/2006/relationships/notesSlide" Target="../notesSlides/notesSlide45.xml"/><Relationship Id="rId1" Type="http://schemas.openxmlformats.org/officeDocument/2006/relationships/slideLayout" Target="../slideLayouts/slideLayout29.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microsoft.com/office/2018/10/relationships/comments" Target="../comments/modernComment_22F_7ED049DE.xml"/><Relationship Id="rId2" Type="http://schemas.openxmlformats.org/officeDocument/2006/relationships/notesSlide" Target="../notesSlides/notesSlide46.xml"/><Relationship Id="rId1" Type="http://schemas.openxmlformats.org/officeDocument/2006/relationships/slideLayout" Target="../slideLayouts/slideLayout29.xml"/><Relationship Id="rId5" Type="http://schemas.openxmlformats.org/officeDocument/2006/relationships/image" Target="../media/image70.png"/><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microsoft.com/office/2018/10/relationships/comments" Target="../comments/modernComment_230_EA5FD1CE.xml"/><Relationship Id="rId2" Type="http://schemas.openxmlformats.org/officeDocument/2006/relationships/notesSlide" Target="../notesSlides/notesSlide47.xml"/><Relationship Id="rId1" Type="http://schemas.openxmlformats.org/officeDocument/2006/relationships/slideLayout" Target="../slideLayouts/slideLayout29.xml"/><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microsoft.com/office/2018/10/relationships/comments" Target="../comments/modernComment_213_752FE647.xml"/><Relationship Id="rId2" Type="http://schemas.openxmlformats.org/officeDocument/2006/relationships/notesSlide" Target="../notesSlides/notesSlide48.xml"/><Relationship Id="rId1" Type="http://schemas.openxmlformats.org/officeDocument/2006/relationships/slideLayout" Target="../slideLayouts/slideLayout29.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microsoft.com/office/2018/10/relationships/comments" Target="../comments/modernComment_221_E8882F4C.xml"/><Relationship Id="rId2" Type="http://schemas.openxmlformats.org/officeDocument/2006/relationships/notesSlide" Target="../notesSlides/notesSlide49.xml"/><Relationship Id="rId1" Type="http://schemas.openxmlformats.org/officeDocument/2006/relationships/slideLayout" Target="../slideLayouts/slideLayout29.xm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14.png"/><Relationship Id="rId7" Type="http://schemas.openxmlformats.org/officeDocument/2006/relationships/hyperlink" Target="https://pixabay.com/el/%CE%B5%CF%80%CE%B9%CE%BA%CF%8D%CF%81%CF%89%CF%83%CE%B7-%CE%B8%CE%B5%CF%84%CE%B9%CE%BA%CE%AE-logo-%CF%80%CE%B9%CF%83%CF%84%CE%BF%CF%80%CE%BF%CE%AF%CE%B7%CF%83%CE%B7-1614001/" TargetMode="External"/><Relationship Id="rId2" Type="http://schemas.openxmlformats.org/officeDocument/2006/relationships/notesSlide" Target="../notesSlides/notesSlide51.xml"/><Relationship Id="rId1" Type="http://schemas.openxmlformats.org/officeDocument/2006/relationships/slideLayout" Target="../slideLayouts/slideLayout29.xml"/><Relationship Id="rId6" Type="http://schemas.openxmlformats.org/officeDocument/2006/relationships/image" Target="../media/image75.png"/><Relationship Id="rId5" Type="http://schemas.openxmlformats.org/officeDocument/2006/relationships/hyperlink" Target="https://technofaq.org/posts/2019/06/top-reasons-why-businesses-today-need-an-aiops-platform/" TargetMode="External"/><Relationship Id="rId4" Type="http://schemas.openxmlformats.org/officeDocument/2006/relationships/image" Target="../media/image74.png"/><Relationship Id="rId9" Type="http://schemas.openxmlformats.org/officeDocument/2006/relationships/hyperlink" Target="https://noeliaperpetuo.blogspot.com/"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hyperlink" Target="https://forwardforever.com/naming-convention-for-power-apps/" TargetMode="External"/></Relationships>
</file>

<file path=ppt/slides/_rels/slide61.xml.rels><?xml version="1.0" encoding="UTF-8" standalone="yes"?>
<Relationships xmlns="http://schemas.openxmlformats.org/package/2006/relationships"><Relationship Id="rId3" Type="http://schemas.microsoft.com/office/2018/10/relationships/comments" Target="../comments/modernComment_1D9_46471143.xml"/><Relationship Id="rId2" Type="http://schemas.openxmlformats.org/officeDocument/2006/relationships/notesSlide" Target="../notesSlides/notesSlide54.xml"/><Relationship Id="rId1" Type="http://schemas.openxmlformats.org/officeDocument/2006/relationships/slideLayout" Target="../slideLayouts/slideLayout31.xml"/><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31.xml"/><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8" Type="http://schemas.openxmlformats.org/officeDocument/2006/relationships/hyperlink" Target="https://huggingface.co/deepseek-ai" TargetMode="External"/><Relationship Id="rId13" Type="http://schemas.openxmlformats.org/officeDocument/2006/relationships/hyperlink" Target="https://huggingface.co/meta-llama" TargetMode="External"/><Relationship Id="rId18" Type="http://schemas.openxmlformats.org/officeDocument/2006/relationships/image" Target="../media/image89.png"/><Relationship Id="rId3" Type="http://schemas.openxmlformats.org/officeDocument/2006/relationships/image" Target="../media/image83.png"/><Relationship Id="rId7" Type="http://schemas.openxmlformats.org/officeDocument/2006/relationships/hyperlink" Target="https://huggingface.co/deepseek" TargetMode="External"/><Relationship Id="rId12" Type="http://schemas.openxmlformats.org/officeDocument/2006/relationships/image" Target="../media/image87.png"/><Relationship Id="rId17" Type="http://schemas.openxmlformats.org/officeDocument/2006/relationships/image" Target="../media/image88.png"/><Relationship Id="rId2" Type="http://schemas.openxmlformats.org/officeDocument/2006/relationships/notesSlide" Target="../notesSlides/notesSlide58.xml"/><Relationship Id="rId16" Type="http://schemas.openxmlformats.org/officeDocument/2006/relationships/hyperlink" Target="https://huggingface.co/meta-research" TargetMode="External"/><Relationship Id="rId1" Type="http://schemas.openxmlformats.org/officeDocument/2006/relationships/slideLayout" Target="../slideLayouts/slideLayout31.xml"/><Relationship Id="rId6" Type="http://schemas.openxmlformats.org/officeDocument/2006/relationships/image" Target="../media/image14.png"/><Relationship Id="rId11" Type="http://schemas.openxmlformats.org/officeDocument/2006/relationships/image" Target="../media/image86.png"/><Relationship Id="rId5" Type="http://schemas.openxmlformats.org/officeDocument/2006/relationships/image" Target="../media/image85.png"/><Relationship Id="rId15" Type="http://schemas.openxmlformats.org/officeDocument/2006/relationships/hyperlink" Target="https://huggingface.co/facebook-research" TargetMode="External"/><Relationship Id="rId10" Type="http://schemas.openxmlformats.org/officeDocument/2006/relationships/hyperlink" Target="https://huggingface.co/DeepSeek-V3" TargetMode="External"/><Relationship Id="rId4" Type="http://schemas.openxmlformats.org/officeDocument/2006/relationships/image" Target="../media/image84.png"/><Relationship Id="rId9" Type="http://schemas.openxmlformats.org/officeDocument/2006/relationships/hyperlink" Target="https://huggingface.co/DeepSeek-r1" TargetMode="External"/><Relationship Id="rId14" Type="http://schemas.openxmlformats.org/officeDocument/2006/relationships/hyperlink" Target="https://huggingface.co/facebook-llama"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9.xml"/><Relationship Id="rId1" Type="http://schemas.openxmlformats.org/officeDocument/2006/relationships/slideLayout" Target="../slideLayouts/slideLayout31.xml"/><Relationship Id="rId5" Type="http://schemas.openxmlformats.org/officeDocument/2006/relationships/image" Target="../media/image91.png"/><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3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93.png"/></Relationships>
</file>

<file path=ppt/slides/_rels/slide68.xml.rels><?xml version="1.0" encoding="UTF-8" standalone="yes"?>
<Relationships xmlns="http://schemas.openxmlformats.org/package/2006/relationships"><Relationship Id="rId8" Type="http://schemas.openxmlformats.org/officeDocument/2006/relationships/hyperlink" Target="https://clipartix.com/check-mark-clip-art-image-14912/" TargetMode="External"/><Relationship Id="rId13" Type="http://schemas.openxmlformats.org/officeDocument/2006/relationships/image" Target="../media/image101.png"/><Relationship Id="rId3" Type="http://schemas.microsoft.com/office/2018/10/relationships/comments" Target="../comments/modernComment_229_CBDD6513.xml"/><Relationship Id="rId7" Type="http://schemas.openxmlformats.org/officeDocument/2006/relationships/image" Target="../media/image97.png"/><Relationship Id="rId12"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30.xml"/><Relationship Id="rId6" Type="http://schemas.openxmlformats.org/officeDocument/2006/relationships/image" Target="../media/image96.png"/><Relationship Id="rId11" Type="http://schemas.openxmlformats.org/officeDocument/2006/relationships/image" Target="../media/image99.png"/><Relationship Id="rId5" Type="http://schemas.openxmlformats.org/officeDocument/2006/relationships/image" Target="../media/image95.png"/><Relationship Id="rId10" Type="http://schemas.openxmlformats.org/officeDocument/2006/relationships/hyperlink" Target="https://pngtree.com/freepng/red-cross-sign-symbol-vector_20464156.html" TargetMode="External"/><Relationship Id="rId4" Type="http://schemas.openxmlformats.org/officeDocument/2006/relationships/image" Target="../media/image94.png"/><Relationship Id="rId9" Type="http://schemas.openxmlformats.org/officeDocument/2006/relationships/image" Target="../media/image98.png"/></Relationships>
</file>

<file path=ppt/slides/_rels/slide69.xml.rels><?xml version="1.0" encoding="UTF-8" standalone="yes"?>
<Relationships xmlns="http://schemas.openxmlformats.org/package/2006/relationships"><Relationship Id="rId3" Type="http://schemas.microsoft.com/office/2018/10/relationships/comments" Target="../comments/modernComment_21C_84C75A3C.xml"/><Relationship Id="rId2" Type="http://schemas.openxmlformats.org/officeDocument/2006/relationships/notesSlide" Target="../notesSlides/notesSlide62.xml"/><Relationship Id="rId1" Type="http://schemas.openxmlformats.org/officeDocument/2006/relationships/slideLayout" Target="../slideLayouts/slideLayout31.xml"/><Relationship Id="rId5" Type="http://schemas.openxmlformats.org/officeDocument/2006/relationships/image" Target="../media/image93.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3.xml"/><Relationship Id="rId1" Type="http://schemas.openxmlformats.org/officeDocument/2006/relationships/slideLayout" Target="../slideLayouts/slideLayout30.xml"/><Relationship Id="rId4" Type="http://schemas.openxmlformats.org/officeDocument/2006/relationships/image" Target="../media/image81.png"/></Relationships>
</file>

<file path=ppt/slides/_rels/slide71.xml.rels><?xml version="1.0" encoding="UTF-8" standalone="yes"?>
<Relationships xmlns="http://schemas.openxmlformats.org/package/2006/relationships"><Relationship Id="rId3" Type="http://schemas.microsoft.com/office/2018/10/relationships/comments" Target="../comments/modernComment_211_18ADB51A.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3.png"/><Relationship Id="rId7"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3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3" Type="http://schemas.microsoft.com/office/2018/10/relationships/comments" Target="../comments/modernComment_1D7_DAAF55FF.xml"/><Relationship Id="rId2" Type="http://schemas.openxmlformats.org/officeDocument/2006/relationships/notesSlide" Target="../notesSlides/notesSlide69.xml"/><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0.xml"/><Relationship Id="rId1" Type="http://schemas.openxmlformats.org/officeDocument/2006/relationships/slideLayout" Target="../slideLayouts/slideLayout33.xml"/><Relationship Id="rId5" Type="http://schemas.openxmlformats.org/officeDocument/2006/relationships/image" Target="../media/image31.png"/><Relationship Id="rId4" Type="http://schemas.openxmlformats.org/officeDocument/2006/relationships/image" Target="../media/image110.png"/></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1.xml"/><Relationship Id="rId1" Type="http://schemas.openxmlformats.org/officeDocument/2006/relationships/slideLayout" Target="../slideLayouts/slideLayout33.xml"/><Relationship Id="rId4" Type="http://schemas.openxmlformats.org/officeDocument/2006/relationships/hyperlink" Target="https://ai.meta.com/blog/how-the-ai-community-can-get-serious-about-reproducibility/"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4.xml"/><Relationship Id="rId1" Type="http://schemas.openxmlformats.org/officeDocument/2006/relationships/slideLayout" Target="../slideLayouts/slideLayout33.xml"/><Relationship Id="rId4" Type="http://schemas.openxmlformats.org/officeDocument/2006/relationships/image" Target="../media/image113.jpeg"/></Relationships>
</file>

<file path=ppt/slides/_rels/slide8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5.xml"/><Relationship Id="rId1" Type="http://schemas.openxmlformats.org/officeDocument/2006/relationships/slideLayout" Target="../slideLayouts/slideLayout3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7.xml"/><Relationship Id="rId1" Type="http://schemas.openxmlformats.org/officeDocument/2006/relationships/slideLayout" Target="../slideLayouts/slideLayout33.xml"/><Relationship Id="rId5" Type="http://schemas.openxmlformats.org/officeDocument/2006/relationships/image" Target="../media/image117.png"/><Relationship Id="rId4" Type="http://schemas.openxmlformats.org/officeDocument/2006/relationships/image" Target="../media/image116.png"/></Relationships>
</file>

<file path=ppt/slides/_rels/slide8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78.xml"/><Relationship Id="rId1" Type="http://schemas.openxmlformats.org/officeDocument/2006/relationships/slideLayout" Target="../slideLayouts/slideLayout3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8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9.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9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0.xml"/><Relationship Id="rId1" Type="http://schemas.openxmlformats.org/officeDocument/2006/relationships/slideLayout" Target="../slideLayouts/slideLayout3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2.xml"/></Relationships>
</file>

<file path=ppt/slides/_rels/slide92.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82.xml"/><Relationship Id="rId1" Type="http://schemas.openxmlformats.org/officeDocument/2006/relationships/slideLayout" Target="../slideLayouts/slideLayout33.xml"/><Relationship Id="rId6" Type="http://schemas.openxmlformats.org/officeDocument/2006/relationships/image" Target="../media/image129.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9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3.xml"/><Relationship Id="rId1" Type="http://schemas.openxmlformats.org/officeDocument/2006/relationships/slideLayout" Target="../slideLayouts/slideLayout33.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994E534-8150-3609-316E-5E16D7F9F3BE}"/>
              </a:ext>
            </a:extLst>
          </p:cNvPr>
          <p:cNvSpPr>
            <a:spLocks noGrp="1"/>
          </p:cNvSpPr>
          <p:nvPr>
            <p:ph type="title"/>
          </p:nvPr>
        </p:nvSpPr>
        <p:spPr>
          <a:xfrm>
            <a:off x="603056" y="-251693"/>
            <a:ext cx="5822594" cy="2403135"/>
          </a:xfrm>
        </p:spPr>
        <p:txBody>
          <a:bodyPr/>
          <a:lstStyle/>
          <a:p>
            <a:r>
              <a:rPr lang="en-US"/>
              <a:t>Trustworthy Reuse in the Machine Learning Model Supply Chain</a:t>
            </a:r>
          </a:p>
        </p:txBody>
      </p:sp>
      <p:sp>
        <p:nvSpPr>
          <p:cNvPr id="11" name="Text Placeholder 2">
            <a:extLst>
              <a:ext uri="{FF2B5EF4-FFF2-40B4-BE49-F238E27FC236}">
                <a16:creationId xmlns:a16="http://schemas.microsoft.com/office/drawing/2014/main" id="{ED383558-BD22-891A-17D4-AA873FC3777C}"/>
              </a:ext>
            </a:extLst>
          </p:cNvPr>
          <p:cNvSpPr>
            <a:spLocks noGrp="1"/>
          </p:cNvSpPr>
          <p:nvPr>
            <p:ph type="body" sz="quarter" idx="10"/>
          </p:nvPr>
        </p:nvSpPr>
        <p:spPr>
          <a:xfrm>
            <a:off x="603056" y="1982969"/>
            <a:ext cx="5822594" cy="336947"/>
          </a:xfrm>
        </p:spPr>
        <p:txBody>
          <a:bodyPr/>
          <a:lstStyle/>
          <a:p>
            <a:r>
              <a:rPr lang="en-US" sz="2400"/>
              <a:t>Doctoral Thesis Defense</a:t>
            </a:r>
          </a:p>
        </p:txBody>
      </p:sp>
      <p:sp>
        <p:nvSpPr>
          <p:cNvPr id="13" name="Text Placeholder 3">
            <a:extLst>
              <a:ext uri="{FF2B5EF4-FFF2-40B4-BE49-F238E27FC236}">
                <a16:creationId xmlns:a16="http://schemas.microsoft.com/office/drawing/2014/main" id="{DD429E9F-2F98-AA3B-6AA4-164E2845765C}"/>
              </a:ext>
            </a:extLst>
          </p:cNvPr>
          <p:cNvSpPr>
            <a:spLocks noGrp="1"/>
          </p:cNvSpPr>
          <p:nvPr>
            <p:ph type="body" sz="quarter" idx="11"/>
          </p:nvPr>
        </p:nvSpPr>
        <p:spPr>
          <a:xfrm>
            <a:off x="603056" y="2496151"/>
            <a:ext cx="7195029" cy="1784350"/>
          </a:xfrm>
        </p:spPr>
        <p:txBody>
          <a:bodyPr vert="horz" lIns="91440" tIns="45720" rIns="91440" bIns="45720" rtlCol="0" anchor="t">
            <a:normAutofit/>
          </a:bodyPr>
          <a:lstStyle/>
          <a:p>
            <a:r>
              <a:rPr lang="en-US" sz="1600">
                <a:latin typeface="Acumin Pro"/>
                <a:cs typeface="Acumin Pro"/>
              </a:rPr>
              <a:t>Wenxin Jiang, PhD Candidate</a:t>
            </a:r>
          </a:p>
          <a:p>
            <a:r>
              <a:rPr lang="en-US" sz="1600">
                <a:latin typeface="Acumin Pro"/>
                <a:cs typeface="Acumin Pro"/>
              </a:rPr>
              <a:t>April 23, 2025</a:t>
            </a:r>
            <a:endParaRPr lang="en-US" sz="1600">
              <a:cs typeface="Acumin Pro"/>
            </a:endParaRPr>
          </a:p>
          <a:p>
            <a:endParaRPr lang="en-US" sz="1600">
              <a:latin typeface="Acumin Pro"/>
              <a:cs typeface="Acumin Pro"/>
            </a:endParaRPr>
          </a:p>
          <a:p>
            <a:r>
              <a:rPr lang="en-US" sz="1600">
                <a:latin typeface="Acumin Pro"/>
                <a:cs typeface="Acumin Pro"/>
              </a:rPr>
              <a:t>Advisor: Dr. James C. Davis</a:t>
            </a:r>
          </a:p>
          <a:p>
            <a:r>
              <a:rPr lang="en-US" sz="1600">
                <a:latin typeface="Acumin Pro"/>
                <a:cs typeface="Acumin Pro"/>
              </a:rPr>
              <a:t>Committee: Dr. David I. Inouye, Dr. </a:t>
            </a:r>
            <a:r>
              <a:rPr lang="en-US" sz="1600" err="1">
                <a:latin typeface="Acumin Pro"/>
                <a:cs typeface="Acumin Pro"/>
              </a:rPr>
              <a:t>Xiaokang</a:t>
            </a:r>
            <a:r>
              <a:rPr lang="en-US" sz="1600">
                <a:latin typeface="Acumin Pro"/>
                <a:cs typeface="Acumin Pro"/>
              </a:rPr>
              <a:t> Qiu, Dr. Yung-Hsiang Lu, Dr. Zahra Ghodsi</a:t>
            </a:r>
          </a:p>
        </p:txBody>
      </p:sp>
      <p:sp>
        <p:nvSpPr>
          <p:cNvPr id="2" name="Slide Number Placeholder 1">
            <a:extLst>
              <a:ext uri="{FF2B5EF4-FFF2-40B4-BE49-F238E27FC236}">
                <a16:creationId xmlns:a16="http://schemas.microsoft.com/office/drawing/2014/main" id="{3268018C-FD61-C67D-3172-79862FE6DBBA}"/>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a:t>
            </a:fld>
            <a:endParaRPr lang="en"/>
          </a:p>
        </p:txBody>
      </p:sp>
    </p:spTree>
    <p:extLst>
      <p:ext uri="{BB962C8B-B14F-4D97-AF65-F5344CB8AC3E}">
        <p14:creationId xmlns:p14="http://schemas.microsoft.com/office/powerpoint/2010/main" val="1349908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20"/>
          <p:cNvSpPr txBox="1"/>
          <p:nvPr/>
        </p:nvSpPr>
        <p:spPr>
          <a:xfrm>
            <a:off x="0" y="0"/>
            <a:ext cx="9144000" cy="615600"/>
          </a:xfrm>
          <a:prstGeom prst="rect">
            <a:avLst/>
          </a:prstGeom>
          <a:noFill/>
          <a:ln>
            <a:noFill/>
          </a:ln>
        </p:spPr>
        <p:txBody>
          <a:bodyPr spcFirstLastPara="1" wrap="square" lIns="91425" tIns="91425" rIns="91425" bIns="91425" anchor="t" anchorCtr="0">
            <a:spAutoFit/>
          </a:bodyPr>
          <a:lstStyle/>
          <a:p>
            <a:r>
              <a:rPr lang="en" sz="2800" b="1">
                <a:solidFill>
                  <a:schemeClr val="dk1"/>
                </a:solidFill>
              </a:rPr>
              <a:t>Deep Learning: Huge models, huge training cost</a:t>
            </a:r>
            <a:endParaRPr lang="en-US" b="1">
              <a:solidFill>
                <a:schemeClr val="dk1"/>
              </a:solidFill>
            </a:endParaRPr>
          </a:p>
        </p:txBody>
      </p:sp>
      <p:sp>
        <p:nvSpPr>
          <p:cNvPr id="128" name="Google Shape;128;p20"/>
          <p:cNvSpPr txBox="1"/>
          <p:nvPr/>
        </p:nvSpPr>
        <p:spPr>
          <a:xfrm>
            <a:off x="0" y="4732675"/>
            <a:ext cx="9398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Epoch AI 2023: Training Compute of Frontier AI Models Grows by 4-5x per Year</a:t>
            </a:r>
            <a:endParaRPr sz="800"/>
          </a:p>
          <a:p>
            <a:pPr marL="0" lvl="0" indent="0" algn="l" rtl="0">
              <a:spcBef>
                <a:spcPts val="0"/>
              </a:spcBef>
              <a:spcAft>
                <a:spcPts val="0"/>
              </a:spcAft>
              <a:buNone/>
            </a:pPr>
            <a:endParaRPr sz="800"/>
          </a:p>
        </p:txBody>
      </p:sp>
      <p:pic>
        <p:nvPicPr>
          <p:cNvPr id="129" name="Google Shape;129;p20"/>
          <p:cNvPicPr preferRelativeResize="0"/>
          <p:nvPr/>
        </p:nvPicPr>
        <p:blipFill rotWithShape="1">
          <a:blip r:embed="rId3">
            <a:alphaModFix/>
          </a:blip>
          <a:srcRect l="4039" b="6603"/>
          <a:stretch/>
        </p:blipFill>
        <p:spPr>
          <a:xfrm>
            <a:off x="4897742" y="788863"/>
            <a:ext cx="4462433" cy="3257426"/>
          </a:xfrm>
          <a:prstGeom prst="rect">
            <a:avLst/>
          </a:prstGeom>
          <a:noFill/>
          <a:ln>
            <a:noFill/>
          </a:ln>
        </p:spPr>
      </p:pic>
      <p:sp>
        <p:nvSpPr>
          <p:cNvPr id="130" name="Google Shape;130;p20"/>
          <p:cNvSpPr txBox="1"/>
          <p:nvPr/>
        </p:nvSpPr>
        <p:spPr>
          <a:xfrm>
            <a:off x="36075" y="584325"/>
            <a:ext cx="2878200" cy="29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Training Compute</a:t>
            </a:r>
            <a:endParaRPr sz="1800">
              <a:solidFill>
                <a:schemeClr val="dk1"/>
              </a:solidFill>
            </a:endParaRPr>
          </a:p>
        </p:txBody>
      </p:sp>
      <p:sp>
        <p:nvSpPr>
          <p:cNvPr id="131" name="Google Shape;131;p20"/>
          <p:cNvSpPr txBox="1"/>
          <p:nvPr/>
        </p:nvSpPr>
        <p:spPr>
          <a:xfrm>
            <a:off x="4897750" y="584300"/>
            <a:ext cx="2878200" cy="29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Training cost </a:t>
            </a:r>
            <a:endParaRPr sz="1800">
              <a:solidFill>
                <a:schemeClr val="dk1"/>
              </a:solidFill>
            </a:endParaRPr>
          </a:p>
        </p:txBody>
      </p:sp>
      <p:sp>
        <p:nvSpPr>
          <p:cNvPr id="132" name="Google Shape;132;p20"/>
          <p:cNvSpPr txBox="1"/>
          <p:nvPr/>
        </p:nvSpPr>
        <p:spPr>
          <a:xfrm>
            <a:off x="0" y="4855975"/>
            <a:ext cx="5610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rPr>
              <a:t>Yalalov 2023: AI Model Training Costs Are Expected to Rise from $100 Million to $500 Million by 2030</a:t>
            </a:r>
            <a:endParaRPr sz="800">
              <a:solidFill>
                <a:schemeClr val="dk1"/>
              </a:solidFill>
            </a:endParaRPr>
          </a:p>
        </p:txBody>
      </p:sp>
      <p:sp>
        <p:nvSpPr>
          <p:cNvPr id="133" name="Google Shape;133;p20"/>
          <p:cNvSpPr txBox="1"/>
          <p:nvPr/>
        </p:nvSpPr>
        <p:spPr>
          <a:xfrm>
            <a:off x="5327088" y="3915375"/>
            <a:ext cx="3451200" cy="24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Publication date of ML system</a:t>
            </a:r>
            <a:endParaRPr sz="1800">
              <a:solidFill>
                <a:schemeClr val="dk1"/>
              </a:solidFill>
            </a:endParaRPr>
          </a:p>
        </p:txBody>
      </p:sp>
      <p:sp>
        <p:nvSpPr>
          <p:cNvPr id="134" name="Google Shape;134;p20"/>
          <p:cNvSpPr txBox="1"/>
          <p:nvPr/>
        </p:nvSpPr>
        <p:spPr>
          <a:xfrm rot="-5400000">
            <a:off x="3172899" y="2475600"/>
            <a:ext cx="3257400" cy="19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rPr>
              <a:t>Training cost in USD</a:t>
            </a:r>
            <a:endParaRPr sz="1800">
              <a:solidFill>
                <a:schemeClr val="dk1"/>
              </a:solidFill>
            </a:endParaRPr>
          </a:p>
        </p:txBody>
      </p:sp>
      <p:sp>
        <p:nvSpPr>
          <p:cNvPr id="135" name="Google Shape;135;p20"/>
          <p:cNvSpPr txBox="1"/>
          <p:nvPr/>
        </p:nvSpPr>
        <p:spPr>
          <a:xfrm rot="-5400000">
            <a:off x="-1496476" y="2577988"/>
            <a:ext cx="3257400" cy="19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rPr>
              <a:t>Training compute (FLOP)</a:t>
            </a:r>
            <a:endParaRPr sz="1800">
              <a:solidFill>
                <a:schemeClr val="dk1"/>
              </a:solidFill>
            </a:endParaRPr>
          </a:p>
        </p:txBody>
      </p:sp>
      <p:pic>
        <p:nvPicPr>
          <p:cNvPr id="136" name="Google Shape;136;p20"/>
          <p:cNvPicPr preferRelativeResize="0"/>
          <p:nvPr/>
        </p:nvPicPr>
        <p:blipFill>
          <a:blip r:embed="rId4">
            <a:alphaModFix/>
          </a:blip>
          <a:stretch>
            <a:fillRect/>
          </a:stretch>
        </p:blipFill>
        <p:spPr>
          <a:xfrm>
            <a:off x="228375" y="1257310"/>
            <a:ext cx="4462423" cy="2788989"/>
          </a:xfrm>
          <a:prstGeom prst="rect">
            <a:avLst/>
          </a:prstGeom>
          <a:noFill/>
          <a:ln>
            <a:noFill/>
          </a:ln>
        </p:spPr>
      </p:pic>
      <p:cxnSp>
        <p:nvCxnSpPr>
          <p:cNvPr id="137" name="Google Shape;137;p20"/>
          <p:cNvCxnSpPr/>
          <p:nvPr/>
        </p:nvCxnSpPr>
        <p:spPr>
          <a:xfrm rot="10800000">
            <a:off x="2004075" y="636925"/>
            <a:ext cx="0" cy="395700"/>
          </a:xfrm>
          <a:prstGeom prst="straightConnector1">
            <a:avLst/>
          </a:prstGeom>
          <a:noFill/>
          <a:ln w="19050" cap="flat" cmpd="sng">
            <a:solidFill>
              <a:srgbClr val="FF0000"/>
            </a:solidFill>
            <a:prstDash val="solid"/>
            <a:round/>
            <a:headEnd type="none" w="med" len="med"/>
            <a:tailEnd type="triangle" w="med" len="med"/>
          </a:ln>
        </p:spPr>
      </p:cxnSp>
      <p:cxnSp>
        <p:nvCxnSpPr>
          <p:cNvPr id="138" name="Google Shape;138;p20"/>
          <p:cNvCxnSpPr/>
          <p:nvPr/>
        </p:nvCxnSpPr>
        <p:spPr>
          <a:xfrm rot="10800000">
            <a:off x="6379650" y="622965"/>
            <a:ext cx="0" cy="395700"/>
          </a:xfrm>
          <a:prstGeom prst="straightConnector1">
            <a:avLst/>
          </a:prstGeom>
          <a:noFill/>
          <a:ln w="19050" cap="flat" cmpd="sng">
            <a:solidFill>
              <a:srgbClr val="FF0000"/>
            </a:solidFill>
            <a:prstDash val="solid"/>
            <a:round/>
            <a:headEnd type="none" w="med" len="med"/>
            <a:tailEnd type="triangle" w="med" len="med"/>
          </a:ln>
        </p:spPr>
      </p:cxnSp>
      <p:cxnSp>
        <p:nvCxnSpPr>
          <p:cNvPr id="139" name="Google Shape;139;p20"/>
          <p:cNvCxnSpPr/>
          <p:nvPr/>
        </p:nvCxnSpPr>
        <p:spPr>
          <a:xfrm rot="10800000">
            <a:off x="2130650" y="636925"/>
            <a:ext cx="0" cy="395700"/>
          </a:xfrm>
          <a:prstGeom prst="straightConnector1">
            <a:avLst/>
          </a:prstGeom>
          <a:noFill/>
          <a:ln w="19050" cap="flat" cmpd="sng">
            <a:solidFill>
              <a:srgbClr val="FF0000"/>
            </a:solidFill>
            <a:prstDash val="solid"/>
            <a:round/>
            <a:headEnd type="none" w="med" len="med"/>
            <a:tailEnd type="triangle" w="med" len="med"/>
          </a:ln>
        </p:spPr>
      </p:cxnSp>
      <p:cxnSp>
        <p:nvCxnSpPr>
          <p:cNvPr id="140" name="Google Shape;140;p20"/>
          <p:cNvCxnSpPr/>
          <p:nvPr/>
        </p:nvCxnSpPr>
        <p:spPr>
          <a:xfrm rot="10800000">
            <a:off x="6471825" y="622965"/>
            <a:ext cx="0" cy="395700"/>
          </a:xfrm>
          <a:prstGeom prst="straightConnector1">
            <a:avLst/>
          </a:prstGeom>
          <a:noFill/>
          <a:ln w="19050" cap="flat" cmpd="sng">
            <a:solidFill>
              <a:srgbClr val="FF0000"/>
            </a:solidFill>
            <a:prstDash val="solid"/>
            <a:round/>
            <a:headEnd type="none" w="med" len="med"/>
            <a:tailEnd type="triangle" w="med" len="med"/>
          </a:ln>
        </p:spPr>
      </p:cxnSp>
      <p:sp>
        <p:nvSpPr>
          <p:cNvPr id="2" name="Slide Number Placeholder 1">
            <a:extLst>
              <a:ext uri="{FF2B5EF4-FFF2-40B4-BE49-F238E27FC236}">
                <a16:creationId xmlns:a16="http://schemas.microsoft.com/office/drawing/2014/main" id="{A7D4AFB4-A4FA-D884-5F28-C500A9EB64B3}"/>
              </a:ext>
            </a:extLst>
          </p:cNvPr>
          <p:cNvSpPr>
            <a:spLocks noGrp="1"/>
          </p:cNvSpPr>
          <p:nvPr>
            <p:ph type="sldNum" sz="quarter" idx="12"/>
          </p:nvPr>
        </p:nvSpPr>
        <p:spPr/>
        <p:txBody>
          <a:bodyPr/>
          <a:lstStyle/>
          <a:p>
            <a:endParaRPr lang="en-US"/>
          </a:p>
        </p:txBody>
      </p:sp>
      <p:sp>
        <p:nvSpPr>
          <p:cNvPr id="4" name="Slide Number Placeholder 1">
            <a:extLst>
              <a:ext uri="{FF2B5EF4-FFF2-40B4-BE49-F238E27FC236}">
                <a16:creationId xmlns:a16="http://schemas.microsoft.com/office/drawing/2014/main" id="{693DD39E-0085-12F7-2D4B-BD531BE4314D}"/>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10</a:t>
            </a:fld>
            <a:endParaRPr lang="en"/>
          </a:p>
        </p:txBody>
      </p:sp>
      <p:cxnSp>
        <p:nvCxnSpPr>
          <p:cNvPr id="5" name="Straight Connector 4">
            <a:extLst>
              <a:ext uri="{FF2B5EF4-FFF2-40B4-BE49-F238E27FC236}">
                <a16:creationId xmlns:a16="http://schemas.microsoft.com/office/drawing/2014/main" id="{79B82F3D-C175-F1D7-A16E-7964C1974215}"/>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8052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1"/>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What is in the hub?</a:t>
            </a:r>
            <a:endParaRPr/>
          </a:p>
        </p:txBody>
      </p:sp>
      <p:pic>
        <p:nvPicPr>
          <p:cNvPr id="450" name="Google Shape;450;p41"/>
          <p:cNvPicPr preferRelativeResize="0"/>
          <p:nvPr/>
        </p:nvPicPr>
        <p:blipFill>
          <a:blip r:embed="rId3">
            <a:alphaModFix/>
          </a:blip>
          <a:stretch>
            <a:fillRect/>
          </a:stretch>
        </p:blipFill>
        <p:spPr>
          <a:xfrm>
            <a:off x="835300" y="559350"/>
            <a:ext cx="7473402" cy="3439325"/>
          </a:xfrm>
          <a:prstGeom prst="rect">
            <a:avLst/>
          </a:prstGeom>
          <a:noFill/>
          <a:ln>
            <a:noFill/>
          </a:ln>
        </p:spPr>
      </p:pic>
      <p:sp>
        <p:nvSpPr>
          <p:cNvPr id="451" name="Google Shape;451;p41"/>
          <p:cNvSpPr txBox="1"/>
          <p:nvPr/>
        </p:nvSpPr>
        <p:spPr>
          <a:xfrm>
            <a:off x="167175" y="3862625"/>
            <a:ext cx="83535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rPr>
              <a:t>Common property:</a:t>
            </a:r>
            <a:endParaRPr sz="1800" b="1">
              <a:solidFill>
                <a:schemeClr val="dk1"/>
              </a:solidFill>
            </a:endParaRPr>
          </a:p>
          <a:p>
            <a:pPr marL="457200" lvl="0" indent="-342900" algn="l" rtl="0">
              <a:spcBef>
                <a:spcPts val="0"/>
              </a:spcBef>
              <a:spcAft>
                <a:spcPts val="0"/>
              </a:spcAft>
              <a:buClr>
                <a:schemeClr val="dk2"/>
              </a:buClr>
              <a:buSzPts val="1800"/>
              <a:buChar char="-"/>
            </a:pPr>
            <a:r>
              <a:rPr lang="en" sz="1800">
                <a:solidFill>
                  <a:schemeClr val="dk2"/>
                </a:solidFill>
              </a:rPr>
              <a:t>A model hub hosts PTMs. It may host other artifacts (e.g. dataset, code).</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Model hubs function as a research-to-practice pipeline, more so than in the traditional software supply chain.</a:t>
            </a:r>
            <a:endParaRPr sz="1800">
              <a:solidFill>
                <a:schemeClr val="dk2"/>
              </a:solidFill>
            </a:endParaRPr>
          </a:p>
        </p:txBody>
      </p:sp>
      <p:sp>
        <p:nvSpPr>
          <p:cNvPr id="452" name="Google Shape;452;p41"/>
          <p:cNvSpPr/>
          <p:nvPr/>
        </p:nvSpPr>
        <p:spPr>
          <a:xfrm>
            <a:off x="6552100" y="512225"/>
            <a:ext cx="800400" cy="3457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3" name="Google Shape;453;p41"/>
          <p:cNvSpPr/>
          <p:nvPr/>
        </p:nvSpPr>
        <p:spPr>
          <a:xfrm>
            <a:off x="7419475" y="512225"/>
            <a:ext cx="800400" cy="3457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4" name="Google Shape;454;p41"/>
          <p:cNvSpPr/>
          <p:nvPr/>
        </p:nvSpPr>
        <p:spPr>
          <a:xfrm>
            <a:off x="2401000" y="550275"/>
            <a:ext cx="1414800" cy="3457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5" name="Google Shape;455;p41"/>
          <p:cNvSpPr/>
          <p:nvPr/>
        </p:nvSpPr>
        <p:spPr>
          <a:xfrm>
            <a:off x="3815800" y="550275"/>
            <a:ext cx="2117400" cy="3457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Slide Number Placeholder 1">
            <a:extLst>
              <a:ext uri="{FF2B5EF4-FFF2-40B4-BE49-F238E27FC236}">
                <a16:creationId xmlns:a16="http://schemas.microsoft.com/office/drawing/2014/main" id="{C955EB8B-921B-7FE5-3CA1-A782DCB471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100</a:t>
            </a:fld>
            <a:endParaRPr lang="en"/>
          </a:p>
        </p:txBody>
      </p:sp>
    </p:spTree>
    <p:extLst>
      <p:ext uri="{BB962C8B-B14F-4D97-AF65-F5344CB8AC3E}">
        <p14:creationId xmlns:p14="http://schemas.microsoft.com/office/powerpoint/2010/main" val="281857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54"/>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45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455"/>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45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452"/>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45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51">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51">
                                            <p:txEl>
                                              <p:pRg st="1" end="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42"/>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How are Model Hubs Structured for Contributions</a:t>
            </a:r>
            <a:endParaRPr/>
          </a:p>
        </p:txBody>
      </p:sp>
      <p:pic>
        <p:nvPicPr>
          <p:cNvPr id="462" name="Google Shape;462;p42"/>
          <p:cNvPicPr preferRelativeResize="0"/>
          <p:nvPr/>
        </p:nvPicPr>
        <p:blipFill>
          <a:blip r:embed="rId3">
            <a:alphaModFix/>
          </a:blip>
          <a:stretch>
            <a:fillRect/>
          </a:stretch>
        </p:blipFill>
        <p:spPr>
          <a:xfrm>
            <a:off x="704800" y="476250"/>
            <a:ext cx="7282800" cy="4413825"/>
          </a:xfrm>
          <a:prstGeom prst="rect">
            <a:avLst/>
          </a:prstGeom>
          <a:noFill/>
          <a:ln>
            <a:noFill/>
          </a:ln>
        </p:spPr>
      </p:pic>
      <p:sp>
        <p:nvSpPr>
          <p:cNvPr id="463" name="Google Shape;463;p42"/>
          <p:cNvSpPr txBox="1"/>
          <p:nvPr/>
        </p:nvSpPr>
        <p:spPr>
          <a:xfrm>
            <a:off x="426175" y="3754975"/>
            <a:ext cx="3384600" cy="1046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b="1"/>
              <a:t>Three types</a:t>
            </a:r>
            <a:r>
              <a:rPr lang="en"/>
              <a:t>: Open, gated, commercial </a:t>
            </a:r>
            <a:endParaRPr/>
          </a:p>
          <a:p>
            <a:pPr marL="0" lvl="0" indent="0" algn="l" rtl="0">
              <a:lnSpc>
                <a:spcPct val="150000"/>
              </a:lnSpc>
              <a:spcBef>
                <a:spcPts val="0"/>
              </a:spcBef>
              <a:spcAft>
                <a:spcPts val="0"/>
              </a:spcAft>
              <a:buNone/>
            </a:pPr>
            <a:r>
              <a:rPr lang="en" b="1"/>
              <a:t>Contributing workflow</a:t>
            </a:r>
            <a:r>
              <a:rPr lang="en"/>
              <a:t>: different </a:t>
            </a:r>
            <a:r>
              <a:rPr lang="en" b="1"/>
              <a:t>Distribution workflow</a:t>
            </a:r>
            <a:r>
              <a:rPr lang="en"/>
              <a:t>: similar</a:t>
            </a:r>
            <a:endParaRPr/>
          </a:p>
        </p:txBody>
      </p:sp>
      <p:pic>
        <p:nvPicPr>
          <p:cNvPr id="464" name="Google Shape;464;p42"/>
          <p:cNvPicPr preferRelativeResize="0"/>
          <p:nvPr/>
        </p:nvPicPr>
        <p:blipFill>
          <a:blip r:embed="rId4">
            <a:alphaModFix/>
          </a:blip>
          <a:stretch>
            <a:fillRect/>
          </a:stretch>
        </p:blipFill>
        <p:spPr>
          <a:xfrm>
            <a:off x="4681399" y="3754975"/>
            <a:ext cx="457200" cy="228600"/>
          </a:xfrm>
          <a:prstGeom prst="rect">
            <a:avLst/>
          </a:prstGeom>
          <a:noFill/>
          <a:ln>
            <a:noFill/>
          </a:ln>
        </p:spPr>
      </p:pic>
      <p:pic>
        <p:nvPicPr>
          <p:cNvPr id="465" name="Google Shape;465;p42"/>
          <p:cNvPicPr preferRelativeResize="0"/>
          <p:nvPr/>
        </p:nvPicPr>
        <p:blipFill>
          <a:blip r:embed="rId5">
            <a:alphaModFix/>
          </a:blip>
          <a:stretch>
            <a:fillRect/>
          </a:stretch>
        </p:blipFill>
        <p:spPr>
          <a:xfrm>
            <a:off x="2593125" y="715100"/>
            <a:ext cx="3384600" cy="2632476"/>
          </a:xfrm>
          <a:prstGeom prst="rect">
            <a:avLst/>
          </a:prstGeom>
          <a:noFill/>
          <a:ln>
            <a:noFill/>
          </a:ln>
        </p:spPr>
      </p:pic>
      <p:sp>
        <p:nvSpPr>
          <p:cNvPr id="466" name="Google Shape;466;p42"/>
          <p:cNvSpPr txBox="1"/>
          <p:nvPr/>
        </p:nvSpPr>
        <p:spPr>
          <a:xfrm>
            <a:off x="6427075" y="878525"/>
            <a:ext cx="1433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chemeClr val="dk1"/>
                </a:solidFill>
                <a:latin typeface="Calibri"/>
                <a:ea typeface="Calibri"/>
                <a:cs typeface="Calibri"/>
                <a:sym typeface="Calibri"/>
              </a:rPr>
              <a:t>Model Hubs</a:t>
            </a:r>
            <a:endParaRPr b="1">
              <a:solidFill>
                <a:schemeClr val="dk1"/>
              </a:solidFill>
              <a:latin typeface="Calibri"/>
              <a:ea typeface="Calibri"/>
              <a:cs typeface="Calibri"/>
              <a:sym typeface="Calibri"/>
            </a:endParaRPr>
          </a:p>
        </p:txBody>
      </p:sp>
      <p:sp>
        <p:nvSpPr>
          <p:cNvPr id="467" name="Google Shape;467;p42"/>
          <p:cNvSpPr txBox="1"/>
          <p:nvPr/>
        </p:nvSpPr>
        <p:spPr>
          <a:xfrm>
            <a:off x="5058875" y="4743300"/>
            <a:ext cx="26865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chemeClr val="dk1"/>
                </a:solidFill>
                <a:latin typeface="Calibri"/>
                <a:ea typeface="Calibri"/>
                <a:cs typeface="Calibri"/>
                <a:sym typeface="Calibri"/>
              </a:rPr>
              <a:t>Model Distribution Workflow</a:t>
            </a:r>
            <a:endParaRPr b="1">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8CDFE17A-DA22-D269-8DC3-36497EE7BBD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101</a:t>
            </a:fld>
            <a:endParaRPr lang="en"/>
          </a:p>
        </p:txBody>
      </p:sp>
    </p:spTree>
    <p:extLst>
      <p:ext uri="{BB962C8B-B14F-4D97-AF65-F5344CB8AC3E}">
        <p14:creationId xmlns:p14="http://schemas.microsoft.com/office/powerpoint/2010/main" val="1685659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43"/>
          <p:cNvSpPr txBox="1">
            <a:spLocks noGrp="1"/>
          </p:cNvSpPr>
          <p:nvPr>
            <p:ph type="title"/>
          </p:nvPr>
        </p:nvSpPr>
        <p:spPr>
          <a:xfrm>
            <a:off x="311700" y="2358750"/>
            <a:ext cx="8520600" cy="7389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solidFill>
                  <a:srgbClr val="FF0000"/>
                </a:solidFill>
              </a:rPr>
              <a:t>What is prioritized?</a:t>
            </a:r>
            <a:endParaRPr>
              <a:solidFill>
                <a:srgbClr val="FF0000"/>
              </a:solidFill>
            </a:endParaRPr>
          </a:p>
        </p:txBody>
      </p:sp>
      <p:sp>
        <p:nvSpPr>
          <p:cNvPr id="474" name="Google Shape;474;p43"/>
          <p:cNvSpPr txBox="1">
            <a:spLocks noGrp="1"/>
          </p:cNvSpPr>
          <p:nvPr>
            <p:ph type="title" idx="4294967295"/>
          </p:nvPr>
        </p:nvSpPr>
        <p:spPr>
          <a:xfrm>
            <a:off x="0" y="3636963"/>
            <a:ext cx="8778875" cy="1293812"/>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t>How do engineers select PTMs?</a:t>
            </a:r>
            <a:endParaRPr/>
          </a:p>
          <a:p>
            <a:pPr marL="0" lvl="0" indent="0" algn="ctr" rtl="0">
              <a:spcBef>
                <a:spcPts val="0"/>
              </a:spcBef>
              <a:spcAft>
                <a:spcPts val="0"/>
              </a:spcAft>
              <a:buNone/>
            </a:pPr>
            <a:r>
              <a:rPr lang="en"/>
              <a:t>What PTM attributes facilitate PTM reuse?</a:t>
            </a:r>
            <a:endParaRPr/>
          </a:p>
        </p:txBody>
      </p:sp>
      <p:sp>
        <p:nvSpPr>
          <p:cNvPr id="478" name="Google Shape;478;p43"/>
          <p:cNvSpPr txBox="1">
            <a:spLocks noGrp="1"/>
          </p:cNvSpPr>
          <p:nvPr>
            <p:ph type="title" idx="4294967295"/>
          </p:nvPr>
        </p:nvSpPr>
        <p:spPr>
          <a:xfrm>
            <a:off x="0" y="1498600"/>
            <a:ext cx="8521700" cy="738188"/>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t>What are the challenges of PTM reuse?</a:t>
            </a:r>
            <a:endParaRPr/>
          </a:p>
        </p:txBody>
      </p:sp>
      <p:cxnSp>
        <p:nvCxnSpPr>
          <p:cNvPr id="475" name="Google Shape;475;p43"/>
          <p:cNvCxnSpPr/>
          <p:nvPr/>
        </p:nvCxnSpPr>
        <p:spPr>
          <a:xfrm>
            <a:off x="4572000" y="3023675"/>
            <a:ext cx="0" cy="735300"/>
          </a:xfrm>
          <a:prstGeom prst="straightConnector1">
            <a:avLst/>
          </a:prstGeom>
          <a:noFill/>
          <a:ln w="76200" cap="flat" cmpd="sng">
            <a:solidFill>
              <a:srgbClr val="1155CC"/>
            </a:solidFill>
            <a:prstDash val="solid"/>
            <a:round/>
            <a:headEnd type="none" w="med" len="med"/>
            <a:tailEnd type="stealth" w="med" len="med"/>
          </a:ln>
        </p:spPr>
      </p:cxnSp>
      <p:sp>
        <p:nvSpPr>
          <p:cNvPr id="476" name="Google Shape;476;p43"/>
          <p:cNvSpPr txBox="1"/>
          <p:nvPr/>
        </p:nvSpPr>
        <p:spPr>
          <a:xfrm>
            <a:off x="2048150" y="101650"/>
            <a:ext cx="5174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solidFill>
                  <a:srgbClr val="FF0000"/>
                </a:solidFill>
              </a:rPr>
              <a:t>What is challenging?</a:t>
            </a:r>
            <a:endParaRPr sz="3600">
              <a:solidFill>
                <a:srgbClr val="FF0000"/>
              </a:solidFill>
            </a:endParaRPr>
          </a:p>
        </p:txBody>
      </p:sp>
      <p:cxnSp>
        <p:nvCxnSpPr>
          <p:cNvPr id="477" name="Google Shape;477;p43"/>
          <p:cNvCxnSpPr/>
          <p:nvPr/>
        </p:nvCxnSpPr>
        <p:spPr>
          <a:xfrm>
            <a:off x="4572000" y="785050"/>
            <a:ext cx="0" cy="735300"/>
          </a:xfrm>
          <a:prstGeom prst="straightConnector1">
            <a:avLst/>
          </a:prstGeom>
          <a:noFill/>
          <a:ln w="76200" cap="flat" cmpd="sng">
            <a:solidFill>
              <a:srgbClr val="1155CC"/>
            </a:solidFill>
            <a:prstDash val="solid"/>
            <a:round/>
            <a:headEnd type="none" w="med" len="med"/>
            <a:tailEnd type="stealth" w="med" len="med"/>
          </a:ln>
        </p:spPr>
      </p:cxnSp>
      <p:sp>
        <p:nvSpPr>
          <p:cNvPr id="479" name="Google Shape;479;p43"/>
          <p:cNvSpPr txBox="1"/>
          <p:nvPr/>
        </p:nvSpPr>
        <p:spPr>
          <a:xfrm>
            <a:off x="0" y="0"/>
            <a:ext cx="2943300" cy="37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[ICSE’23]</a:t>
            </a:r>
            <a:endParaRPr sz="12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2AB50D05-2C98-28F6-D2AF-7B4BECC7EE6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102</a:t>
            </a:fld>
            <a:endParaRPr lang="en"/>
          </a:p>
        </p:txBody>
      </p:sp>
    </p:spTree>
    <p:extLst>
      <p:ext uri="{BB962C8B-B14F-4D97-AF65-F5344CB8AC3E}">
        <p14:creationId xmlns:p14="http://schemas.microsoft.com/office/powerpoint/2010/main" val="38388966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4"/>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Methodology - Overview</a:t>
            </a:r>
            <a:endParaRPr/>
          </a:p>
        </p:txBody>
      </p:sp>
      <p:pic>
        <p:nvPicPr>
          <p:cNvPr id="486" name="Google Shape;486;p44"/>
          <p:cNvPicPr preferRelativeResize="0"/>
          <p:nvPr/>
        </p:nvPicPr>
        <p:blipFill>
          <a:blip r:embed="rId3">
            <a:alphaModFix/>
          </a:blip>
          <a:stretch>
            <a:fillRect/>
          </a:stretch>
        </p:blipFill>
        <p:spPr>
          <a:xfrm>
            <a:off x="311700" y="770117"/>
            <a:ext cx="8520601" cy="2721859"/>
          </a:xfrm>
          <a:prstGeom prst="rect">
            <a:avLst/>
          </a:prstGeom>
          <a:noFill/>
          <a:ln>
            <a:noFill/>
          </a:ln>
        </p:spPr>
      </p:pic>
      <p:sp>
        <p:nvSpPr>
          <p:cNvPr id="487" name="Google Shape;487;p44"/>
          <p:cNvSpPr txBox="1"/>
          <p:nvPr/>
        </p:nvSpPr>
        <p:spPr>
          <a:xfrm>
            <a:off x="8409575" y="0"/>
            <a:ext cx="73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[ICSE’23]</a:t>
            </a:r>
            <a:endParaRPr sz="12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EDB95B73-2B78-A71E-9D7D-66E1E0D026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103</a:t>
            </a:fld>
            <a:endParaRPr lang="en"/>
          </a:p>
        </p:txBody>
      </p:sp>
    </p:spTree>
    <p:extLst>
      <p:ext uri="{BB962C8B-B14F-4D97-AF65-F5344CB8AC3E}">
        <p14:creationId xmlns:p14="http://schemas.microsoft.com/office/powerpoint/2010/main" val="6557680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5"/>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Methodology - Qualitative Study</a:t>
            </a:r>
            <a:endParaRPr/>
          </a:p>
        </p:txBody>
      </p:sp>
      <p:pic>
        <p:nvPicPr>
          <p:cNvPr id="494" name="Google Shape;494;p45"/>
          <p:cNvPicPr preferRelativeResize="0"/>
          <p:nvPr/>
        </p:nvPicPr>
        <p:blipFill>
          <a:blip r:embed="rId3">
            <a:alphaModFix/>
          </a:blip>
          <a:stretch>
            <a:fillRect/>
          </a:stretch>
        </p:blipFill>
        <p:spPr>
          <a:xfrm>
            <a:off x="4038325" y="615600"/>
            <a:ext cx="5105675" cy="1706200"/>
          </a:xfrm>
          <a:prstGeom prst="rect">
            <a:avLst/>
          </a:prstGeom>
          <a:noFill/>
          <a:ln>
            <a:noFill/>
          </a:ln>
        </p:spPr>
      </p:pic>
      <p:sp>
        <p:nvSpPr>
          <p:cNvPr id="495" name="Google Shape;495;p45"/>
          <p:cNvSpPr txBox="1"/>
          <p:nvPr/>
        </p:nvSpPr>
        <p:spPr>
          <a:xfrm>
            <a:off x="122225" y="615600"/>
            <a:ext cx="3588300" cy="4419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100" b="1">
                <a:solidFill>
                  <a:srgbClr val="0070C0"/>
                </a:solidFill>
                <a:latin typeface="Calibri"/>
                <a:ea typeface="Calibri"/>
                <a:cs typeface="Calibri"/>
                <a:sym typeface="Calibri"/>
              </a:rPr>
              <a:t>Interviews with PTM reusers</a:t>
            </a:r>
            <a:endParaRPr sz="2100" b="1">
              <a:solidFill>
                <a:srgbClr val="0070C0"/>
              </a:solidFill>
              <a:latin typeface="Calibri"/>
              <a:ea typeface="Calibri"/>
              <a:cs typeface="Calibri"/>
              <a:sym typeface="Calibri"/>
            </a:endParaRPr>
          </a:p>
          <a:p>
            <a:pPr marL="0" lvl="0" indent="0" algn="l" rtl="0">
              <a:lnSpc>
                <a:spcPct val="115000"/>
              </a:lnSpc>
              <a:spcBef>
                <a:spcPts val="0"/>
              </a:spcBef>
              <a:spcAft>
                <a:spcPts val="0"/>
              </a:spcAft>
              <a:buNone/>
            </a:pPr>
            <a:r>
              <a:rPr lang="en" sz="2100">
                <a:solidFill>
                  <a:schemeClr val="dk1"/>
                </a:solidFill>
                <a:latin typeface="Calibri"/>
                <a:ea typeface="Calibri"/>
                <a:cs typeface="Calibri"/>
                <a:sym typeface="Calibri"/>
              </a:rPr>
              <a:t>Four-step process</a:t>
            </a:r>
            <a:endParaRPr sz="2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2100">
                <a:solidFill>
                  <a:schemeClr val="dk1"/>
                </a:solidFill>
                <a:latin typeface="Calibri"/>
                <a:ea typeface="Calibri"/>
                <a:cs typeface="Calibri"/>
                <a:sym typeface="Calibri"/>
              </a:rPr>
              <a:t>(</a:t>
            </a:r>
            <a:r>
              <a:rPr lang="en" sz="2100" i="1">
                <a:solidFill>
                  <a:schemeClr val="dk1"/>
                </a:solidFill>
                <a:latin typeface="Calibri"/>
                <a:ea typeface="Calibri"/>
                <a:cs typeface="Calibri"/>
                <a:sym typeface="Calibri"/>
              </a:rPr>
              <a:t>framework analysis method</a:t>
            </a:r>
            <a:r>
              <a:rPr lang="en" sz="2100">
                <a:solidFill>
                  <a:schemeClr val="dk1"/>
                </a:solidFill>
                <a:latin typeface="Calibri"/>
                <a:ea typeface="Calibri"/>
                <a:cs typeface="Calibri"/>
                <a:sym typeface="Calibri"/>
              </a:rPr>
              <a:t>)</a:t>
            </a:r>
            <a:endParaRPr sz="2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2100">
              <a:solidFill>
                <a:schemeClr val="dk1"/>
              </a:solidFill>
              <a:latin typeface="Calibri"/>
              <a:ea typeface="Calibri"/>
              <a:cs typeface="Calibri"/>
              <a:sym typeface="Calibri"/>
            </a:endParaRPr>
          </a:p>
          <a:p>
            <a:pPr marL="0" lvl="0" indent="0" algn="l" rtl="0">
              <a:lnSpc>
                <a:spcPct val="150000"/>
              </a:lnSpc>
              <a:spcBef>
                <a:spcPts val="0"/>
              </a:spcBef>
              <a:spcAft>
                <a:spcPts val="0"/>
              </a:spcAft>
              <a:buNone/>
            </a:pPr>
            <a:r>
              <a:rPr lang="en" sz="2100">
                <a:solidFill>
                  <a:schemeClr val="dk1"/>
                </a:solidFill>
              </a:rPr>
              <a:t>•</a:t>
            </a:r>
            <a:r>
              <a:rPr lang="en" sz="2100" b="1" i="1">
                <a:solidFill>
                  <a:schemeClr val="dk1"/>
                </a:solidFill>
                <a:latin typeface="Calibri"/>
                <a:ea typeface="Calibri"/>
                <a:cs typeface="Calibri"/>
                <a:sym typeface="Calibri"/>
              </a:rPr>
              <a:t>Framework Identification</a:t>
            </a:r>
            <a:endParaRPr sz="2100" b="1" i="1">
              <a:solidFill>
                <a:schemeClr val="dk1"/>
              </a:solidFill>
              <a:latin typeface="Calibri"/>
              <a:ea typeface="Calibri"/>
              <a:cs typeface="Calibri"/>
              <a:sym typeface="Calibri"/>
            </a:endParaRPr>
          </a:p>
          <a:p>
            <a:pPr marL="0" lvl="0" indent="0" algn="l" rtl="0">
              <a:lnSpc>
                <a:spcPct val="150000"/>
              </a:lnSpc>
              <a:spcBef>
                <a:spcPts val="0"/>
              </a:spcBef>
              <a:spcAft>
                <a:spcPts val="0"/>
              </a:spcAft>
              <a:buNone/>
            </a:pPr>
            <a:r>
              <a:rPr lang="en" sz="2100">
                <a:solidFill>
                  <a:schemeClr val="dk1"/>
                </a:solidFill>
              </a:rPr>
              <a:t>•</a:t>
            </a:r>
            <a:r>
              <a:rPr lang="en" sz="2100" b="1" i="1">
                <a:solidFill>
                  <a:schemeClr val="dk1"/>
                </a:solidFill>
                <a:latin typeface="Calibri"/>
                <a:ea typeface="Calibri"/>
                <a:cs typeface="Calibri"/>
                <a:sym typeface="Calibri"/>
              </a:rPr>
              <a:t>Interview Design</a:t>
            </a:r>
            <a:endParaRPr sz="2100" b="1" i="1">
              <a:solidFill>
                <a:schemeClr val="dk1"/>
              </a:solidFill>
              <a:latin typeface="Calibri"/>
              <a:ea typeface="Calibri"/>
              <a:cs typeface="Calibri"/>
              <a:sym typeface="Calibri"/>
            </a:endParaRPr>
          </a:p>
          <a:p>
            <a:pPr marL="457200" lvl="0" indent="-361950" algn="l" rtl="0">
              <a:lnSpc>
                <a:spcPct val="150000"/>
              </a:lnSpc>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Interview protocol</a:t>
            </a:r>
            <a:endParaRPr sz="2100">
              <a:solidFill>
                <a:schemeClr val="dk1"/>
              </a:solidFill>
              <a:latin typeface="Calibri"/>
              <a:ea typeface="Calibri"/>
              <a:cs typeface="Calibri"/>
              <a:sym typeface="Calibri"/>
            </a:endParaRPr>
          </a:p>
          <a:p>
            <a:pPr marL="0" lvl="0" indent="0" algn="l" rtl="0">
              <a:lnSpc>
                <a:spcPct val="150000"/>
              </a:lnSpc>
              <a:spcBef>
                <a:spcPts val="0"/>
              </a:spcBef>
              <a:spcAft>
                <a:spcPts val="0"/>
              </a:spcAft>
              <a:buNone/>
            </a:pPr>
            <a:r>
              <a:rPr lang="en" sz="2100">
                <a:solidFill>
                  <a:schemeClr val="dk1"/>
                </a:solidFill>
              </a:rPr>
              <a:t>•</a:t>
            </a:r>
            <a:r>
              <a:rPr lang="en" sz="2100" b="1" i="1">
                <a:solidFill>
                  <a:schemeClr val="dk1"/>
                </a:solidFill>
                <a:latin typeface="Calibri"/>
                <a:ea typeface="Calibri"/>
                <a:cs typeface="Calibri"/>
                <a:sym typeface="Calibri"/>
              </a:rPr>
              <a:t>Recruitment</a:t>
            </a:r>
            <a:endParaRPr sz="2100" b="1" i="1">
              <a:solidFill>
                <a:schemeClr val="dk1"/>
              </a:solidFill>
              <a:latin typeface="Calibri"/>
              <a:ea typeface="Calibri"/>
              <a:cs typeface="Calibri"/>
              <a:sym typeface="Calibri"/>
            </a:endParaRPr>
          </a:p>
          <a:p>
            <a:pPr marL="457200" lvl="0" indent="-361950" algn="l" rtl="0">
              <a:lnSpc>
                <a:spcPct val="150000"/>
              </a:lnSpc>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12 PTM users</a:t>
            </a:r>
            <a:endParaRPr sz="2100">
              <a:solidFill>
                <a:schemeClr val="dk1"/>
              </a:solidFill>
              <a:latin typeface="Calibri"/>
              <a:ea typeface="Calibri"/>
              <a:cs typeface="Calibri"/>
              <a:sym typeface="Calibri"/>
            </a:endParaRPr>
          </a:p>
          <a:p>
            <a:pPr marL="0" lvl="0" indent="0" algn="l" rtl="0">
              <a:lnSpc>
                <a:spcPct val="150000"/>
              </a:lnSpc>
              <a:spcBef>
                <a:spcPts val="0"/>
              </a:spcBef>
              <a:spcAft>
                <a:spcPts val="0"/>
              </a:spcAft>
              <a:buNone/>
            </a:pPr>
            <a:r>
              <a:rPr lang="en" sz="2100">
                <a:solidFill>
                  <a:schemeClr val="dk1"/>
                </a:solidFill>
              </a:rPr>
              <a:t>•</a:t>
            </a:r>
            <a:r>
              <a:rPr lang="en" sz="2100" b="1" i="1">
                <a:solidFill>
                  <a:schemeClr val="dk1"/>
                </a:solidFill>
                <a:latin typeface="Calibri"/>
                <a:ea typeface="Calibri"/>
                <a:cs typeface="Calibri"/>
                <a:sym typeface="Calibri"/>
              </a:rPr>
              <a:t>Analysis</a:t>
            </a:r>
            <a:endParaRPr sz="2100" b="1" i="1">
              <a:solidFill>
                <a:schemeClr val="dk1"/>
              </a:solidFill>
              <a:latin typeface="Calibri"/>
              <a:ea typeface="Calibri"/>
              <a:cs typeface="Calibri"/>
              <a:sym typeface="Calibri"/>
            </a:endParaRPr>
          </a:p>
        </p:txBody>
      </p:sp>
      <p:pic>
        <p:nvPicPr>
          <p:cNvPr id="496" name="Google Shape;496;p45"/>
          <p:cNvPicPr preferRelativeResize="0"/>
          <p:nvPr/>
        </p:nvPicPr>
        <p:blipFill>
          <a:blip r:embed="rId4">
            <a:alphaModFix/>
          </a:blip>
          <a:stretch>
            <a:fillRect/>
          </a:stretch>
        </p:blipFill>
        <p:spPr>
          <a:xfrm>
            <a:off x="3527850" y="2462400"/>
            <a:ext cx="4944599" cy="2628425"/>
          </a:xfrm>
          <a:prstGeom prst="rect">
            <a:avLst/>
          </a:prstGeom>
          <a:noFill/>
          <a:ln>
            <a:noFill/>
          </a:ln>
        </p:spPr>
      </p:pic>
      <p:sp>
        <p:nvSpPr>
          <p:cNvPr id="497" name="Google Shape;497;p45"/>
          <p:cNvSpPr txBox="1"/>
          <p:nvPr/>
        </p:nvSpPr>
        <p:spPr>
          <a:xfrm>
            <a:off x="8409575" y="0"/>
            <a:ext cx="73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[ICSE’23]</a:t>
            </a:r>
            <a:endParaRPr sz="1200">
              <a:solidFill>
                <a:schemeClr val="dk1"/>
              </a:solidFill>
              <a:latin typeface="Calibri"/>
              <a:ea typeface="Calibri"/>
              <a:cs typeface="Calibri"/>
              <a:sym typeface="Calibri"/>
            </a:endParaRPr>
          </a:p>
        </p:txBody>
      </p:sp>
      <p:pic>
        <p:nvPicPr>
          <p:cNvPr id="498" name="Google Shape;498;p45"/>
          <p:cNvPicPr preferRelativeResize="0"/>
          <p:nvPr/>
        </p:nvPicPr>
        <p:blipFill>
          <a:blip r:embed="rId5">
            <a:alphaModFix/>
          </a:blip>
          <a:stretch>
            <a:fillRect/>
          </a:stretch>
        </p:blipFill>
        <p:spPr>
          <a:xfrm>
            <a:off x="4038325" y="533225"/>
            <a:ext cx="3512375" cy="1322000"/>
          </a:xfrm>
          <a:prstGeom prst="rect">
            <a:avLst/>
          </a:prstGeom>
          <a:noFill/>
          <a:ln>
            <a:noFill/>
          </a:ln>
        </p:spPr>
      </p:pic>
      <p:sp>
        <p:nvSpPr>
          <p:cNvPr id="2" name="Slide Number Placeholder 1">
            <a:extLst>
              <a:ext uri="{FF2B5EF4-FFF2-40B4-BE49-F238E27FC236}">
                <a16:creationId xmlns:a16="http://schemas.microsoft.com/office/drawing/2014/main" id="{7F2FFDD9-72D1-C9CD-7C86-71E115847D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104</a:t>
            </a:fld>
            <a:endParaRPr lang="en"/>
          </a:p>
        </p:txBody>
      </p:sp>
    </p:spTree>
    <p:extLst>
      <p:ext uri="{BB962C8B-B14F-4D97-AF65-F5344CB8AC3E}">
        <p14:creationId xmlns:p14="http://schemas.microsoft.com/office/powerpoint/2010/main" val="12379013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Shape 502"/>
        <p:cNvGrpSpPr/>
        <p:nvPr/>
      </p:nvGrpSpPr>
      <p:grpSpPr>
        <a:xfrm>
          <a:off x="0" y="0"/>
          <a:ext cx="0" cy="0"/>
          <a:chOff x="0" y="0"/>
          <a:chExt cx="0" cy="0"/>
        </a:xfrm>
      </p:grpSpPr>
      <p:sp>
        <p:nvSpPr>
          <p:cNvPr id="503" name="Google Shape;503;p46"/>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What is challenging of PTM Reuse?</a:t>
            </a:r>
            <a:endParaRPr/>
          </a:p>
        </p:txBody>
      </p:sp>
      <p:sp>
        <p:nvSpPr>
          <p:cNvPr id="505" name="Google Shape;505;p46"/>
          <p:cNvSpPr txBox="1"/>
          <p:nvPr/>
        </p:nvSpPr>
        <p:spPr>
          <a:xfrm>
            <a:off x="1176300" y="1401900"/>
            <a:ext cx="6408600" cy="23397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 sz="2800" b="1">
                <a:solidFill>
                  <a:schemeClr val="dk1"/>
                </a:solidFill>
                <a:latin typeface="Calibri"/>
                <a:ea typeface="Calibri"/>
                <a:cs typeface="Calibri"/>
                <a:sym typeface="Calibri"/>
              </a:rPr>
              <a:t>Missing attributes</a:t>
            </a:r>
            <a:r>
              <a:rPr lang="en" sz="2800">
                <a:solidFill>
                  <a:schemeClr val="dk1"/>
                </a:solidFill>
                <a:latin typeface="Calibri"/>
                <a:ea typeface="Calibri"/>
                <a:cs typeface="Calibri"/>
                <a:sym typeface="Calibri"/>
              </a:rPr>
              <a:t>  10/12 participants</a:t>
            </a:r>
            <a:endParaRPr sz="2800">
              <a:solidFill>
                <a:schemeClr val="dk1"/>
              </a:solidFill>
              <a:latin typeface="Calibri"/>
              <a:ea typeface="Calibri"/>
              <a:cs typeface="Calibri"/>
              <a:sym typeface="Calibri"/>
            </a:endParaRPr>
          </a:p>
          <a:p>
            <a:pPr marL="0" lvl="0" indent="0" algn="l" rtl="0">
              <a:lnSpc>
                <a:spcPct val="200000"/>
              </a:lnSpc>
              <a:spcBef>
                <a:spcPts val="0"/>
              </a:spcBef>
              <a:spcAft>
                <a:spcPts val="0"/>
              </a:spcAft>
              <a:buNone/>
            </a:pPr>
            <a:r>
              <a:rPr lang="en" sz="2800" b="1">
                <a:solidFill>
                  <a:schemeClr val="dk1"/>
                </a:solidFill>
                <a:latin typeface="Calibri"/>
                <a:ea typeface="Calibri"/>
                <a:cs typeface="Calibri"/>
                <a:sym typeface="Calibri"/>
              </a:rPr>
              <a:t>Discrepancies</a:t>
            </a:r>
            <a:r>
              <a:rPr lang="en" sz="2800">
                <a:solidFill>
                  <a:schemeClr val="dk1"/>
                </a:solidFill>
                <a:latin typeface="Calibri"/>
                <a:ea typeface="Calibri"/>
                <a:cs typeface="Calibri"/>
                <a:sym typeface="Calibri"/>
              </a:rPr>
              <a:t>  9/12 participants</a:t>
            </a:r>
            <a:endParaRPr sz="2800">
              <a:solidFill>
                <a:schemeClr val="dk1"/>
              </a:solidFill>
              <a:latin typeface="Calibri"/>
              <a:ea typeface="Calibri"/>
              <a:cs typeface="Calibri"/>
              <a:sym typeface="Calibri"/>
            </a:endParaRPr>
          </a:p>
          <a:p>
            <a:pPr marL="0" lvl="0" indent="0" algn="l" rtl="0">
              <a:lnSpc>
                <a:spcPct val="200000"/>
              </a:lnSpc>
              <a:spcBef>
                <a:spcPts val="0"/>
              </a:spcBef>
              <a:spcAft>
                <a:spcPts val="0"/>
              </a:spcAft>
              <a:buNone/>
            </a:pPr>
            <a:r>
              <a:rPr lang="en" sz="2800" b="1">
                <a:solidFill>
                  <a:schemeClr val="dk1"/>
                </a:solidFill>
                <a:latin typeface="Calibri"/>
                <a:ea typeface="Calibri"/>
                <a:cs typeface="Calibri"/>
                <a:sym typeface="Calibri"/>
              </a:rPr>
              <a:t>Security concerns</a:t>
            </a:r>
            <a:r>
              <a:rPr lang="en" sz="2800">
                <a:solidFill>
                  <a:schemeClr val="dk1"/>
                </a:solidFill>
                <a:latin typeface="Calibri"/>
                <a:ea typeface="Calibri"/>
                <a:cs typeface="Calibri"/>
                <a:sym typeface="Calibri"/>
              </a:rPr>
              <a:t>  3/12 participants</a:t>
            </a:r>
            <a:endParaRPr sz="28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D145FE13-F524-6CC3-B750-EB9C3F3293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105</a:t>
            </a:fld>
            <a:endParaRPr lang="en"/>
          </a:p>
        </p:txBody>
      </p:sp>
    </p:spTree>
    <p:extLst>
      <p:ext uri="{BB962C8B-B14F-4D97-AF65-F5344CB8AC3E}">
        <p14:creationId xmlns:p14="http://schemas.microsoft.com/office/powerpoint/2010/main" val="39765495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8"/>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How do engineers select PTMs?</a:t>
            </a:r>
            <a:endParaRPr/>
          </a:p>
        </p:txBody>
      </p:sp>
      <p:pic>
        <p:nvPicPr>
          <p:cNvPr id="537" name="Google Shape;537;p48"/>
          <p:cNvPicPr preferRelativeResize="0"/>
          <p:nvPr/>
        </p:nvPicPr>
        <p:blipFill>
          <a:blip r:embed="rId3">
            <a:alphaModFix/>
          </a:blip>
          <a:stretch>
            <a:fillRect/>
          </a:stretch>
        </p:blipFill>
        <p:spPr>
          <a:xfrm>
            <a:off x="0" y="1188252"/>
            <a:ext cx="9144003" cy="1946672"/>
          </a:xfrm>
          <a:prstGeom prst="rect">
            <a:avLst/>
          </a:prstGeom>
          <a:noFill/>
          <a:ln>
            <a:noFill/>
          </a:ln>
        </p:spPr>
      </p:pic>
      <p:sp>
        <p:nvSpPr>
          <p:cNvPr id="2" name="Slide Number Placeholder 1">
            <a:extLst>
              <a:ext uri="{FF2B5EF4-FFF2-40B4-BE49-F238E27FC236}">
                <a16:creationId xmlns:a16="http://schemas.microsoft.com/office/drawing/2014/main" id="{3A100CFB-9359-017A-E37F-EF93CBE938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106</a:t>
            </a:fld>
            <a:endParaRPr lang="en"/>
          </a:p>
        </p:txBody>
      </p:sp>
    </p:spTree>
    <p:extLst>
      <p:ext uri="{BB962C8B-B14F-4D97-AF65-F5344CB8AC3E}">
        <p14:creationId xmlns:p14="http://schemas.microsoft.com/office/powerpoint/2010/main" val="39439374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49"/>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Methodology - Quantitative Study</a:t>
            </a:r>
            <a:endParaRPr/>
          </a:p>
        </p:txBody>
      </p:sp>
      <p:pic>
        <p:nvPicPr>
          <p:cNvPr id="544" name="Google Shape;544;p49"/>
          <p:cNvPicPr preferRelativeResize="0"/>
          <p:nvPr/>
        </p:nvPicPr>
        <p:blipFill>
          <a:blip r:embed="rId3">
            <a:alphaModFix/>
          </a:blip>
          <a:stretch>
            <a:fillRect/>
          </a:stretch>
        </p:blipFill>
        <p:spPr>
          <a:xfrm>
            <a:off x="3635575" y="615600"/>
            <a:ext cx="5385575" cy="1799725"/>
          </a:xfrm>
          <a:prstGeom prst="rect">
            <a:avLst/>
          </a:prstGeom>
          <a:noFill/>
          <a:ln>
            <a:noFill/>
          </a:ln>
        </p:spPr>
      </p:pic>
      <p:sp>
        <p:nvSpPr>
          <p:cNvPr id="545" name="Google Shape;545;p49"/>
          <p:cNvSpPr txBox="1"/>
          <p:nvPr/>
        </p:nvSpPr>
        <p:spPr>
          <a:xfrm>
            <a:off x="122225" y="615600"/>
            <a:ext cx="4565700" cy="37404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 sz="2100" b="1">
                <a:solidFill>
                  <a:srgbClr val="0070C0"/>
                </a:solidFill>
                <a:latin typeface="Calibri"/>
                <a:ea typeface="Calibri"/>
                <a:cs typeface="Calibri"/>
                <a:sym typeface="Calibri"/>
              </a:rPr>
              <a:t>Risk Mitigation Measurement</a:t>
            </a:r>
            <a:endParaRPr sz="2100" b="1">
              <a:solidFill>
                <a:srgbClr val="0070C0"/>
              </a:solidFill>
              <a:latin typeface="Calibri"/>
              <a:ea typeface="Calibri"/>
              <a:cs typeface="Calibri"/>
              <a:sym typeface="Calibri"/>
            </a:endParaRPr>
          </a:p>
          <a:p>
            <a:pPr marL="0" lvl="0" indent="0" algn="l" rtl="0">
              <a:lnSpc>
                <a:spcPct val="200000"/>
              </a:lnSpc>
              <a:spcBef>
                <a:spcPts val="0"/>
              </a:spcBef>
              <a:spcAft>
                <a:spcPts val="0"/>
              </a:spcAft>
              <a:buNone/>
            </a:pPr>
            <a:r>
              <a:rPr lang="en" sz="2100">
                <a:solidFill>
                  <a:schemeClr val="dk1"/>
                </a:solidFill>
                <a:latin typeface="Calibri"/>
                <a:ea typeface="Calibri"/>
                <a:cs typeface="Calibri"/>
                <a:sym typeface="Calibri"/>
              </a:rPr>
              <a:t>Two-step process (</a:t>
            </a:r>
            <a:r>
              <a:rPr lang="en" sz="2100" i="1">
                <a:solidFill>
                  <a:schemeClr val="dk1"/>
                </a:solidFill>
                <a:latin typeface="Calibri"/>
                <a:ea typeface="Calibri"/>
                <a:cs typeface="Calibri"/>
                <a:sym typeface="Calibri"/>
              </a:rPr>
              <a:t>STRIDE</a:t>
            </a:r>
            <a:r>
              <a:rPr lang="en" sz="2100">
                <a:solidFill>
                  <a:schemeClr val="dk1"/>
                </a:solidFill>
                <a:latin typeface="Calibri"/>
                <a:ea typeface="Calibri"/>
                <a:cs typeface="Calibri"/>
                <a:sym typeface="Calibri"/>
              </a:rPr>
              <a:t>)</a:t>
            </a:r>
            <a:endParaRPr sz="2100">
              <a:solidFill>
                <a:schemeClr val="dk1"/>
              </a:solidFill>
              <a:latin typeface="Calibri"/>
              <a:ea typeface="Calibri"/>
              <a:cs typeface="Calibri"/>
              <a:sym typeface="Calibri"/>
            </a:endParaRPr>
          </a:p>
          <a:p>
            <a:pPr marL="12700" lvl="0" indent="0" algn="l" rtl="0">
              <a:lnSpc>
                <a:spcPct val="200000"/>
              </a:lnSpc>
              <a:spcBef>
                <a:spcPts val="0"/>
              </a:spcBef>
              <a:spcAft>
                <a:spcPts val="0"/>
              </a:spcAft>
              <a:buNone/>
            </a:pPr>
            <a:r>
              <a:rPr lang="en" sz="2100">
                <a:solidFill>
                  <a:schemeClr val="dk1"/>
                </a:solidFill>
              </a:rPr>
              <a:t>•</a:t>
            </a:r>
            <a:r>
              <a:rPr lang="en" sz="2100" b="1">
                <a:solidFill>
                  <a:schemeClr val="dk1"/>
                </a:solidFill>
                <a:latin typeface="Calibri"/>
                <a:ea typeface="Calibri"/>
                <a:cs typeface="Calibri"/>
                <a:sym typeface="Calibri"/>
              </a:rPr>
              <a:t>Dataflow diagram</a:t>
            </a:r>
            <a:endParaRPr sz="2100" b="1">
              <a:solidFill>
                <a:schemeClr val="dk1"/>
              </a:solidFill>
              <a:latin typeface="Calibri"/>
              <a:ea typeface="Calibri"/>
              <a:cs typeface="Calibri"/>
              <a:sym typeface="Calibri"/>
            </a:endParaRPr>
          </a:p>
          <a:p>
            <a:pPr marL="12700" lvl="0" indent="444500" algn="l" rtl="0">
              <a:lnSpc>
                <a:spcPct val="200000"/>
              </a:lnSpc>
              <a:spcBef>
                <a:spcPts val="0"/>
              </a:spcBef>
              <a:spcAft>
                <a:spcPts val="0"/>
              </a:spcAft>
              <a:buNone/>
            </a:pPr>
            <a:r>
              <a:rPr lang="en" sz="2100">
                <a:solidFill>
                  <a:schemeClr val="dk1"/>
                </a:solidFill>
              </a:rPr>
              <a:t>• </a:t>
            </a:r>
            <a:r>
              <a:rPr lang="en" sz="2100">
                <a:solidFill>
                  <a:schemeClr val="dk1"/>
                </a:solidFill>
                <a:latin typeface="Calibri"/>
                <a:ea typeface="Calibri"/>
                <a:cs typeface="Calibri"/>
                <a:sym typeface="Calibri"/>
              </a:rPr>
              <a:t>HF’s public documentation</a:t>
            </a:r>
            <a:endParaRPr sz="2100">
              <a:solidFill>
                <a:schemeClr val="dk1"/>
              </a:solidFill>
              <a:latin typeface="Calibri"/>
              <a:ea typeface="Calibri"/>
              <a:cs typeface="Calibri"/>
              <a:sym typeface="Calibri"/>
            </a:endParaRPr>
          </a:p>
          <a:p>
            <a:pPr marL="12700" lvl="0" indent="0" algn="l" rtl="0">
              <a:lnSpc>
                <a:spcPct val="200000"/>
              </a:lnSpc>
              <a:spcBef>
                <a:spcPts val="0"/>
              </a:spcBef>
              <a:spcAft>
                <a:spcPts val="0"/>
              </a:spcAft>
              <a:buNone/>
            </a:pPr>
            <a:r>
              <a:rPr lang="en" sz="2100">
                <a:solidFill>
                  <a:schemeClr val="dk1"/>
                </a:solidFill>
              </a:rPr>
              <a:t>•</a:t>
            </a:r>
            <a:r>
              <a:rPr lang="en" sz="2100" b="1">
                <a:solidFill>
                  <a:schemeClr val="dk1"/>
                </a:solidFill>
                <a:latin typeface="Calibri"/>
                <a:ea typeface="Calibri"/>
                <a:cs typeface="Calibri"/>
                <a:sym typeface="Calibri"/>
              </a:rPr>
              <a:t>Trust boundary → STRIDE threats</a:t>
            </a:r>
            <a:endParaRPr sz="2100" b="1">
              <a:solidFill>
                <a:schemeClr val="dk1"/>
              </a:solidFill>
              <a:latin typeface="Calibri"/>
              <a:ea typeface="Calibri"/>
              <a:cs typeface="Calibri"/>
              <a:sym typeface="Calibri"/>
            </a:endParaRPr>
          </a:p>
          <a:p>
            <a:pPr marL="0" lvl="0" indent="0" algn="l" rtl="0">
              <a:lnSpc>
                <a:spcPct val="150000"/>
              </a:lnSpc>
              <a:spcBef>
                <a:spcPts val="0"/>
              </a:spcBef>
              <a:spcAft>
                <a:spcPts val="0"/>
              </a:spcAft>
              <a:buNone/>
            </a:pPr>
            <a:endParaRPr sz="2100" b="1">
              <a:solidFill>
                <a:srgbClr val="0070C0"/>
              </a:solidFill>
              <a:latin typeface="Calibri"/>
              <a:ea typeface="Calibri"/>
              <a:cs typeface="Calibri"/>
              <a:sym typeface="Calibri"/>
            </a:endParaRPr>
          </a:p>
        </p:txBody>
      </p:sp>
      <p:sp>
        <p:nvSpPr>
          <p:cNvPr id="546" name="Google Shape;546;p49"/>
          <p:cNvSpPr txBox="1"/>
          <p:nvPr/>
        </p:nvSpPr>
        <p:spPr>
          <a:xfrm>
            <a:off x="8409575" y="0"/>
            <a:ext cx="73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[ICSE’23]</a:t>
            </a:r>
            <a:endParaRPr sz="1200">
              <a:solidFill>
                <a:schemeClr val="dk1"/>
              </a:solidFill>
              <a:latin typeface="Calibri"/>
              <a:ea typeface="Calibri"/>
              <a:cs typeface="Calibri"/>
              <a:sym typeface="Calibri"/>
            </a:endParaRPr>
          </a:p>
        </p:txBody>
      </p:sp>
      <p:pic>
        <p:nvPicPr>
          <p:cNvPr id="547" name="Google Shape;547;p49"/>
          <p:cNvPicPr preferRelativeResize="0"/>
          <p:nvPr/>
        </p:nvPicPr>
        <p:blipFill>
          <a:blip r:embed="rId4">
            <a:alphaModFix/>
          </a:blip>
          <a:stretch>
            <a:fillRect/>
          </a:stretch>
        </p:blipFill>
        <p:spPr>
          <a:xfrm>
            <a:off x="7516875" y="488425"/>
            <a:ext cx="1561875" cy="2109400"/>
          </a:xfrm>
          <a:prstGeom prst="rect">
            <a:avLst/>
          </a:prstGeom>
          <a:noFill/>
          <a:ln>
            <a:noFill/>
          </a:ln>
        </p:spPr>
      </p:pic>
      <p:sp>
        <p:nvSpPr>
          <p:cNvPr id="2" name="Slide Number Placeholder 1">
            <a:extLst>
              <a:ext uri="{FF2B5EF4-FFF2-40B4-BE49-F238E27FC236}">
                <a16:creationId xmlns:a16="http://schemas.microsoft.com/office/drawing/2014/main" id="{E24C5A6E-5366-C1D1-692D-31E470F2D6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107</a:t>
            </a:fld>
            <a:endParaRPr lang="en"/>
          </a:p>
        </p:txBody>
      </p:sp>
    </p:spTree>
    <p:extLst>
      <p:ext uri="{BB962C8B-B14F-4D97-AF65-F5344CB8AC3E}">
        <p14:creationId xmlns:p14="http://schemas.microsoft.com/office/powerpoint/2010/main" val="42163597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0"/>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Risks</a:t>
            </a:r>
            <a:r>
              <a:rPr lang="en"/>
              <a:t>: low adoption of security features</a:t>
            </a:r>
            <a:endParaRPr/>
          </a:p>
        </p:txBody>
      </p:sp>
      <p:pic>
        <p:nvPicPr>
          <p:cNvPr id="554" name="Google Shape;554;p50"/>
          <p:cNvPicPr preferRelativeResize="0"/>
          <p:nvPr/>
        </p:nvPicPr>
        <p:blipFill>
          <a:blip r:embed="rId3">
            <a:alphaModFix/>
          </a:blip>
          <a:stretch>
            <a:fillRect/>
          </a:stretch>
        </p:blipFill>
        <p:spPr>
          <a:xfrm>
            <a:off x="1648365" y="561412"/>
            <a:ext cx="7495637" cy="3872725"/>
          </a:xfrm>
          <a:prstGeom prst="rect">
            <a:avLst/>
          </a:prstGeom>
          <a:noFill/>
          <a:ln>
            <a:noFill/>
          </a:ln>
        </p:spPr>
      </p:pic>
      <p:sp>
        <p:nvSpPr>
          <p:cNvPr id="555" name="Google Shape;555;p50"/>
          <p:cNvSpPr txBox="1"/>
          <p:nvPr/>
        </p:nvSpPr>
        <p:spPr>
          <a:xfrm>
            <a:off x="0" y="952500"/>
            <a:ext cx="1766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Dataflow diagram</a:t>
            </a:r>
            <a:r>
              <a:rPr lang="en"/>
              <a:t> for PTMs on Hugging Face:</a:t>
            </a:r>
            <a:endParaRPr/>
          </a:p>
        </p:txBody>
      </p:sp>
      <p:cxnSp>
        <p:nvCxnSpPr>
          <p:cNvPr id="556" name="Google Shape;556;p50"/>
          <p:cNvCxnSpPr/>
          <p:nvPr/>
        </p:nvCxnSpPr>
        <p:spPr>
          <a:xfrm rot="10800000" flipH="1">
            <a:off x="2976925" y="3287800"/>
            <a:ext cx="355500" cy="618900"/>
          </a:xfrm>
          <a:prstGeom prst="straightConnector1">
            <a:avLst/>
          </a:prstGeom>
          <a:noFill/>
          <a:ln w="76200" cap="flat" cmpd="sng">
            <a:solidFill>
              <a:srgbClr val="1155CC"/>
            </a:solidFill>
            <a:prstDash val="solid"/>
            <a:round/>
            <a:headEnd type="none" w="med" len="med"/>
            <a:tailEnd type="stealth" w="med" len="med"/>
          </a:ln>
        </p:spPr>
      </p:cxnSp>
      <p:cxnSp>
        <p:nvCxnSpPr>
          <p:cNvPr id="557" name="Google Shape;557;p50"/>
          <p:cNvCxnSpPr/>
          <p:nvPr/>
        </p:nvCxnSpPr>
        <p:spPr>
          <a:xfrm flipH="1">
            <a:off x="5514875" y="1347725"/>
            <a:ext cx="140400" cy="669900"/>
          </a:xfrm>
          <a:prstGeom prst="straightConnector1">
            <a:avLst/>
          </a:prstGeom>
          <a:noFill/>
          <a:ln w="76200" cap="flat" cmpd="sng">
            <a:solidFill>
              <a:srgbClr val="1155CC"/>
            </a:solidFill>
            <a:prstDash val="solid"/>
            <a:round/>
            <a:headEnd type="none" w="med" len="med"/>
            <a:tailEnd type="stealth" w="med" len="med"/>
          </a:ln>
        </p:spPr>
      </p:cxnSp>
      <p:cxnSp>
        <p:nvCxnSpPr>
          <p:cNvPr id="558" name="Google Shape;558;p50"/>
          <p:cNvCxnSpPr/>
          <p:nvPr/>
        </p:nvCxnSpPr>
        <p:spPr>
          <a:xfrm>
            <a:off x="7250375" y="1339175"/>
            <a:ext cx="847800" cy="142200"/>
          </a:xfrm>
          <a:prstGeom prst="straightConnector1">
            <a:avLst/>
          </a:prstGeom>
          <a:noFill/>
          <a:ln w="76200" cap="flat" cmpd="sng">
            <a:solidFill>
              <a:srgbClr val="1155CC"/>
            </a:solidFill>
            <a:prstDash val="solid"/>
            <a:round/>
            <a:headEnd type="none" w="med" len="med"/>
            <a:tailEnd type="stealth" w="med" len="med"/>
          </a:ln>
        </p:spPr>
      </p:cxnSp>
      <p:pic>
        <p:nvPicPr>
          <p:cNvPr id="559" name="Google Shape;559;p50"/>
          <p:cNvPicPr preferRelativeResize="0"/>
          <p:nvPr/>
        </p:nvPicPr>
        <p:blipFill>
          <a:blip r:embed="rId4">
            <a:alphaModFix/>
          </a:blip>
          <a:stretch>
            <a:fillRect/>
          </a:stretch>
        </p:blipFill>
        <p:spPr>
          <a:xfrm>
            <a:off x="358813" y="1971900"/>
            <a:ext cx="1048750" cy="2830350"/>
          </a:xfrm>
          <a:prstGeom prst="rect">
            <a:avLst/>
          </a:prstGeom>
          <a:noFill/>
          <a:ln>
            <a:noFill/>
          </a:ln>
        </p:spPr>
      </p:pic>
      <p:pic>
        <p:nvPicPr>
          <p:cNvPr id="560" name="Google Shape;560;p50"/>
          <p:cNvPicPr preferRelativeResize="0"/>
          <p:nvPr/>
        </p:nvPicPr>
        <p:blipFill>
          <a:blip r:embed="rId5">
            <a:alphaModFix/>
          </a:blip>
          <a:stretch>
            <a:fillRect/>
          </a:stretch>
        </p:blipFill>
        <p:spPr>
          <a:xfrm>
            <a:off x="413837" y="3463200"/>
            <a:ext cx="938725" cy="776876"/>
          </a:xfrm>
          <a:prstGeom prst="rect">
            <a:avLst/>
          </a:prstGeom>
          <a:noFill/>
          <a:ln>
            <a:noFill/>
          </a:ln>
        </p:spPr>
      </p:pic>
      <p:sp>
        <p:nvSpPr>
          <p:cNvPr id="2" name="Slide Number Placeholder 1">
            <a:extLst>
              <a:ext uri="{FF2B5EF4-FFF2-40B4-BE49-F238E27FC236}">
                <a16:creationId xmlns:a16="http://schemas.microsoft.com/office/drawing/2014/main" id="{59A301E5-C896-07DF-3E63-79594F01F2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108</a:t>
            </a:fld>
            <a:endParaRPr lang="en"/>
          </a:p>
        </p:txBody>
      </p:sp>
    </p:spTree>
    <p:extLst>
      <p:ext uri="{BB962C8B-B14F-4D97-AF65-F5344CB8AC3E}">
        <p14:creationId xmlns:p14="http://schemas.microsoft.com/office/powerpoint/2010/main" val="37566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FB539-D20F-3C61-0E57-7018E18DD3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00338E-590C-9D50-F234-18218EE2F322}"/>
              </a:ext>
            </a:extLst>
          </p:cNvPr>
          <p:cNvSpPr>
            <a:spLocks noGrp="1"/>
          </p:cNvSpPr>
          <p:nvPr>
            <p:ph type="title"/>
          </p:nvPr>
        </p:nvSpPr>
        <p:spPr>
          <a:xfrm>
            <a:off x="311700" y="2230133"/>
            <a:ext cx="8520600" cy="683234"/>
          </a:xfrm>
        </p:spPr>
        <p:txBody>
          <a:bodyPr/>
          <a:lstStyle/>
          <a:p>
            <a:r>
              <a:rPr lang="en-US"/>
              <a:t>Bonus Slides - Topic 3</a:t>
            </a:r>
          </a:p>
        </p:txBody>
      </p:sp>
      <p:sp>
        <p:nvSpPr>
          <p:cNvPr id="3" name="Slide Number Placeholder 2">
            <a:extLst>
              <a:ext uri="{FF2B5EF4-FFF2-40B4-BE49-F238E27FC236}">
                <a16:creationId xmlns:a16="http://schemas.microsoft.com/office/drawing/2014/main" id="{39E91DCB-0E3E-25E7-860B-C31CAE5E11C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109</a:t>
            </a:fld>
            <a:endParaRPr lang="en"/>
          </a:p>
        </p:txBody>
      </p:sp>
    </p:spTree>
    <p:extLst>
      <p:ext uri="{BB962C8B-B14F-4D97-AF65-F5344CB8AC3E}">
        <p14:creationId xmlns:p14="http://schemas.microsoft.com/office/powerpoint/2010/main" val="970404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1"/>
          <p:cNvSpPr/>
          <p:nvPr/>
        </p:nvSpPr>
        <p:spPr>
          <a:xfrm>
            <a:off x="4318100" y="1320200"/>
            <a:ext cx="2997000" cy="1353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1"/>
          <p:cNvSpPr txBox="1">
            <a:spLocks noGrp="1"/>
          </p:cNvSpPr>
          <p:nvPr>
            <p:ph type="title"/>
          </p:nvPr>
        </p:nvSpPr>
        <p:spPr>
          <a:xfrm>
            <a:off x="0" y="-8225"/>
            <a:ext cx="9021158" cy="6832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Save Costs with Pre-trained Models (PTMs)</a:t>
            </a:r>
            <a:endParaRPr b="1"/>
          </a:p>
        </p:txBody>
      </p:sp>
      <p:sp>
        <p:nvSpPr>
          <p:cNvPr id="147" name="Google Shape;147;p21"/>
          <p:cNvSpPr txBox="1">
            <a:spLocks noGrp="1"/>
          </p:cNvSpPr>
          <p:nvPr>
            <p:ph type="body" idx="1"/>
          </p:nvPr>
        </p:nvSpPr>
        <p:spPr>
          <a:xfrm>
            <a:off x="114550" y="2645125"/>
            <a:ext cx="5087100" cy="10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dk1"/>
                </a:solidFill>
              </a:rPr>
              <a:t>Example use</a:t>
            </a:r>
            <a:r>
              <a:rPr lang="en" sz="2000">
                <a:solidFill>
                  <a:schemeClr val="dk1"/>
                </a:solidFill>
              </a:rPr>
              <a:t>: Transfer learning</a:t>
            </a:r>
            <a:endParaRPr sz="2000">
              <a:solidFill>
                <a:schemeClr val="dk1"/>
              </a:solidFill>
            </a:endParaRPr>
          </a:p>
          <a:p>
            <a:pPr marL="457200" lvl="0" indent="0" algn="l" rtl="0">
              <a:spcBef>
                <a:spcPts val="1200"/>
              </a:spcBef>
              <a:spcAft>
                <a:spcPts val="1200"/>
              </a:spcAft>
              <a:buNone/>
            </a:pPr>
            <a:endParaRPr sz="2000">
              <a:solidFill>
                <a:schemeClr val="dk1"/>
              </a:solidFill>
            </a:endParaRPr>
          </a:p>
        </p:txBody>
      </p:sp>
      <p:sp>
        <p:nvSpPr>
          <p:cNvPr id="149" name="Google Shape;149;p21"/>
          <p:cNvSpPr txBox="1">
            <a:spLocks noGrp="1"/>
          </p:cNvSpPr>
          <p:nvPr>
            <p:ph type="body" idx="4294967295"/>
          </p:nvPr>
        </p:nvSpPr>
        <p:spPr>
          <a:xfrm>
            <a:off x="0" y="882650"/>
            <a:ext cx="8928100" cy="530225"/>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000" b="1">
                <a:solidFill>
                  <a:schemeClr val="dk1"/>
                </a:solidFill>
              </a:rPr>
              <a:t>PTM</a:t>
            </a:r>
            <a:r>
              <a:rPr lang="en" sz="2000">
                <a:solidFill>
                  <a:schemeClr val="dk1"/>
                </a:solidFill>
              </a:rPr>
              <a:t>: A neural network that is </a:t>
            </a:r>
            <a:r>
              <a:rPr lang="en" sz="2000" u="sng">
                <a:solidFill>
                  <a:schemeClr val="dk1"/>
                </a:solidFill>
              </a:rPr>
              <a:t>already parameterized</a:t>
            </a:r>
            <a:r>
              <a:rPr lang="en" sz="2000">
                <a:solidFill>
                  <a:schemeClr val="dk1"/>
                </a:solidFill>
              </a:rPr>
              <a:t> for an application</a:t>
            </a:r>
            <a:endParaRPr sz="2000">
              <a:solidFill>
                <a:schemeClr val="dk1"/>
              </a:solidFill>
            </a:endParaRPr>
          </a:p>
        </p:txBody>
      </p:sp>
      <p:pic>
        <p:nvPicPr>
          <p:cNvPr id="150" name="Google Shape;150;p21"/>
          <p:cNvPicPr preferRelativeResize="0"/>
          <p:nvPr/>
        </p:nvPicPr>
        <p:blipFill>
          <a:blip r:embed="rId3">
            <a:alphaModFix/>
          </a:blip>
          <a:stretch>
            <a:fillRect/>
          </a:stretch>
        </p:blipFill>
        <p:spPr>
          <a:xfrm>
            <a:off x="4410850" y="1592250"/>
            <a:ext cx="1186200" cy="789365"/>
          </a:xfrm>
          <a:prstGeom prst="rect">
            <a:avLst/>
          </a:prstGeom>
          <a:noFill/>
          <a:ln>
            <a:noFill/>
          </a:ln>
        </p:spPr>
      </p:pic>
      <p:sp>
        <p:nvSpPr>
          <p:cNvPr id="151" name="Google Shape;151;p21"/>
          <p:cNvSpPr/>
          <p:nvPr/>
        </p:nvSpPr>
        <p:spPr>
          <a:xfrm>
            <a:off x="5531100" y="1750688"/>
            <a:ext cx="472500" cy="472500"/>
          </a:xfrm>
          <a:prstGeom prst="mathPlus">
            <a:avLst>
              <a:gd name="adj1" fmla="val 23520"/>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21"/>
          <p:cNvGrpSpPr/>
          <p:nvPr/>
        </p:nvGrpSpPr>
        <p:grpSpPr>
          <a:xfrm>
            <a:off x="6003600" y="1413438"/>
            <a:ext cx="1311600" cy="1169700"/>
            <a:chOff x="5822350" y="1148700"/>
            <a:chExt cx="1311600" cy="1169700"/>
          </a:xfrm>
        </p:grpSpPr>
        <p:sp>
          <p:nvSpPr>
            <p:cNvPr id="153" name="Google Shape;153;p21"/>
            <p:cNvSpPr/>
            <p:nvPr/>
          </p:nvSpPr>
          <p:spPr>
            <a:xfrm>
              <a:off x="5822350" y="1148700"/>
              <a:ext cx="125400" cy="1111800"/>
            </a:xfrm>
            <a:prstGeom prst="leftBracket">
              <a:avLst>
                <a:gd name="adj" fmla="val 83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1"/>
            <p:cNvSpPr/>
            <p:nvPr/>
          </p:nvSpPr>
          <p:spPr>
            <a:xfrm rot="10800000">
              <a:off x="6894765" y="1148707"/>
              <a:ext cx="125400" cy="1111800"/>
            </a:xfrm>
            <a:prstGeom prst="leftBracket">
              <a:avLst>
                <a:gd name="adj" fmla="val 83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1"/>
            <p:cNvSpPr txBox="1"/>
            <p:nvPr/>
          </p:nvSpPr>
          <p:spPr>
            <a:xfrm>
              <a:off x="5947750" y="1148700"/>
              <a:ext cx="11862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0.1</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	   9.5</a:t>
              </a:r>
              <a:endParaRPr sz="1600"/>
            </a:p>
          </p:txBody>
        </p:sp>
        <p:sp>
          <p:nvSpPr>
            <p:cNvPr id="156" name="Google Shape;156;p21"/>
            <p:cNvSpPr txBox="1"/>
            <p:nvPr/>
          </p:nvSpPr>
          <p:spPr>
            <a:xfrm rot="2511995">
              <a:off x="6286657" y="1504468"/>
              <a:ext cx="508392" cy="4002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 .</a:t>
              </a:r>
              <a:endParaRPr/>
            </a:p>
          </p:txBody>
        </p:sp>
      </p:grpSp>
      <p:pic>
        <p:nvPicPr>
          <p:cNvPr id="157" name="Google Shape;157;p21"/>
          <p:cNvPicPr preferRelativeResize="0"/>
          <p:nvPr/>
        </p:nvPicPr>
        <p:blipFill rotWithShape="1">
          <a:blip r:embed="rId4">
            <a:alphaModFix/>
          </a:blip>
          <a:srcRect l="24451" r="23535"/>
          <a:stretch/>
        </p:blipFill>
        <p:spPr>
          <a:xfrm>
            <a:off x="1147200" y="3365775"/>
            <a:ext cx="548700" cy="627157"/>
          </a:xfrm>
          <a:prstGeom prst="rect">
            <a:avLst/>
          </a:prstGeom>
          <a:noFill/>
          <a:ln>
            <a:noFill/>
          </a:ln>
        </p:spPr>
      </p:pic>
      <p:sp>
        <p:nvSpPr>
          <p:cNvPr id="158" name="Google Shape;158;p21"/>
          <p:cNvSpPr txBox="1"/>
          <p:nvPr/>
        </p:nvSpPr>
        <p:spPr>
          <a:xfrm>
            <a:off x="3332250" y="1802300"/>
            <a:ext cx="92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dk1"/>
                </a:solidFill>
              </a:rPr>
              <a:t>PTM =</a:t>
            </a:r>
            <a:endParaRPr sz="1200"/>
          </a:p>
        </p:txBody>
      </p:sp>
      <p:sp>
        <p:nvSpPr>
          <p:cNvPr id="159" name="Google Shape;159;p21"/>
          <p:cNvSpPr/>
          <p:nvPr/>
        </p:nvSpPr>
        <p:spPr>
          <a:xfrm>
            <a:off x="2832375" y="3289575"/>
            <a:ext cx="1251600" cy="789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1"/>
          <p:cNvSpPr txBox="1"/>
          <p:nvPr/>
        </p:nvSpPr>
        <p:spPr>
          <a:xfrm>
            <a:off x="2888475" y="3453375"/>
            <a:ext cx="1088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i="1">
                <a:solidFill>
                  <a:schemeClr val="dk1"/>
                </a:solidFill>
              </a:rPr>
              <a:t>PTM(s)</a:t>
            </a:r>
            <a:endParaRPr sz="1600" b="1"/>
          </a:p>
        </p:txBody>
      </p:sp>
      <p:sp>
        <p:nvSpPr>
          <p:cNvPr id="161" name="Google Shape;161;p21"/>
          <p:cNvSpPr txBox="1"/>
          <p:nvPr/>
        </p:nvSpPr>
        <p:spPr>
          <a:xfrm>
            <a:off x="311700" y="4075525"/>
            <a:ext cx="2219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i="1">
                <a:solidFill>
                  <a:schemeClr val="dk1"/>
                </a:solidFill>
              </a:rPr>
              <a:t>New application</a:t>
            </a:r>
            <a:endParaRPr sz="1600" i="1">
              <a:solidFill>
                <a:schemeClr val="dk1"/>
              </a:solidFill>
            </a:endParaRPr>
          </a:p>
          <a:p>
            <a:pPr marL="0" lvl="0" indent="0" algn="ctr" rtl="0">
              <a:spcBef>
                <a:spcPts val="0"/>
              </a:spcBef>
              <a:spcAft>
                <a:spcPts val="0"/>
              </a:spcAft>
              <a:buNone/>
            </a:pPr>
            <a:r>
              <a:rPr lang="en" sz="1600" i="1">
                <a:solidFill>
                  <a:schemeClr val="dk1"/>
                </a:solidFill>
              </a:rPr>
              <a:t>(specialized dataset)</a:t>
            </a:r>
            <a:endParaRPr sz="1600" i="1">
              <a:solidFill>
                <a:schemeClr val="dk1"/>
              </a:solidFill>
            </a:endParaRPr>
          </a:p>
        </p:txBody>
      </p:sp>
      <p:cxnSp>
        <p:nvCxnSpPr>
          <p:cNvPr id="162" name="Google Shape;162;p21"/>
          <p:cNvCxnSpPr>
            <a:stCxn id="157" idx="3"/>
            <a:endCxn id="159" idx="1"/>
          </p:cNvCxnSpPr>
          <p:nvPr/>
        </p:nvCxnSpPr>
        <p:spPr>
          <a:xfrm>
            <a:off x="1695900" y="3679353"/>
            <a:ext cx="1136400" cy="4800"/>
          </a:xfrm>
          <a:prstGeom prst="straightConnector1">
            <a:avLst/>
          </a:prstGeom>
          <a:noFill/>
          <a:ln w="9525" cap="flat" cmpd="sng">
            <a:solidFill>
              <a:schemeClr val="dk2"/>
            </a:solidFill>
            <a:prstDash val="solid"/>
            <a:round/>
            <a:headEnd type="none" w="med" len="med"/>
            <a:tailEnd type="triangle" w="med" len="med"/>
          </a:ln>
        </p:spPr>
      </p:cxnSp>
      <p:cxnSp>
        <p:nvCxnSpPr>
          <p:cNvPr id="163" name="Google Shape;163;p21"/>
          <p:cNvCxnSpPr>
            <a:stCxn id="159" idx="3"/>
            <a:endCxn id="164" idx="1"/>
          </p:cNvCxnSpPr>
          <p:nvPr/>
        </p:nvCxnSpPr>
        <p:spPr>
          <a:xfrm rot="10800000" flipH="1">
            <a:off x="4083975" y="3675825"/>
            <a:ext cx="1352700" cy="8400"/>
          </a:xfrm>
          <a:prstGeom prst="straightConnector1">
            <a:avLst/>
          </a:prstGeom>
          <a:noFill/>
          <a:ln w="9525" cap="flat" cmpd="sng">
            <a:solidFill>
              <a:schemeClr val="dk2"/>
            </a:solidFill>
            <a:prstDash val="solid"/>
            <a:round/>
            <a:headEnd type="none" w="med" len="med"/>
            <a:tailEnd type="triangle" w="med" len="med"/>
          </a:ln>
        </p:spPr>
      </p:cxnSp>
      <p:pic>
        <p:nvPicPr>
          <p:cNvPr id="164" name="Google Shape;164;p21"/>
          <p:cNvPicPr preferRelativeResize="0"/>
          <p:nvPr/>
        </p:nvPicPr>
        <p:blipFill>
          <a:blip r:embed="rId3">
            <a:alphaModFix/>
          </a:blip>
          <a:stretch>
            <a:fillRect/>
          </a:stretch>
        </p:blipFill>
        <p:spPr>
          <a:xfrm>
            <a:off x="5436725" y="3281050"/>
            <a:ext cx="1186200" cy="789365"/>
          </a:xfrm>
          <a:prstGeom prst="rect">
            <a:avLst/>
          </a:prstGeom>
          <a:noFill/>
          <a:ln>
            <a:noFill/>
          </a:ln>
        </p:spPr>
      </p:pic>
      <p:sp>
        <p:nvSpPr>
          <p:cNvPr id="165" name="Google Shape;165;p21"/>
          <p:cNvSpPr txBox="1"/>
          <p:nvPr/>
        </p:nvSpPr>
        <p:spPr>
          <a:xfrm>
            <a:off x="4468475" y="4075525"/>
            <a:ext cx="3122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i="1">
                <a:solidFill>
                  <a:schemeClr val="dk1"/>
                </a:solidFill>
              </a:rPr>
              <a:t>Custom model elements</a:t>
            </a:r>
            <a:endParaRPr sz="1600" i="1">
              <a:solidFill>
                <a:schemeClr val="dk1"/>
              </a:solidFill>
            </a:endParaRPr>
          </a:p>
          <a:p>
            <a:pPr marL="0" lvl="0" indent="0" algn="ctr" rtl="0">
              <a:spcBef>
                <a:spcPts val="0"/>
              </a:spcBef>
              <a:spcAft>
                <a:spcPts val="0"/>
              </a:spcAft>
              <a:buNone/>
            </a:pPr>
            <a:r>
              <a:rPr lang="en" sz="1600" i="1">
                <a:solidFill>
                  <a:schemeClr val="dk1"/>
                </a:solidFill>
              </a:rPr>
              <a:t>(new head)</a:t>
            </a:r>
            <a:endParaRPr sz="1600" i="1">
              <a:solidFill>
                <a:schemeClr val="dk1"/>
              </a:solidFill>
            </a:endParaRPr>
          </a:p>
        </p:txBody>
      </p:sp>
      <p:sp>
        <p:nvSpPr>
          <p:cNvPr id="166" name="Google Shape;166;p21"/>
          <p:cNvSpPr txBox="1"/>
          <p:nvPr/>
        </p:nvSpPr>
        <p:spPr>
          <a:xfrm>
            <a:off x="2390400" y="4075525"/>
            <a:ext cx="25011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i="1">
                <a:solidFill>
                  <a:schemeClr val="dk1"/>
                </a:solidFill>
              </a:rPr>
              <a:t>General-purpose PTM</a:t>
            </a:r>
            <a:endParaRPr sz="1600" i="1">
              <a:solidFill>
                <a:schemeClr val="dk1"/>
              </a:solidFill>
            </a:endParaRPr>
          </a:p>
          <a:p>
            <a:pPr marL="0" lvl="0" indent="0" algn="ctr" rtl="0">
              <a:spcBef>
                <a:spcPts val="0"/>
              </a:spcBef>
              <a:spcAft>
                <a:spcPts val="0"/>
              </a:spcAft>
              <a:buNone/>
            </a:pPr>
            <a:r>
              <a:rPr lang="en" sz="1600" i="1">
                <a:solidFill>
                  <a:schemeClr val="dk1"/>
                </a:solidFill>
              </a:rPr>
              <a:t>(feature extractor)</a:t>
            </a:r>
            <a:endParaRPr sz="1600" i="1">
              <a:solidFill>
                <a:schemeClr val="dk1"/>
              </a:solidFill>
            </a:endParaRPr>
          </a:p>
        </p:txBody>
      </p:sp>
      <p:pic>
        <p:nvPicPr>
          <p:cNvPr id="167" name="Google Shape;167;p21"/>
          <p:cNvPicPr preferRelativeResize="0"/>
          <p:nvPr/>
        </p:nvPicPr>
        <p:blipFill rotWithShape="1">
          <a:blip r:embed="rId5">
            <a:alphaModFix/>
          </a:blip>
          <a:srcRect l="24451" r="23535"/>
          <a:stretch/>
        </p:blipFill>
        <p:spPr>
          <a:xfrm>
            <a:off x="7721800" y="1688813"/>
            <a:ext cx="548700" cy="627157"/>
          </a:xfrm>
          <a:prstGeom prst="rect">
            <a:avLst/>
          </a:prstGeom>
          <a:noFill/>
          <a:ln>
            <a:noFill/>
          </a:ln>
        </p:spPr>
      </p:pic>
      <p:sp>
        <p:nvSpPr>
          <p:cNvPr id="168" name="Google Shape;168;p21"/>
          <p:cNvSpPr txBox="1"/>
          <p:nvPr/>
        </p:nvSpPr>
        <p:spPr>
          <a:xfrm>
            <a:off x="7129575" y="2230438"/>
            <a:ext cx="2219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i="1">
                <a:solidFill>
                  <a:schemeClr val="dk1"/>
                </a:solidFill>
              </a:rPr>
              <a:t>Original application</a:t>
            </a:r>
            <a:endParaRPr sz="1600" i="1">
              <a:solidFill>
                <a:schemeClr val="dk1"/>
              </a:solidFill>
            </a:endParaRPr>
          </a:p>
          <a:p>
            <a:pPr marL="0" lvl="0" indent="0" algn="ctr" rtl="0">
              <a:spcBef>
                <a:spcPts val="0"/>
              </a:spcBef>
              <a:spcAft>
                <a:spcPts val="0"/>
              </a:spcAft>
              <a:buNone/>
            </a:pPr>
            <a:r>
              <a:rPr lang="en" sz="1600" i="1">
                <a:solidFill>
                  <a:schemeClr val="dk1"/>
                </a:solidFill>
              </a:rPr>
              <a:t>(general dataset)</a:t>
            </a:r>
            <a:endParaRPr sz="1600" i="1">
              <a:solidFill>
                <a:schemeClr val="dk1"/>
              </a:solidFill>
            </a:endParaRPr>
          </a:p>
        </p:txBody>
      </p:sp>
      <p:cxnSp>
        <p:nvCxnSpPr>
          <p:cNvPr id="169" name="Google Shape;169;p21"/>
          <p:cNvCxnSpPr>
            <a:stCxn id="155" idx="3"/>
            <a:endCxn id="167" idx="1"/>
          </p:cNvCxnSpPr>
          <p:nvPr/>
        </p:nvCxnSpPr>
        <p:spPr>
          <a:xfrm>
            <a:off x="7315200" y="1998288"/>
            <a:ext cx="406500" cy="4200"/>
          </a:xfrm>
          <a:prstGeom prst="straightConnector1">
            <a:avLst/>
          </a:prstGeom>
          <a:noFill/>
          <a:ln w="9525" cap="flat" cmpd="sng">
            <a:solidFill>
              <a:schemeClr val="dk2"/>
            </a:solidFill>
            <a:prstDash val="solid"/>
            <a:round/>
            <a:headEnd type="none" w="med" len="med"/>
            <a:tailEnd type="none" w="med" len="med"/>
          </a:ln>
        </p:spPr>
      </p:cxnSp>
      <p:cxnSp>
        <p:nvCxnSpPr>
          <p:cNvPr id="170" name="Google Shape;170;p21"/>
          <p:cNvCxnSpPr>
            <a:stCxn id="164" idx="3"/>
            <a:endCxn id="171" idx="1"/>
          </p:cNvCxnSpPr>
          <p:nvPr/>
        </p:nvCxnSpPr>
        <p:spPr>
          <a:xfrm>
            <a:off x="6622925" y="3675733"/>
            <a:ext cx="1032300" cy="0"/>
          </a:xfrm>
          <a:prstGeom prst="straightConnector1">
            <a:avLst/>
          </a:prstGeom>
          <a:noFill/>
          <a:ln w="9525" cap="flat" cmpd="sng">
            <a:solidFill>
              <a:schemeClr val="dk2"/>
            </a:solidFill>
            <a:prstDash val="solid"/>
            <a:round/>
            <a:headEnd type="none" w="med" len="med"/>
            <a:tailEnd type="triangle" w="med" len="med"/>
          </a:ln>
        </p:spPr>
      </p:cxnSp>
      <p:sp>
        <p:nvSpPr>
          <p:cNvPr id="171" name="Google Shape;171;p21"/>
          <p:cNvSpPr txBox="1"/>
          <p:nvPr/>
        </p:nvSpPr>
        <p:spPr>
          <a:xfrm>
            <a:off x="7655225" y="3460188"/>
            <a:ext cx="1251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i="1">
                <a:solidFill>
                  <a:schemeClr val="dk1"/>
                </a:solidFill>
              </a:rPr>
              <a:t>Predictions</a:t>
            </a:r>
            <a:endParaRPr sz="1600" i="1"/>
          </a:p>
        </p:txBody>
      </p:sp>
      <p:cxnSp>
        <p:nvCxnSpPr>
          <p:cNvPr id="172" name="Google Shape;172;p21"/>
          <p:cNvCxnSpPr/>
          <p:nvPr/>
        </p:nvCxnSpPr>
        <p:spPr>
          <a:xfrm rot="10800000" flipH="1">
            <a:off x="2888475" y="2650438"/>
            <a:ext cx="1502100" cy="626400"/>
          </a:xfrm>
          <a:prstGeom prst="straightConnector1">
            <a:avLst/>
          </a:prstGeom>
          <a:noFill/>
          <a:ln w="9525" cap="flat" cmpd="sng">
            <a:solidFill>
              <a:srgbClr val="999999"/>
            </a:solidFill>
            <a:prstDash val="dot"/>
            <a:round/>
            <a:headEnd type="none" w="med" len="med"/>
            <a:tailEnd type="none" w="med" len="med"/>
          </a:ln>
        </p:spPr>
      </p:cxnSp>
      <p:cxnSp>
        <p:nvCxnSpPr>
          <p:cNvPr id="173" name="Google Shape;173;p21"/>
          <p:cNvCxnSpPr/>
          <p:nvPr/>
        </p:nvCxnSpPr>
        <p:spPr>
          <a:xfrm rot="10800000" flipH="1">
            <a:off x="3977175" y="2664413"/>
            <a:ext cx="3269700" cy="628500"/>
          </a:xfrm>
          <a:prstGeom prst="straightConnector1">
            <a:avLst/>
          </a:prstGeom>
          <a:noFill/>
          <a:ln w="9525" cap="flat" cmpd="sng">
            <a:solidFill>
              <a:srgbClr val="999999"/>
            </a:solidFill>
            <a:prstDash val="dot"/>
            <a:round/>
            <a:headEnd type="none" w="med" len="med"/>
            <a:tailEnd type="none" w="med" len="med"/>
          </a:ln>
        </p:spPr>
      </p:cxnSp>
      <p:sp>
        <p:nvSpPr>
          <p:cNvPr id="2" name="Slide Number Placeholder 1">
            <a:extLst>
              <a:ext uri="{FF2B5EF4-FFF2-40B4-BE49-F238E27FC236}">
                <a16:creationId xmlns:a16="http://schemas.microsoft.com/office/drawing/2014/main" id="{DFA46323-B82B-5D4A-4936-8854FF2C78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cxnSp>
        <p:nvCxnSpPr>
          <p:cNvPr id="3" name="Straight Connector 2">
            <a:extLst>
              <a:ext uri="{FF2B5EF4-FFF2-40B4-BE49-F238E27FC236}">
                <a16:creationId xmlns:a16="http://schemas.microsoft.com/office/drawing/2014/main" id="{A8F302F8-A71C-B82D-00DA-6E7B44D434F5}"/>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6604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000"/>
                                        <p:tgtEl>
                                          <p:spTgt spid="147"/>
                                        </p:tgtEl>
                                      </p:cBhvr>
                                    </p:animEffect>
                                  </p:childTnLst>
                                </p:cTn>
                              </p:par>
                              <p:par>
                                <p:cTn id="8" presetID="10" presetClass="entr" presetSubtype="0" fill="hold"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fade">
                                      <p:cBhvr>
                                        <p:cTn id="10" dur="1000"/>
                                        <p:tgtEl>
                                          <p:spTgt spid="157"/>
                                        </p:tgtEl>
                                      </p:cBhvr>
                                    </p:animEffect>
                                  </p:childTnLst>
                                </p:cTn>
                              </p:par>
                              <p:par>
                                <p:cTn id="11" presetID="10" presetClass="entr" presetSubtype="0" fill="hold" nodeType="withEffect">
                                  <p:stCondLst>
                                    <p:cond delay="0"/>
                                  </p:stCondLst>
                                  <p:childTnLst>
                                    <p:set>
                                      <p:cBhvr>
                                        <p:cTn id="12" dur="1" fill="hold">
                                          <p:stCondLst>
                                            <p:cond delay="0"/>
                                          </p:stCondLst>
                                        </p:cTn>
                                        <p:tgtEl>
                                          <p:spTgt spid="160"/>
                                        </p:tgtEl>
                                        <p:attrNameLst>
                                          <p:attrName>style.visibility</p:attrName>
                                        </p:attrNameLst>
                                      </p:cBhvr>
                                      <p:to>
                                        <p:strVal val="visible"/>
                                      </p:to>
                                    </p:set>
                                    <p:animEffect transition="in" filter="fade">
                                      <p:cBhvr>
                                        <p:cTn id="13" dur="1000"/>
                                        <p:tgtEl>
                                          <p:spTgt spid="160"/>
                                        </p:tgtEl>
                                      </p:cBhvr>
                                    </p:animEffect>
                                  </p:childTnLst>
                                </p:cTn>
                              </p:par>
                              <p:par>
                                <p:cTn id="14" presetID="10" presetClass="entr" presetSubtype="0" fill="hold" nodeType="withEffect">
                                  <p:stCondLst>
                                    <p:cond delay="0"/>
                                  </p:stCondLst>
                                  <p:childTnLst>
                                    <p:set>
                                      <p:cBhvr>
                                        <p:cTn id="15" dur="1" fill="hold">
                                          <p:stCondLst>
                                            <p:cond delay="0"/>
                                          </p:stCondLst>
                                        </p:cTn>
                                        <p:tgtEl>
                                          <p:spTgt spid="161"/>
                                        </p:tgtEl>
                                        <p:attrNameLst>
                                          <p:attrName>style.visibility</p:attrName>
                                        </p:attrNameLst>
                                      </p:cBhvr>
                                      <p:to>
                                        <p:strVal val="visible"/>
                                      </p:to>
                                    </p:set>
                                    <p:animEffect transition="in" filter="fade">
                                      <p:cBhvr>
                                        <p:cTn id="16" dur="1000"/>
                                        <p:tgtEl>
                                          <p:spTgt spid="161"/>
                                        </p:tgtEl>
                                      </p:cBhvr>
                                    </p:animEffect>
                                  </p:childTnLst>
                                </p:cTn>
                              </p:par>
                              <p:par>
                                <p:cTn id="17" presetID="10" presetClass="entr" presetSubtype="0"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Effect transition="in" filter="fade">
                                      <p:cBhvr>
                                        <p:cTn id="19" dur="1000"/>
                                        <p:tgtEl>
                                          <p:spTgt spid="162"/>
                                        </p:tgtEl>
                                      </p:cBhvr>
                                    </p:animEffect>
                                  </p:childTnLst>
                                </p:cTn>
                              </p:par>
                              <p:par>
                                <p:cTn id="20" presetID="10" presetClass="entr" presetSubtype="0" fill="hold" nodeType="withEffect">
                                  <p:stCondLst>
                                    <p:cond delay="0"/>
                                  </p:stCondLst>
                                  <p:childTnLst>
                                    <p:set>
                                      <p:cBhvr>
                                        <p:cTn id="21" dur="1" fill="hold">
                                          <p:stCondLst>
                                            <p:cond delay="0"/>
                                          </p:stCondLst>
                                        </p:cTn>
                                        <p:tgtEl>
                                          <p:spTgt spid="163"/>
                                        </p:tgtEl>
                                        <p:attrNameLst>
                                          <p:attrName>style.visibility</p:attrName>
                                        </p:attrNameLst>
                                      </p:cBhvr>
                                      <p:to>
                                        <p:strVal val="visible"/>
                                      </p:to>
                                    </p:set>
                                    <p:animEffect transition="in" filter="fade">
                                      <p:cBhvr>
                                        <p:cTn id="22" dur="1000"/>
                                        <p:tgtEl>
                                          <p:spTgt spid="163"/>
                                        </p:tgtEl>
                                      </p:cBhvr>
                                    </p:animEffect>
                                  </p:childTnLst>
                                </p:cTn>
                              </p:par>
                              <p:par>
                                <p:cTn id="23" presetID="10" presetClass="entr" presetSubtype="0" fill="hold" nodeType="withEffect">
                                  <p:stCondLst>
                                    <p:cond delay="0"/>
                                  </p:stCondLst>
                                  <p:childTnLst>
                                    <p:set>
                                      <p:cBhvr>
                                        <p:cTn id="24" dur="1" fill="hold">
                                          <p:stCondLst>
                                            <p:cond delay="0"/>
                                          </p:stCondLst>
                                        </p:cTn>
                                        <p:tgtEl>
                                          <p:spTgt spid="164"/>
                                        </p:tgtEl>
                                        <p:attrNameLst>
                                          <p:attrName>style.visibility</p:attrName>
                                        </p:attrNameLst>
                                      </p:cBhvr>
                                      <p:to>
                                        <p:strVal val="visible"/>
                                      </p:to>
                                    </p:set>
                                    <p:animEffect transition="in" filter="fade">
                                      <p:cBhvr>
                                        <p:cTn id="25" dur="1000"/>
                                        <p:tgtEl>
                                          <p:spTgt spid="164"/>
                                        </p:tgtEl>
                                      </p:cBhvr>
                                    </p:animEffect>
                                  </p:childTnLst>
                                </p:cTn>
                              </p:par>
                              <p:par>
                                <p:cTn id="26" presetID="10" presetClass="entr" presetSubtype="0" fill="hold" nodeType="withEffect">
                                  <p:stCondLst>
                                    <p:cond delay="0"/>
                                  </p:stCondLst>
                                  <p:childTnLst>
                                    <p:set>
                                      <p:cBhvr>
                                        <p:cTn id="27" dur="1" fill="hold">
                                          <p:stCondLst>
                                            <p:cond delay="0"/>
                                          </p:stCondLst>
                                        </p:cTn>
                                        <p:tgtEl>
                                          <p:spTgt spid="165"/>
                                        </p:tgtEl>
                                        <p:attrNameLst>
                                          <p:attrName>style.visibility</p:attrName>
                                        </p:attrNameLst>
                                      </p:cBhvr>
                                      <p:to>
                                        <p:strVal val="visible"/>
                                      </p:to>
                                    </p:set>
                                    <p:animEffect transition="in" filter="fade">
                                      <p:cBhvr>
                                        <p:cTn id="28" dur="1000"/>
                                        <p:tgtEl>
                                          <p:spTgt spid="165"/>
                                        </p:tgtEl>
                                      </p:cBhvr>
                                    </p:animEffect>
                                  </p:childTnLst>
                                </p:cTn>
                              </p:par>
                              <p:par>
                                <p:cTn id="29" presetID="10" presetClass="entr" presetSubtype="0" fill="hold" nodeType="withEffect">
                                  <p:stCondLst>
                                    <p:cond delay="0"/>
                                  </p:stCondLst>
                                  <p:childTnLst>
                                    <p:set>
                                      <p:cBhvr>
                                        <p:cTn id="30" dur="1" fill="hold">
                                          <p:stCondLst>
                                            <p:cond delay="0"/>
                                          </p:stCondLst>
                                        </p:cTn>
                                        <p:tgtEl>
                                          <p:spTgt spid="166"/>
                                        </p:tgtEl>
                                        <p:attrNameLst>
                                          <p:attrName>style.visibility</p:attrName>
                                        </p:attrNameLst>
                                      </p:cBhvr>
                                      <p:to>
                                        <p:strVal val="visible"/>
                                      </p:to>
                                    </p:set>
                                    <p:animEffect transition="in" filter="fade">
                                      <p:cBhvr>
                                        <p:cTn id="31" dur="1000"/>
                                        <p:tgtEl>
                                          <p:spTgt spid="166"/>
                                        </p:tgtEl>
                                      </p:cBhvr>
                                    </p:animEffect>
                                  </p:childTnLst>
                                </p:cTn>
                              </p:par>
                              <p:par>
                                <p:cTn id="32" presetID="10" presetClass="entr" presetSubtype="0" fill="hold" nodeType="withEffect">
                                  <p:stCondLst>
                                    <p:cond delay="0"/>
                                  </p:stCondLst>
                                  <p:childTnLst>
                                    <p:set>
                                      <p:cBhvr>
                                        <p:cTn id="33" dur="1" fill="hold">
                                          <p:stCondLst>
                                            <p:cond delay="0"/>
                                          </p:stCondLst>
                                        </p:cTn>
                                        <p:tgtEl>
                                          <p:spTgt spid="170"/>
                                        </p:tgtEl>
                                        <p:attrNameLst>
                                          <p:attrName>style.visibility</p:attrName>
                                        </p:attrNameLst>
                                      </p:cBhvr>
                                      <p:to>
                                        <p:strVal val="visible"/>
                                      </p:to>
                                    </p:set>
                                    <p:animEffect transition="in" filter="fade">
                                      <p:cBhvr>
                                        <p:cTn id="34" dur="1000"/>
                                        <p:tgtEl>
                                          <p:spTgt spid="170"/>
                                        </p:tgtEl>
                                      </p:cBhvr>
                                    </p:animEffect>
                                  </p:childTnLst>
                                </p:cTn>
                              </p:par>
                              <p:par>
                                <p:cTn id="35" presetID="10" presetClass="entr" presetSubtype="0" fill="hold" nodeType="withEffect">
                                  <p:stCondLst>
                                    <p:cond delay="0"/>
                                  </p:stCondLst>
                                  <p:childTnLst>
                                    <p:set>
                                      <p:cBhvr>
                                        <p:cTn id="36" dur="1" fill="hold">
                                          <p:stCondLst>
                                            <p:cond delay="0"/>
                                          </p:stCondLst>
                                        </p:cTn>
                                        <p:tgtEl>
                                          <p:spTgt spid="171"/>
                                        </p:tgtEl>
                                        <p:attrNameLst>
                                          <p:attrName>style.visibility</p:attrName>
                                        </p:attrNameLst>
                                      </p:cBhvr>
                                      <p:to>
                                        <p:strVal val="visible"/>
                                      </p:to>
                                    </p:set>
                                    <p:animEffect transition="in" filter="fade">
                                      <p:cBhvr>
                                        <p:cTn id="37" dur="1000"/>
                                        <p:tgtEl>
                                          <p:spTgt spid="171"/>
                                        </p:tgtEl>
                                      </p:cBhvr>
                                    </p:animEffect>
                                  </p:childTnLst>
                                </p:cTn>
                              </p:par>
                              <p:par>
                                <p:cTn id="38" presetID="10" presetClass="entr" presetSubtype="0" fill="hold" nodeType="withEffect">
                                  <p:stCondLst>
                                    <p:cond delay="0"/>
                                  </p:stCondLst>
                                  <p:childTnLst>
                                    <p:set>
                                      <p:cBhvr>
                                        <p:cTn id="39" dur="1" fill="hold">
                                          <p:stCondLst>
                                            <p:cond delay="0"/>
                                          </p:stCondLst>
                                        </p:cTn>
                                        <p:tgtEl>
                                          <p:spTgt spid="172"/>
                                        </p:tgtEl>
                                        <p:attrNameLst>
                                          <p:attrName>style.visibility</p:attrName>
                                        </p:attrNameLst>
                                      </p:cBhvr>
                                      <p:to>
                                        <p:strVal val="visible"/>
                                      </p:to>
                                    </p:set>
                                    <p:animEffect transition="in" filter="fade">
                                      <p:cBhvr>
                                        <p:cTn id="40" dur="1000"/>
                                        <p:tgtEl>
                                          <p:spTgt spid="172"/>
                                        </p:tgtEl>
                                      </p:cBhvr>
                                    </p:animEffect>
                                  </p:childTnLst>
                                </p:cTn>
                              </p:par>
                              <p:par>
                                <p:cTn id="41" presetID="10" presetClass="entr" presetSubtype="0" fill="hold" nodeType="withEffect">
                                  <p:stCondLst>
                                    <p:cond delay="0"/>
                                  </p:stCondLst>
                                  <p:childTnLst>
                                    <p:set>
                                      <p:cBhvr>
                                        <p:cTn id="42" dur="1" fill="hold">
                                          <p:stCondLst>
                                            <p:cond delay="0"/>
                                          </p:stCondLst>
                                        </p:cTn>
                                        <p:tgtEl>
                                          <p:spTgt spid="173"/>
                                        </p:tgtEl>
                                        <p:attrNameLst>
                                          <p:attrName>style.visibility</p:attrName>
                                        </p:attrNameLst>
                                      </p:cBhvr>
                                      <p:to>
                                        <p:strVal val="visible"/>
                                      </p:to>
                                    </p:set>
                                    <p:animEffect transition="in" filter="fade">
                                      <p:cBhvr>
                                        <p:cTn id="43" dur="1000"/>
                                        <p:tgtEl>
                                          <p:spTgt spid="173"/>
                                        </p:tgtEl>
                                      </p:cBhvr>
                                    </p:animEffect>
                                  </p:childTnLst>
                                </p:cTn>
                              </p:par>
                              <p:par>
                                <p:cTn id="44" presetID="10" presetClass="entr" presetSubtype="0" fill="hold" nodeType="withEffect">
                                  <p:stCondLst>
                                    <p:cond delay="0"/>
                                  </p:stCondLst>
                                  <p:childTnLst>
                                    <p:set>
                                      <p:cBhvr>
                                        <p:cTn id="45" dur="1" fill="hold">
                                          <p:stCondLst>
                                            <p:cond delay="0"/>
                                          </p:stCondLst>
                                        </p:cTn>
                                        <p:tgtEl>
                                          <p:spTgt spid="159"/>
                                        </p:tgtEl>
                                        <p:attrNameLst>
                                          <p:attrName>style.visibility</p:attrName>
                                        </p:attrNameLst>
                                      </p:cBhvr>
                                      <p:to>
                                        <p:strVal val="visible"/>
                                      </p:to>
                                    </p:set>
                                    <p:animEffect transition="in" filter="fade">
                                      <p:cBhvr>
                                        <p:cTn id="46" dur="1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75"/>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Dataset 1: </a:t>
            </a:r>
            <a:r>
              <a:rPr lang="en" b="1" err="1"/>
              <a:t>PTMTorrent</a:t>
            </a:r>
            <a:endParaRPr b="1"/>
          </a:p>
        </p:txBody>
      </p:sp>
      <p:pic>
        <p:nvPicPr>
          <p:cNvPr id="799" name="Google Shape;799;p75"/>
          <p:cNvPicPr preferRelativeResize="0"/>
          <p:nvPr/>
        </p:nvPicPr>
        <p:blipFill>
          <a:blip r:embed="rId3">
            <a:alphaModFix/>
          </a:blip>
          <a:stretch>
            <a:fillRect/>
          </a:stretch>
        </p:blipFill>
        <p:spPr>
          <a:xfrm>
            <a:off x="473413" y="546775"/>
            <a:ext cx="8197175" cy="2449725"/>
          </a:xfrm>
          <a:prstGeom prst="rect">
            <a:avLst/>
          </a:prstGeom>
          <a:noFill/>
          <a:ln>
            <a:noFill/>
          </a:ln>
        </p:spPr>
      </p:pic>
      <p:pic>
        <p:nvPicPr>
          <p:cNvPr id="800" name="Google Shape;800;p75"/>
          <p:cNvPicPr preferRelativeResize="0"/>
          <p:nvPr/>
        </p:nvPicPr>
        <p:blipFill>
          <a:blip r:embed="rId4">
            <a:alphaModFix/>
          </a:blip>
          <a:stretch>
            <a:fillRect/>
          </a:stretch>
        </p:blipFill>
        <p:spPr>
          <a:xfrm>
            <a:off x="473425" y="3257900"/>
            <a:ext cx="4030101" cy="1744025"/>
          </a:xfrm>
          <a:prstGeom prst="rect">
            <a:avLst/>
          </a:prstGeom>
          <a:noFill/>
          <a:ln>
            <a:noFill/>
          </a:ln>
        </p:spPr>
      </p:pic>
      <p:sp>
        <p:nvSpPr>
          <p:cNvPr id="801" name="Google Shape;801;p75"/>
          <p:cNvSpPr txBox="1"/>
          <p:nvPr/>
        </p:nvSpPr>
        <p:spPr>
          <a:xfrm>
            <a:off x="7788600" y="0"/>
            <a:ext cx="1355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[MSR-Dataset’23]</a:t>
            </a:r>
            <a:endParaRPr/>
          </a:p>
        </p:txBody>
      </p:sp>
      <p:sp>
        <p:nvSpPr>
          <p:cNvPr id="2" name="Slide Number Placeholder 1">
            <a:extLst>
              <a:ext uri="{FF2B5EF4-FFF2-40B4-BE49-F238E27FC236}">
                <a16:creationId xmlns:a16="http://schemas.microsoft.com/office/drawing/2014/main" id="{8F7F58CB-57E5-449A-3B65-FF0572E16B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110</a:t>
            </a:fld>
            <a:endParaRPr lang="en"/>
          </a:p>
        </p:txBody>
      </p:sp>
      <p:cxnSp>
        <p:nvCxnSpPr>
          <p:cNvPr id="3" name="Straight Connector 2">
            <a:extLst>
              <a:ext uri="{FF2B5EF4-FFF2-40B4-BE49-F238E27FC236}">
                <a16:creationId xmlns:a16="http://schemas.microsoft.com/office/drawing/2014/main" id="{3E62D3CF-E5C5-EF7D-7260-EEEAD5017BBD}"/>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8540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77"/>
          <p:cNvSpPr txBox="1">
            <a:spLocks noGrp="1"/>
          </p:cNvSpPr>
          <p:nvPr>
            <p:ph type="title"/>
          </p:nvPr>
        </p:nvSpPr>
        <p:spPr>
          <a:xfrm>
            <a:off x="0" y="-20781"/>
            <a:ext cx="8520600" cy="8004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 sz="4000" i="1"/>
              <a:t>There are still gaps…</a:t>
            </a:r>
            <a:endParaRPr sz="4000" i="1"/>
          </a:p>
        </p:txBody>
      </p:sp>
      <p:sp>
        <p:nvSpPr>
          <p:cNvPr id="816" name="Google Shape;816;p77"/>
          <p:cNvSpPr txBox="1"/>
          <p:nvPr/>
        </p:nvSpPr>
        <p:spPr>
          <a:xfrm>
            <a:off x="33600" y="1596100"/>
            <a:ext cx="9076800" cy="2108700"/>
          </a:xfrm>
          <a:prstGeom prst="rect">
            <a:avLst/>
          </a:prstGeom>
          <a:noFill/>
          <a:ln>
            <a:noFill/>
          </a:ln>
        </p:spPr>
        <p:txBody>
          <a:bodyPr spcFirstLastPara="1" wrap="square" lIns="91425" tIns="91425" rIns="91425" bIns="91425" anchor="t" anchorCtr="0">
            <a:spAutoFit/>
          </a:bodyPr>
          <a:lstStyle/>
          <a:p>
            <a:pPr marL="457200" lvl="0" indent="-387350" algn="l" rtl="0">
              <a:lnSpc>
                <a:spcPct val="200000"/>
              </a:lnSpc>
              <a:spcBef>
                <a:spcPts val="0"/>
              </a:spcBef>
              <a:spcAft>
                <a:spcPts val="0"/>
              </a:spcAft>
              <a:buClr>
                <a:schemeClr val="dk1"/>
              </a:buClr>
              <a:buSzPts val="2500"/>
              <a:buChar char="-"/>
            </a:pPr>
            <a:r>
              <a:rPr lang="en" sz="2500">
                <a:solidFill>
                  <a:schemeClr val="dk1"/>
                </a:solidFill>
              </a:rPr>
              <a:t>Lack of </a:t>
            </a:r>
            <a:r>
              <a:rPr lang="en" sz="2500" b="1" i="1">
                <a:solidFill>
                  <a:schemeClr val="dk1"/>
                </a:solidFill>
              </a:rPr>
              <a:t>standardized</a:t>
            </a:r>
            <a:r>
              <a:rPr lang="en" sz="2500" i="1">
                <a:solidFill>
                  <a:schemeClr val="dk1"/>
                </a:solidFill>
              </a:rPr>
              <a:t> </a:t>
            </a:r>
            <a:r>
              <a:rPr lang="en" sz="2500">
                <a:solidFill>
                  <a:schemeClr val="dk1"/>
                </a:solidFill>
              </a:rPr>
              <a:t>PTM metadata across </a:t>
            </a:r>
            <a:r>
              <a:rPr lang="en" sz="2500" b="1">
                <a:solidFill>
                  <a:schemeClr val="dk1"/>
                </a:solidFill>
              </a:rPr>
              <a:t>multiple</a:t>
            </a:r>
            <a:r>
              <a:rPr lang="en" sz="2500">
                <a:solidFill>
                  <a:schemeClr val="dk1"/>
                </a:solidFill>
              </a:rPr>
              <a:t> hubs.</a:t>
            </a:r>
            <a:endParaRPr sz="2500">
              <a:solidFill>
                <a:schemeClr val="dk1"/>
              </a:solidFill>
            </a:endParaRPr>
          </a:p>
          <a:p>
            <a:pPr marL="457200" lvl="0" indent="-387350" algn="l" rtl="0">
              <a:lnSpc>
                <a:spcPct val="200000"/>
              </a:lnSpc>
              <a:spcBef>
                <a:spcPts val="0"/>
              </a:spcBef>
              <a:spcAft>
                <a:spcPts val="0"/>
              </a:spcAft>
              <a:buClr>
                <a:schemeClr val="dk1"/>
              </a:buClr>
              <a:buSzPts val="2500"/>
              <a:buChar char="-"/>
            </a:pPr>
            <a:r>
              <a:rPr lang="en" sz="2500">
                <a:solidFill>
                  <a:schemeClr val="dk1"/>
                </a:solidFill>
              </a:rPr>
              <a:t>The </a:t>
            </a:r>
            <a:r>
              <a:rPr lang="en" sz="2500" b="1" i="1">
                <a:solidFill>
                  <a:schemeClr val="dk1"/>
                </a:solidFill>
              </a:rPr>
              <a:t>downstream applications</a:t>
            </a:r>
            <a:r>
              <a:rPr lang="en" sz="2500" i="1">
                <a:solidFill>
                  <a:schemeClr val="dk1"/>
                </a:solidFill>
              </a:rPr>
              <a:t> </a:t>
            </a:r>
            <a:r>
              <a:rPr lang="en" sz="2500">
                <a:solidFill>
                  <a:schemeClr val="dk1"/>
                </a:solidFill>
              </a:rPr>
              <a:t>(GitHub) of PTM supply chain was missing in the existing datasets.</a:t>
            </a:r>
            <a:endParaRPr sz="25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22708D7E-DACD-CCEE-B67D-6D2065BCF4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111</a:t>
            </a:fld>
            <a:endParaRPr lang="en"/>
          </a:p>
        </p:txBody>
      </p:sp>
      <p:cxnSp>
        <p:nvCxnSpPr>
          <p:cNvPr id="3" name="Straight Connector 2">
            <a:extLst>
              <a:ext uri="{FF2B5EF4-FFF2-40B4-BE49-F238E27FC236}">
                <a16:creationId xmlns:a16="http://schemas.microsoft.com/office/drawing/2014/main" id="{1AB25AED-9290-5C3B-3C6C-D1381547709B}"/>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2453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78"/>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Dataset 2: PeaTMOSS</a:t>
            </a:r>
            <a:endParaRPr b="1"/>
          </a:p>
        </p:txBody>
      </p:sp>
      <p:pic>
        <p:nvPicPr>
          <p:cNvPr id="823" name="Google Shape;823;p78"/>
          <p:cNvPicPr preferRelativeResize="0"/>
          <p:nvPr/>
        </p:nvPicPr>
        <p:blipFill>
          <a:blip r:embed="rId3">
            <a:alphaModFix/>
          </a:blip>
          <a:stretch>
            <a:fillRect/>
          </a:stretch>
        </p:blipFill>
        <p:spPr>
          <a:xfrm>
            <a:off x="3171275" y="3208350"/>
            <a:ext cx="5349325" cy="1935150"/>
          </a:xfrm>
          <a:prstGeom prst="rect">
            <a:avLst/>
          </a:prstGeom>
          <a:noFill/>
          <a:ln>
            <a:noFill/>
          </a:ln>
        </p:spPr>
      </p:pic>
      <p:pic>
        <p:nvPicPr>
          <p:cNvPr id="824" name="Google Shape;824;p78"/>
          <p:cNvPicPr preferRelativeResize="0"/>
          <p:nvPr/>
        </p:nvPicPr>
        <p:blipFill>
          <a:blip r:embed="rId4">
            <a:alphaModFix/>
          </a:blip>
          <a:stretch>
            <a:fillRect/>
          </a:stretch>
        </p:blipFill>
        <p:spPr>
          <a:xfrm>
            <a:off x="3762250" y="553187"/>
            <a:ext cx="5258909" cy="2481513"/>
          </a:xfrm>
          <a:prstGeom prst="rect">
            <a:avLst/>
          </a:prstGeom>
          <a:noFill/>
          <a:ln>
            <a:noFill/>
          </a:ln>
        </p:spPr>
      </p:pic>
      <p:sp>
        <p:nvSpPr>
          <p:cNvPr id="825" name="Google Shape;825;p78"/>
          <p:cNvSpPr txBox="1"/>
          <p:nvPr/>
        </p:nvSpPr>
        <p:spPr>
          <a:xfrm>
            <a:off x="79100" y="615600"/>
            <a:ext cx="4449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1"/>
                </a:solidFill>
              </a:rPr>
              <a:t>PTM supply chain:</a:t>
            </a:r>
            <a:endParaRPr sz="2000"/>
          </a:p>
        </p:txBody>
      </p:sp>
      <p:sp>
        <p:nvSpPr>
          <p:cNvPr id="826" name="Google Shape;826;p78"/>
          <p:cNvSpPr txBox="1"/>
          <p:nvPr/>
        </p:nvSpPr>
        <p:spPr>
          <a:xfrm>
            <a:off x="0" y="2424200"/>
            <a:ext cx="74547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1"/>
                </a:solidFill>
              </a:rPr>
              <a:t>PeaTMOSS: </a:t>
            </a:r>
            <a:endParaRPr sz="2000">
              <a:solidFill>
                <a:schemeClr val="dk1"/>
              </a:solidFill>
            </a:endParaRPr>
          </a:p>
          <a:p>
            <a:pPr marL="0" lvl="0" indent="0" algn="l" rtl="0">
              <a:spcBef>
                <a:spcPts val="0"/>
              </a:spcBef>
              <a:spcAft>
                <a:spcPts val="0"/>
              </a:spcAft>
              <a:buNone/>
            </a:pPr>
            <a:r>
              <a:rPr lang="en" sz="2000" u="sng">
                <a:solidFill>
                  <a:schemeClr val="dk1"/>
                </a:solidFill>
              </a:rPr>
              <a:t>P</a:t>
            </a:r>
            <a:r>
              <a:rPr lang="en" sz="2000">
                <a:solidFill>
                  <a:schemeClr val="dk1"/>
                </a:solidFill>
              </a:rPr>
              <a:t>re-</a:t>
            </a:r>
            <a:r>
              <a:rPr lang="en" sz="2000" u="sng">
                <a:solidFill>
                  <a:schemeClr val="dk1"/>
                </a:solidFill>
              </a:rPr>
              <a:t>T</a:t>
            </a:r>
            <a:r>
              <a:rPr lang="en" sz="2000">
                <a:solidFill>
                  <a:schemeClr val="dk1"/>
                </a:solidFill>
              </a:rPr>
              <a:t>rained Models in </a:t>
            </a:r>
            <a:r>
              <a:rPr lang="en" sz="2000" u="sng">
                <a:solidFill>
                  <a:schemeClr val="dk1"/>
                </a:solidFill>
              </a:rPr>
              <a:t>O</a:t>
            </a:r>
            <a:r>
              <a:rPr lang="en" sz="2000">
                <a:solidFill>
                  <a:schemeClr val="dk1"/>
                </a:solidFill>
              </a:rPr>
              <a:t>pen-</a:t>
            </a:r>
            <a:r>
              <a:rPr lang="en" sz="2000" u="sng">
                <a:solidFill>
                  <a:schemeClr val="dk1"/>
                </a:solidFill>
              </a:rPr>
              <a:t>S</a:t>
            </a:r>
            <a:r>
              <a:rPr lang="en" sz="2000">
                <a:solidFill>
                  <a:schemeClr val="dk1"/>
                </a:solidFill>
              </a:rPr>
              <a:t>ource </a:t>
            </a:r>
            <a:r>
              <a:rPr lang="en" sz="2000" u="sng">
                <a:solidFill>
                  <a:schemeClr val="dk1"/>
                </a:solidFill>
              </a:rPr>
              <a:t>S</a:t>
            </a:r>
            <a:r>
              <a:rPr lang="en" sz="2000">
                <a:solidFill>
                  <a:schemeClr val="dk1"/>
                </a:solidFill>
              </a:rPr>
              <a:t>oftware</a:t>
            </a:r>
            <a:endParaRPr sz="2000"/>
          </a:p>
        </p:txBody>
      </p:sp>
      <p:sp>
        <p:nvSpPr>
          <p:cNvPr id="827" name="Google Shape;827;p78"/>
          <p:cNvSpPr txBox="1"/>
          <p:nvPr/>
        </p:nvSpPr>
        <p:spPr>
          <a:xfrm>
            <a:off x="8329350" y="0"/>
            <a:ext cx="814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[MSR’24]</a:t>
            </a:r>
            <a:endParaRPr/>
          </a:p>
        </p:txBody>
      </p:sp>
      <p:sp>
        <p:nvSpPr>
          <p:cNvPr id="2" name="Slide Number Placeholder 1">
            <a:extLst>
              <a:ext uri="{FF2B5EF4-FFF2-40B4-BE49-F238E27FC236}">
                <a16:creationId xmlns:a16="http://schemas.microsoft.com/office/drawing/2014/main" id="{163983D7-53CA-868B-2E26-9461339AA1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112</a:t>
            </a:fld>
            <a:endParaRPr lang="en"/>
          </a:p>
        </p:txBody>
      </p:sp>
      <p:cxnSp>
        <p:nvCxnSpPr>
          <p:cNvPr id="3" name="Straight Connector 2">
            <a:extLst>
              <a:ext uri="{FF2B5EF4-FFF2-40B4-BE49-F238E27FC236}">
                <a16:creationId xmlns:a16="http://schemas.microsoft.com/office/drawing/2014/main" id="{9AB436EF-4B6D-9770-BD86-54952D12DD12}"/>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196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80"/>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Dataset 2: PeaTMOSS (Enhancement)</a:t>
            </a:r>
            <a:endParaRPr/>
          </a:p>
        </p:txBody>
      </p:sp>
      <p:pic>
        <p:nvPicPr>
          <p:cNvPr id="849" name="Google Shape;849;p80"/>
          <p:cNvPicPr preferRelativeResize="0"/>
          <p:nvPr/>
        </p:nvPicPr>
        <p:blipFill>
          <a:blip r:embed="rId3">
            <a:alphaModFix/>
          </a:blip>
          <a:stretch>
            <a:fillRect/>
          </a:stretch>
        </p:blipFill>
        <p:spPr>
          <a:xfrm>
            <a:off x="0" y="1322603"/>
            <a:ext cx="9144001" cy="2633620"/>
          </a:xfrm>
          <a:prstGeom prst="rect">
            <a:avLst/>
          </a:prstGeom>
          <a:noFill/>
          <a:ln>
            <a:noFill/>
          </a:ln>
        </p:spPr>
      </p:pic>
      <p:sp>
        <p:nvSpPr>
          <p:cNvPr id="2" name="Slide Number Placeholder 1">
            <a:extLst>
              <a:ext uri="{FF2B5EF4-FFF2-40B4-BE49-F238E27FC236}">
                <a16:creationId xmlns:a16="http://schemas.microsoft.com/office/drawing/2014/main" id="{C8680F62-08FC-C0B3-BED4-06149CDC70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113</a:t>
            </a:fld>
            <a:endParaRPr lang="en"/>
          </a:p>
        </p:txBody>
      </p:sp>
    </p:spTree>
    <p:extLst>
      <p:ext uri="{BB962C8B-B14F-4D97-AF65-F5344CB8AC3E}">
        <p14:creationId xmlns:p14="http://schemas.microsoft.com/office/powerpoint/2010/main" val="10149294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81"/>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Dataset 2: PeaTMOSS (Enhancement)</a:t>
            </a:r>
            <a:endParaRPr/>
          </a:p>
        </p:txBody>
      </p:sp>
      <p:sp>
        <p:nvSpPr>
          <p:cNvPr id="856" name="Google Shape;856;p81"/>
          <p:cNvSpPr txBox="1"/>
          <p:nvPr/>
        </p:nvSpPr>
        <p:spPr>
          <a:xfrm>
            <a:off x="136050" y="615600"/>
            <a:ext cx="25710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dk1"/>
                </a:solidFill>
              </a:rPr>
              <a:t>Extracted metadata from </a:t>
            </a:r>
            <a:r>
              <a:rPr lang="en" sz="1900" i="1">
                <a:solidFill>
                  <a:schemeClr val="dk1"/>
                </a:solidFill>
              </a:rPr>
              <a:t>model cards</a:t>
            </a:r>
            <a:r>
              <a:rPr lang="en" sz="1900">
                <a:solidFill>
                  <a:schemeClr val="dk1"/>
                </a:solidFill>
              </a:rPr>
              <a:t>:</a:t>
            </a:r>
            <a:endParaRPr sz="500"/>
          </a:p>
        </p:txBody>
      </p:sp>
      <p:pic>
        <p:nvPicPr>
          <p:cNvPr id="857" name="Google Shape;857;p81"/>
          <p:cNvPicPr preferRelativeResize="0"/>
          <p:nvPr/>
        </p:nvPicPr>
        <p:blipFill>
          <a:blip r:embed="rId3">
            <a:alphaModFix/>
          </a:blip>
          <a:stretch>
            <a:fillRect/>
          </a:stretch>
        </p:blipFill>
        <p:spPr>
          <a:xfrm>
            <a:off x="3036063" y="615600"/>
            <a:ext cx="5107374" cy="4487151"/>
          </a:xfrm>
          <a:prstGeom prst="rect">
            <a:avLst/>
          </a:prstGeom>
          <a:noFill/>
          <a:ln>
            <a:noFill/>
          </a:ln>
        </p:spPr>
      </p:pic>
      <p:sp>
        <p:nvSpPr>
          <p:cNvPr id="2" name="Slide Number Placeholder 1">
            <a:extLst>
              <a:ext uri="{FF2B5EF4-FFF2-40B4-BE49-F238E27FC236}">
                <a16:creationId xmlns:a16="http://schemas.microsoft.com/office/drawing/2014/main" id="{76C2F52A-4234-CFD8-C83B-6D47B62BE3D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114</a:t>
            </a:fld>
            <a:endParaRPr lang="en"/>
          </a:p>
        </p:txBody>
      </p:sp>
    </p:spTree>
    <p:extLst>
      <p:ext uri="{BB962C8B-B14F-4D97-AF65-F5344CB8AC3E}">
        <p14:creationId xmlns:p14="http://schemas.microsoft.com/office/powerpoint/2010/main" val="32217044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82"/>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Dataset 2: PeaTMOSS - Example Usage</a:t>
            </a:r>
            <a:endParaRPr/>
          </a:p>
        </p:txBody>
      </p:sp>
      <p:sp>
        <p:nvSpPr>
          <p:cNvPr id="864" name="Google Shape;864;p82"/>
          <p:cNvSpPr txBox="1"/>
          <p:nvPr/>
        </p:nvSpPr>
        <p:spPr>
          <a:xfrm>
            <a:off x="112925" y="751575"/>
            <a:ext cx="63951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dk1"/>
                </a:solidFill>
              </a:rPr>
              <a:t>License Compatibility Measurement:</a:t>
            </a:r>
            <a:endParaRPr sz="1200"/>
          </a:p>
        </p:txBody>
      </p:sp>
      <p:pic>
        <p:nvPicPr>
          <p:cNvPr id="865" name="Google Shape;865;p82"/>
          <p:cNvPicPr preferRelativeResize="0"/>
          <p:nvPr/>
        </p:nvPicPr>
        <p:blipFill>
          <a:blip r:embed="rId3">
            <a:alphaModFix/>
          </a:blip>
          <a:stretch>
            <a:fillRect/>
          </a:stretch>
        </p:blipFill>
        <p:spPr>
          <a:xfrm>
            <a:off x="1358250" y="1472550"/>
            <a:ext cx="6353276" cy="3525201"/>
          </a:xfrm>
          <a:prstGeom prst="rect">
            <a:avLst/>
          </a:prstGeom>
          <a:noFill/>
          <a:ln>
            <a:noFill/>
          </a:ln>
        </p:spPr>
      </p:pic>
      <p:sp>
        <p:nvSpPr>
          <p:cNvPr id="2" name="Slide Number Placeholder 1">
            <a:extLst>
              <a:ext uri="{FF2B5EF4-FFF2-40B4-BE49-F238E27FC236}">
                <a16:creationId xmlns:a16="http://schemas.microsoft.com/office/drawing/2014/main" id="{8460433A-4732-9ACE-B4E8-F98F5C21D3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115</a:t>
            </a:fld>
            <a:endParaRPr lang="en"/>
          </a:p>
        </p:txBody>
      </p:sp>
    </p:spTree>
    <p:extLst>
      <p:ext uri="{BB962C8B-B14F-4D97-AF65-F5344CB8AC3E}">
        <p14:creationId xmlns:p14="http://schemas.microsoft.com/office/powerpoint/2010/main" val="15062196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0D874-A077-1BAD-664F-F1BF4DA3FA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123B9-FF73-EE6C-A5A4-F66F72E30382}"/>
              </a:ext>
            </a:extLst>
          </p:cNvPr>
          <p:cNvSpPr>
            <a:spLocks noGrp="1"/>
          </p:cNvSpPr>
          <p:nvPr>
            <p:ph type="title"/>
          </p:nvPr>
        </p:nvSpPr>
        <p:spPr>
          <a:xfrm>
            <a:off x="311700" y="2230133"/>
            <a:ext cx="8520600" cy="683234"/>
          </a:xfrm>
        </p:spPr>
        <p:txBody>
          <a:bodyPr/>
          <a:lstStyle/>
          <a:p>
            <a:r>
              <a:rPr lang="en-US"/>
              <a:t>Bonus Slides - Topic 4</a:t>
            </a:r>
          </a:p>
        </p:txBody>
      </p:sp>
      <p:sp>
        <p:nvSpPr>
          <p:cNvPr id="3" name="Slide Number Placeholder 2">
            <a:extLst>
              <a:ext uri="{FF2B5EF4-FFF2-40B4-BE49-F238E27FC236}">
                <a16:creationId xmlns:a16="http://schemas.microsoft.com/office/drawing/2014/main" id="{DCF78B33-7EB4-A2C8-AA82-03A0966DB1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116</a:t>
            </a:fld>
            <a:endParaRPr lang="en"/>
          </a:p>
        </p:txBody>
      </p:sp>
    </p:spTree>
    <p:extLst>
      <p:ext uri="{BB962C8B-B14F-4D97-AF65-F5344CB8AC3E}">
        <p14:creationId xmlns:p14="http://schemas.microsoft.com/office/powerpoint/2010/main" val="19204161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DF2F8-12D5-8ED8-DA29-7DBD496D63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285DE2-FB39-1F89-892F-9ACE5DA18551}"/>
              </a:ext>
            </a:extLst>
          </p:cNvPr>
          <p:cNvSpPr>
            <a:spLocks noGrp="1"/>
          </p:cNvSpPr>
          <p:nvPr>
            <p:ph type="title"/>
          </p:nvPr>
        </p:nvSpPr>
        <p:spPr>
          <a:xfrm>
            <a:off x="311700" y="2230133"/>
            <a:ext cx="8520600" cy="683234"/>
          </a:xfrm>
        </p:spPr>
        <p:txBody>
          <a:bodyPr/>
          <a:lstStyle/>
          <a:p>
            <a:r>
              <a:rPr lang="en-US"/>
              <a:t>Bonus Slides - Topic 5</a:t>
            </a:r>
          </a:p>
        </p:txBody>
      </p:sp>
    </p:spTree>
    <p:extLst>
      <p:ext uri="{BB962C8B-B14F-4D97-AF65-F5344CB8AC3E}">
        <p14:creationId xmlns:p14="http://schemas.microsoft.com/office/powerpoint/2010/main" val="6267124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716">
          <a:extLst>
            <a:ext uri="{FF2B5EF4-FFF2-40B4-BE49-F238E27FC236}">
              <a16:creationId xmlns:a16="http://schemas.microsoft.com/office/drawing/2014/main" id="{1ACF7BFB-44FD-EEFC-EAA5-4B733577A08C}"/>
            </a:ext>
          </a:extLst>
        </p:cNvPr>
        <p:cNvGrpSpPr/>
        <p:nvPr/>
      </p:nvGrpSpPr>
      <p:grpSpPr>
        <a:xfrm>
          <a:off x="0" y="0"/>
          <a:ext cx="0" cy="0"/>
          <a:chOff x="0" y="0"/>
          <a:chExt cx="0" cy="0"/>
        </a:xfrm>
      </p:grpSpPr>
      <p:sp>
        <p:nvSpPr>
          <p:cNvPr id="717" name="Google Shape;717;p68">
            <a:extLst>
              <a:ext uri="{FF2B5EF4-FFF2-40B4-BE49-F238E27FC236}">
                <a16:creationId xmlns:a16="http://schemas.microsoft.com/office/drawing/2014/main" id="{005B0180-C230-7DA9-4D98-16759B4584BA}"/>
              </a:ext>
            </a:extLst>
          </p:cNvPr>
          <p:cNvSpPr txBox="1">
            <a:spLocks noGrp="1"/>
          </p:cNvSpPr>
          <p:nvPr>
            <p:ph type="title"/>
          </p:nvPr>
        </p:nvSpPr>
        <p:spPr>
          <a:xfrm>
            <a:off x="37171" y="0"/>
            <a:ext cx="9144000" cy="5447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600" b="1"/>
              <a:t>Design of DARA – Computational Graph Conversion</a:t>
            </a:r>
            <a:endParaRPr sz="2600"/>
          </a:p>
        </p:txBody>
      </p:sp>
      <p:cxnSp>
        <p:nvCxnSpPr>
          <p:cNvPr id="3" name="Straight Connector 2">
            <a:extLst>
              <a:ext uri="{FF2B5EF4-FFF2-40B4-BE49-F238E27FC236}">
                <a16:creationId xmlns:a16="http://schemas.microsoft.com/office/drawing/2014/main" id="{EAB0669E-11F5-8B0F-51A0-AE2796E5D2D2}"/>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E7EDCB57-8B24-4C52-3301-6449DBFEEBB0}"/>
              </a:ext>
            </a:extLst>
          </p:cNvPr>
          <p:cNvPicPr>
            <a:picLocks noChangeAspect="1"/>
          </p:cNvPicPr>
          <p:nvPr/>
        </p:nvPicPr>
        <p:blipFill>
          <a:blip r:embed="rId3"/>
          <a:stretch>
            <a:fillRect/>
          </a:stretch>
        </p:blipFill>
        <p:spPr>
          <a:xfrm>
            <a:off x="138479" y="544734"/>
            <a:ext cx="2812877" cy="1697510"/>
          </a:xfrm>
          <a:prstGeom prst="rect">
            <a:avLst/>
          </a:prstGeom>
        </p:spPr>
      </p:pic>
      <p:pic>
        <p:nvPicPr>
          <p:cNvPr id="5" name="Picture 4">
            <a:extLst>
              <a:ext uri="{FF2B5EF4-FFF2-40B4-BE49-F238E27FC236}">
                <a16:creationId xmlns:a16="http://schemas.microsoft.com/office/drawing/2014/main" id="{C907F81A-2C13-675A-ACA6-535B9EF0E6FE}"/>
              </a:ext>
            </a:extLst>
          </p:cNvPr>
          <p:cNvPicPr>
            <a:picLocks noChangeAspect="1"/>
          </p:cNvPicPr>
          <p:nvPr/>
        </p:nvPicPr>
        <p:blipFill>
          <a:blip r:embed="rId4"/>
          <a:stretch>
            <a:fillRect/>
          </a:stretch>
        </p:blipFill>
        <p:spPr>
          <a:xfrm>
            <a:off x="3052664" y="523488"/>
            <a:ext cx="5521772" cy="4139729"/>
          </a:xfrm>
          <a:prstGeom prst="rect">
            <a:avLst/>
          </a:prstGeom>
        </p:spPr>
      </p:pic>
    </p:spTree>
    <p:extLst>
      <p:ext uri="{BB962C8B-B14F-4D97-AF65-F5344CB8AC3E}">
        <p14:creationId xmlns:p14="http://schemas.microsoft.com/office/powerpoint/2010/main" val="18865519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716">
          <a:extLst>
            <a:ext uri="{FF2B5EF4-FFF2-40B4-BE49-F238E27FC236}">
              <a16:creationId xmlns:a16="http://schemas.microsoft.com/office/drawing/2014/main" id="{E792F9B0-2CEB-BBC4-0967-FC80482ADF61}"/>
            </a:ext>
          </a:extLst>
        </p:cNvPr>
        <p:cNvGrpSpPr/>
        <p:nvPr/>
      </p:nvGrpSpPr>
      <p:grpSpPr>
        <a:xfrm>
          <a:off x="0" y="0"/>
          <a:ext cx="0" cy="0"/>
          <a:chOff x="0" y="0"/>
          <a:chExt cx="0" cy="0"/>
        </a:xfrm>
      </p:grpSpPr>
      <p:sp>
        <p:nvSpPr>
          <p:cNvPr id="717" name="Google Shape;717;p68">
            <a:extLst>
              <a:ext uri="{FF2B5EF4-FFF2-40B4-BE49-F238E27FC236}">
                <a16:creationId xmlns:a16="http://schemas.microsoft.com/office/drawing/2014/main" id="{A399DE17-16B7-705B-DE55-8D1B7CC84159}"/>
              </a:ext>
            </a:extLst>
          </p:cNvPr>
          <p:cNvSpPr txBox="1">
            <a:spLocks noGrp="1"/>
          </p:cNvSpPr>
          <p:nvPr>
            <p:ph type="title"/>
          </p:nvPr>
        </p:nvSpPr>
        <p:spPr>
          <a:xfrm>
            <a:off x="37171" y="0"/>
            <a:ext cx="9144000" cy="5447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600" b="1"/>
              <a:t>Design of DARA – Abstract Architecture Generation</a:t>
            </a:r>
            <a:endParaRPr sz="2600"/>
          </a:p>
        </p:txBody>
      </p:sp>
      <p:cxnSp>
        <p:nvCxnSpPr>
          <p:cNvPr id="3" name="Straight Connector 2">
            <a:extLst>
              <a:ext uri="{FF2B5EF4-FFF2-40B4-BE49-F238E27FC236}">
                <a16:creationId xmlns:a16="http://schemas.microsoft.com/office/drawing/2014/main" id="{AD200A3F-1C59-4EC0-6274-182963A379D2}"/>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58132E38-AD47-8580-4A6C-6EC8F5BEF797}"/>
              </a:ext>
            </a:extLst>
          </p:cNvPr>
          <p:cNvPicPr>
            <a:picLocks noChangeAspect="1"/>
          </p:cNvPicPr>
          <p:nvPr/>
        </p:nvPicPr>
        <p:blipFill>
          <a:blip r:embed="rId3"/>
          <a:stretch>
            <a:fillRect/>
          </a:stretch>
        </p:blipFill>
        <p:spPr>
          <a:xfrm>
            <a:off x="138479" y="544734"/>
            <a:ext cx="2812877" cy="1697510"/>
          </a:xfrm>
          <a:prstGeom prst="rect">
            <a:avLst/>
          </a:prstGeom>
        </p:spPr>
      </p:pic>
    </p:spTree>
    <p:extLst>
      <p:ext uri="{BB962C8B-B14F-4D97-AF65-F5344CB8AC3E}">
        <p14:creationId xmlns:p14="http://schemas.microsoft.com/office/powerpoint/2010/main" val="1126853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0" name="Google Shape;180;p22"/>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t>Where are PTMs from…</a:t>
            </a:r>
            <a:endParaRPr sz="4000">
              <a:solidFill>
                <a:schemeClr val="dk2"/>
              </a:solidFill>
            </a:endParaRPr>
          </a:p>
        </p:txBody>
      </p:sp>
      <p:sp>
        <p:nvSpPr>
          <p:cNvPr id="179" name="Google Shape;179;p22"/>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CF7150DF-7AA1-2D1C-6686-FDD83E0EE1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32126485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716">
          <a:extLst>
            <a:ext uri="{FF2B5EF4-FFF2-40B4-BE49-F238E27FC236}">
              <a16:creationId xmlns:a16="http://schemas.microsoft.com/office/drawing/2014/main" id="{1E973FEA-8081-FEC8-26E8-9204BE909923}"/>
            </a:ext>
          </a:extLst>
        </p:cNvPr>
        <p:cNvGrpSpPr/>
        <p:nvPr/>
      </p:nvGrpSpPr>
      <p:grpSpPr>
        <a:xfrm>
          <a:off x="0" y="0"/>
          <a:ext cx="0" cy="0"/>
          <a:chOff x="0" y="0"/>
          <a:chExt cx="0" cy="0"/>
        </a:xfrm>
      </p:grpSpPr>
      <p:sp>
        <p:nvSpPr>
          <p:cNvPr id="717" name="Google Shape;717;p68">
            <a:extLst>
              <a:ext uri="{FF2B5EF4-FFF2-40B4-BE49-F238E27FC236}">
                <a16:creationId xmlns:a16="http://schemas.microsoft.com/office/drawing/2014/main" id="{183820E9-6523-1DD4-479C-3798A4EB37C5}"/>
              </a:ext>
            </a:extLst>
          </p:cNvPr>
          <p:cNvSpPr txBox="1">
            <a:spLocks noGrp="1"/>
          </p:cNvSpPr>
          <p:nvPr>
            <p:ph type="title"/>
          </p:nvPr>
        </p:nvSpPr>
        <p:spPr>
          <a:xfrm>
            <a:off x="37171" y="0"/>
            <a:ext cx="9144000" cy="5447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600" b="1"/>
              <a:t>Design of DARA – Feature Extraction</a:t>
            </a:r>
            <a:endParaRPr sz="2600"/>
          </a:p>
        </p:txBody>
      </p:sp>
      <p:sp>
        <p:nvSpPr>
          <p:cNvPr id="2" name="Slide Number Placeholder 1">
            <a:extLst>
              <a:ext uri="{FF2B5EF4-FFF2-40B4-BE49-F238E27FC236}">
                <a16:creationId xmlns:a16="http://schemas.microsoft.com/office/drawing/2014/main" id="{CAEFB9BA-2D7C-F556-FB2C-2D157B18B2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120</a:t>
            </a:fld>
            <a:endParaRPr lang="en"/>
          </a:p>
        </p:txBody>
      </p:sp>
      <p:cxnSp>
        <p:nvCxnSpPr>
          <p:cNvPr id="3" name="Straight Connector 2">
            <a:extLst>
              <a:ext uri="{FF2B5EF4-FFF2-40B4-BE49-F238E27FC236}">
                <a16:creationId xmlns:a16="http://schemas.microsoft.com/office/drawing/2014/main" id="{64524072-B3F0-A9EA-3433-653F7243E25F}"/>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634F2B34-17D3-A65D-A62B-A2AD2BDBF2FB}"/>
              </a:ext>
            </a:extLst>
          </p:cNvPr>
          <p:cNvPicPr>
            <a:picLocks noChangeAspect="1"/>
          </p:cNvPicPr>
          <p:nvPr/>
        </p:nvPicPr>
        <p:blipFill>
          <a:blip r:embed="rId3"/>
          <a:stretch>
            <a:fillRect/>
          </a:stretch>
        </p:blipFill>
        <p:spPr>
          <a:xfrm>
            <a:off x="138479" y="544734"/>
            <a:ext cx="2812877" cy="1697510"/>
          </a:xfrm>
          <a:prstGeom prst="rect">
            <a:avLst/>
          </a:prstGeom>
        </p:spPr>
      </p:pic>
      <p:pic>
        <p:nvPicPr>
          <p:cNvPr id="5" name="Picture 4">
            <a:extLst>
              <a:ext uri="{FF2B5EF4-FFF2-40B4-BE49-F238E27FC236}">
                <a16:creationId xmlns:a16="http://schemas.microsoft.com/office/drawing/2014/main" id="{5ABE326D-F5EF-47B9-76FF-515CE87240D2}"/>
              </a:ext>
            </a:extLst>
          </p:cNvPr>
          <p:cNvPicPr>
            <a:picLocks noChangeAspect="1"/>
          </p:cNvPicPr>
          <p:nvPr/>
        </p:nvPicPr>
        <p:blipFill>
          <a:blip r:embed="rId4"/>
          <a:stretch>
            <a:fillRect/>
          </a:stretch>
        </p:blipFill>
        <p:spPr>
          <a:xfrm>
            <a:off x="3753448" y="567837"/>
            <a:ext cx="4145078" cy="2582099"/>
          </a:xfrm>
          <a:prstGeom prst="rect">
            <a:avLst/>
          </a:prstGeom>
        </p:spPr>
      </p:pic>
      <p:pic>
        <p:nvPicPr>
          <p:cNvPr id="6" name="Picture 5">
            <a:extLst>
              <a:ext uri="{FF2B5EF4-FFF2-40B4-BE49-F238E27FC236}">
                <a16:creationId xmlns:a16="http://schemas.microsoft.com/office/drawing/2014/main" id="{7EDAED7B-30C1-375A-AEC4-E7FF713E2E92}"/>
              </a:ext>
            </a:extLst>
          </p:cNvPr>
          <p:cNvPicPr>
            <a:picLocks noChangeAspect="1"/>
          </p:cNvPicPr>
          <p:nvPr/>
        </p:nvPicPr>
        <p:blipFill>
          <a:blip r:embed="rId5"/>
          <a:stretch>
            <a:fillRect/>
          </a:stretch>
        </p:blipFill>
        <p:spPr>
          <a:xfrm>
            <a:off x="3625104" y="3266004"/>
            <a:ext cx="4401766" cy="1790813"/>
          </a:xfrm>
          <a:prstGeom prst="rect">
            <a:avLst/>
          </a:prstGeom>
        </p:spPr>
      </p:pic>
    </p:spTree>
    <p:extLst>
      <p:ext uri="{BB962C8B-B14F-4D97-AF65-F5344CB8AC3E}">
        <p14:creationId xmlns:p14="http://schemas.microsoft.com/office/powerpoint/2010/main" val="311942956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716">
          <a:extLst>
            <a:ext uri="{FF2B5EF4-FFF2-40B4-BE49-F238E27FC236}">
              <a16:creationId xmlns:a16="http://schemas.microsoft.com/office/drawing/2014/main" id="{D2621B0C-E14F-19F8-4CF8-C35CCDC941AE}"/>
            </a:ext>
          </a:extLst>
        </p:cNvPr>
        <p:cNvGrpSpPr/>
        <p:nvPr/>
      </p:nvGrpSpPr>
      <p:grpSpPr>
        <a:xfrm>
          <a:off x="0" y="0"/>
          <a:ext cx="0" cy="0"/>
          <a:chOff x="0" y="0"/>
          <a:chExt cx="0" cy="0"/>
        </a:xfrm>
      </p:grpSpPr>
      <p:sp>
        <p:nvSpPr>
          <p:cNvPr id="717" name="Google Shape;717;p68">
            <a:extLst>
              <a:ext uri="{FF2B5EF4-FFF2-40B4-BE49-F238E27FC236}">
                <a16:creationId xmlns:a16="http://schemas.microsoft.com/office/drawing/2014/main" id="{21319E81-E389-2188-8F67-32E671AF50D6}"/>
              </a:ext>
            </a:extLst>
          </p:cNvPr>
          <p:cNvSpPr txBox="1">
            <a:spLocks noGrp="1"/>
          </p:cNvSpPr>
          <p:nvPr>
            <p:ph type="title"/>
          </p:nvPr>
        </p:nvSpPr>
        <p:spPr>
          <a:xfrm>
            <a:off x="37171" y="0"/>
            <a:ext cx="9144000" cy="5447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600" b="1"/>
              <a:t>Design of DARA – Anomaly Detection</a:t>
            </a:r>
            <a:endParaRPr sz="2600"/>
          </a:p>
        </p:txBody>
      </p:sp>
      <p:sp>
        <p:nvSpPr>
          <p:cNvPr id="2" name="Slide Number Placeholder 1">
            <a:extLst>
              <a:ext uri="{FF2B5EF4-FFF2-40B4-BE49-F238E27FC236}">
                <a16:creationId xmlns:a16="http://schemas.microsoft.com/office/drawing/2014/main" id="{7D9F49C3-0EB1-C329-7FA5-807E1EF227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121</a:t>
            </a:fld>
            <a:endParaRPr lang="en"/>
          </a:p>
        </p:txBody>
      </p:sp>
      <p:cxnSp>
        <p:nvCxnSpPr>
          <p:cNvPr id="3" name="Straight Connector 2">
            <a:extLst>
              <a:ext uri="{FF2B5EF4-FFF2-40B4-BE49-F238E27FC236}">
                <a16:creationId xmlns:a16="http://schemas.microsoft.com/office/drawing/2014/main" id="{E5B60FBC-AA84-F527-67D8-BCE22CE26302}"/>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0A847500-8D93-68CC-92C0-F7DD98CB3093}"/>
              </a:ext>
            </a:extLst>
          </p:cNvPr>
          <p:cNvPicPr>
            <a:picLocks noChangeAspect="1"/>
          </p:cNvPicPr>
          <p:nvPr/>
        </p:nvPicPr>
        <p:blipFill>
          <a:blip r:embed="rId3"/>
          <a:stretch>
            <a:fillRect/>
          </a:stretch>
        </p:blipFill>
        <p:spPr>
          <a:xfrm>
            <a:off x="138479" y="544734"/>
            <a:ext cx="2812877" cy="1697510"/>
          </a:xfrm>
          <a:prstGeom prst="rect">
            <a:avLst/>
          </a:prstGeom>
        </p:spPr>
      </p:pic>
      <p:pic>
        <p:nvPicPr>
          <p:cNvPr id="5" name="Picture 4">
            <a:extLst>
              <a:ext uri="{FF2B5EF4-FFF2-40B4-BE49-F238E27FC236}">
                <a16:creationId xmlns:a16="http://schemas.microsoft.com/office/drawing/2014/main" id="{4776D53D-1FBD-DA67-EBA0-3F67FC8AA2DB}"/>
              </a:ext>
            </a:extLst>
          </p:cNvPr>
          <p:cNvPicPr>
            <a:picLocks noChangeAspect="1"/>
          </p:cNvPicPr>
          <p:nvPr/>
        </p:nvPicPr>
        <p:blipFill>
          <a:blip r:embed="rId4"/>
          <a:stretch>
            <a:fillRect/>
          </a:stretch>
        </p:blipFill>
        <p:spPr>
          <a:xfrm>
            <a:off x="2839241" y="806665"/>
            <a:ext cx="5764874" cy="3623063"/>
          </a:xfrm>
          <a:prstGeom prst="rect">
            <a:avLst/>
          </a:prstGeom>
        </p:spPr>
      </p:pic>
    </p:spTree>
    <p:extLst>
      <p:ext uri="{BB962C8B-B14F-4D97-AF65-F5344CB8AC3E}">
        <p14:creationId xmlns:p14="http://schemas.microsoft.com/office/powerpoint/2010/main" val="35959886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716">
          <a:extLst>
            <a:ext uri="{FF2B5EF4-FFF2-40B4-BE49-F238E27FC236}">
              <a16:creationId xmlns:a16="http://schemas.microsoft.com/office/drawing/2014/main" id="{15E2A9E5-DFD8-A519-22A6-6F4ADAF35642}"/>
            </a:ext>
          </a:extLst>
        </p:cNvPr>
        <p:cNvGrpSpPr/>
        <p:nvPr/>
      </p:nvGrpSpPr>
      <p:grpSpPr>
        <a:xfrm>
          <a:off x="0" y="0"/>
          <a:ext cx="0" cy="0"/>
          <a:chOff x="0" y="0"/>
          <a:chExt cx="0" cy="0"/>
        </a:xfrm>
      </p:grpSpPr>
      <p:sp>
        <p:nvSpPr>
          <p:cNvPr id="717" name="Google Shape;717;p68">
            <a:extLst>
              <a:ext uri="{FF2B5EF4-FFF2-40B4-BE49-F238E27FC236}">
                <a16:creationId xmlns:a16="http://schemas.microsoft.com/office/drawing/2014/main" id="{74655879-D4FA-0637-1EE2-A8FEA207335B}"/>
              </a:ext>
            </a:extLst>
          </p:cNvPr>
          <p:cNvSpPr txBox="1">
            <a:spLocks noGrp="1"/>
          </p:cNvSpPr>
          <p:nvPr>
            <p:ph type="title"/>
          </p:nvPr>
        </p:nvSpPr>
        <p:spPr>
          <a:xfrm>
            <a:off x="0" y="0"/>
            <a:ext cx="9144000" cy="5447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600" b="1"/>
              <a:t>Evaluation of DARA – </a:t>
            </a:r>
            <a:r>
              <a:rPr lang="en" sz="2600"/>
              <a:t>Confusion Matrix of Prediction</a:t>
            </a:r>
            <a:endParaRPr sz="2600"/>
          </a:p>
        </p:txBody>
      </p:sp>
      <p:sp>
        <p:nvSpPr>
          <p:cNvPr id="2" name="Slide Number Placeholder 1">
            <a:extLst>
              <a:ext uri="{FF2B5EF4-FFF2-40B4-BE49-F238E27FC236}">
                <a16:creationId xmlns:a16="http://schemas.microsoft.com/office/drawing/2014/main" id="{88E872FD-788B-4DDD-6B3E-6D38BFA1EA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122</a:t>
            </a:fld>
            <a:endParaRPr lang="en"/>
          </a:p>
        </p:txBody>
      </p:sp>
      <p:cxnSp>
        <p:nvCxnSpPr>
          <p:cNvPr id="3" name="Straight Connector 2">
            <a:extLst>
              <a:ext uri="{FF2B5EF4-FFF2-40B4-BE49-F238E27FC236}">
                <a16:creationId xmlns:a16="http://schemas.microsoft.com/office/drawing/2014/main" id="{4021F4CB-E91A-EA27-B5B0-C256447A79DD}"/>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C3CC21FA-8A68-CEE7-B037-E7C3714E09BA}"/>
              </a:ext>
            </a:extLst>
          </p:cNvPr>
          <p:cNvPicPr>
            <a:picLocks noChangeAspect="1"/>
          </p:cNvPicPr>
          <p:nvPr/>
        </p:nvPicPr>
        <p:blipFill>
          <a:blip r:embed="rId4"/>
          <a:stretch>
            <a:fillRect/>
          </a:stretch>
        </p:blipFill>
        <p:spPr>
          <a:xfrm>
            <a:off x="2682503" y="618551"/>
            <a:ext cx="5921477" cy="4438266"/>
          </a:xfrm>
          <a:prstGeom prst="rect">
            <a:avLst/>
          </a:prstGeom>
        </p:spPr>
      </p:pic>
      <p:pic>
        <p:nvPicPr>
          <p:cNvPr id="5" name="Picture 4">
            <a:extLst>
              <a:ext uri="{FF2B5EF4-FFF2-40B4-BE49-F238E27FC236}">
                <a16:creationId xmlns:a16="http://schemas.microsoft.com/office/drawing/2014/main" id="{76BC8666-14A4-F1BC-2EB5-034C0FEEB80B}"/>
              </a:ext>
            </a:extLst>
          </p:cNvPr>
          <p:cNvPicPr>
            <a:picLocks noChangeAspect="1"/>
          </p:cNvPicPr>
          <p:nvPr/>
        </p:nvPicPr>
        <p:blipFill>
          <a:blip r:embed="rId5"/>
          <a:srcRect t="-1" r="8715" b="30436"/>
          <a:stretch/>
        </p:blipFill>
        <p:spPr>
          <a:xfrm>
            <a:off x="0" y="958850"/>
            <a:ext cx="2365003" cy="1121990"/>
          </a:xfrm>
          <a:prstGeom prst="rect">
            <a:avLst/>
          </a:prstGeom>
        </p:spPr>
      </p:pic>
      <p:pic>
        <p:nvPicPr>
          <p:cNvPr id="6" name="Picture 5">
            <a:extLst>
              <a:ext uri="{FF2B5EF4-FFF2-40B4-BE49-F238E27FC236}">
                <a16:creationId xmlns:a16="http://schemas.microsoft.com/office/drawing/2014/main" id="{CF576465-77F3-2FB9-411B-F7E50A4D55CD}"/>
              </a:ext>
            </a:extLst>
          </p:cNvPr>
          <p:cNvPicPr>
            <a:picLocks noChangeAspect="1"/>
          </p:cNvPicPr>
          <p:nvPr/>
        </p:nvPicPr>
        <p:blipFill>
          <a:blip r:embed="rId6"/>
          <a:srcRect l="40551" t="32736" r="3769"/>
          <a:stretch/>
        </p:blipFill>
        <p:spPr>
          <a:xfrm>
            <a:off x="1118681" y="2120630"/>
            <a:ext cx="1265777" cy="1161781"/>
          </a:xfrm>
          <a:prstGeom prst="rect">
            <a:avLst/>
          </a:prstGeom>
        </p:spPr>
      </p:pic>
      <p:sp>
        <p:nvSpPr>
          <p:cNvPr id="7" name="Rectangle 6">
            <a:extLst>
              <a:ext uri="{FF2B5EF4-FFF2-40B4-BE49-F238E27FC236}">
                <a16:creationId xmlns:a16="http://schemas.microsoft.com/office/drawing/2014/main" id="{4C1445D8-B993-8CE0-5358-E9A7EFC650AF}"/>
              </a:ext>
            </a:extLst>
          </p:cNvPr>
          <p:cNvSpPr/>
          <p:nvPr/>
        </p:nvSpPr>
        <p:spPr>
          <a:xfrm>
            <a:off x="3397827" y="618551"/>
            <a:ext cx="654627" cy="597185"/>
          </a:xfrm>
          <a:prstGeom prst="rect">
            <a:avLst/>
          </a:prstGeom>
          <a:noFill/>
          <a:ln w="5715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33455D2-722C-4903-0619-B2D7C6E9A020}"/>
              </a:ext>
            </a:extLst>
          </p:cNvPr>
          <p:cNvCxnSpPr/>
          <p:nvPr/>
        </p:nvCxnSpPr>
        <p:spPr>
          <a:xfrm flipV="1">
            <a:off x="1118681" y="618551"/>
            <a:ext cx="2279146" cy="441322"/>
          </a:xfrm>
          <a:prstGeom prst="line">
            <a:avLst/>
          </a:prstGeom>
          <a:ln w="38100"/>
        </p:spPr>
        <p:style>
          <a:lnRef idx="2">
            <a:schemeClr val="accent5"/>
          </a:lnRef>
          <a:fillRef idx="0">
            <a:schemeClr val="accent5"/>
          </a:fillRef>
          <a:effectRef idx="1">
            <a:schemeClr val="accent5"/>
          </a:effectRef>
          <a:fontRef idx="minor">
            <a:schemeClr val="tx1"/>
          </a:fontRef>
        </p:style>
      </p:cxnSp>
      <p:cxnSp>
        <p:nvCxnSpPr>
          <p:cNvPr id="10" name="Straight Connector 9">
            <a:extLst>
              <a:ext uri="{FF2B5EF4-FFF2-40B4-BE49-F238E27FC236}">
                <a16:creationId xmlns:a16="http://schemas.microsoft.com/office/drawing/2014/main" id="{426EC6EF-5272-7EA5-CA89-4C6577E713EA}"/>
              </a:ext>
            </a:extLst>
          </p:cNvPr>
          <p:cNvCxnSpPr>
            <a:cxnSpLocks/>
          </p:cNvCxnSpPr>
          <p:nvPr/>
        </p:nvCxnSpPr>
        <p:spPr>
          <a:xfrm flipV="1">
            <a:off x="2344099" y="1255526"/>
            <a:ext cx="1708355" cy="791287"/>
          </a:xfrm>
          <a:prstGeom prst="line">
            <a:avLst/>
          </a:prstGeom>
          <a:ln w="38100"/>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461434159"/>
      </p:ext>
    </p:extLst>
  </p:cSld>
  <p:clrMapOvr>
    <a:masterClrMapping/>
  </p:clrMapOvr>
  <p:extLst>
    <p:ext uri="{6950BFC3-D8DA-4A85-94F7-54DA5524770B}">
      <p188:commentRel xmlns:p188="http://schemas.microsoft.com/office/powerpoint/2018/8/main" r:id="rId3"/>
    </p:ext>
  </p:extLs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B1F87-C415-51CC-851A-9911E3250A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57EA85-57BE-F6F0-4BCA-214EA0E84CFC}"/>
              </a:ext>
            </a:extLst>
          </p:cNvPr>
          <p:cNvSpPr>
            <a:spLocks noGrp="1"/>
          </p:cNvSpPr>
          <p:nvPr>
            <p:ph type="title"/>
          </p:nvPr>
        </p:nvSpPr>
        <p:spPr>
          <a:xfrm>
            <a:off x="311700" y="2230133"/>
            <a:ext cx="8520600" cy="683234"/>
          </a:xfrm>
        </p:spPr>
        <p:txBody>
          <a:bodyPr/>
          <a:lstStyle/>
          <a:p>
            <a:r>
              <a:rPr lang="en-US"/>
              <a:t>Bonus Slides - Others</a:t>
            </a:r>
          </a:p>
        </p:txBody>
      </p:sp>
      <p:sp>
        <p:nvSpPr>
          <p:cNvPr id="3" name="Slide Number Placeholder 2">
            <a:extLst>
              <a:ext uri="{FF2B5EF4-FFF2-40B4-BE49-F238E27FC236}">
                <a16:creationId xmlns:a16="http://schemas.microsoft.com/office/drawing/2014/main" id="{24ACD039-E5E9-A8D9-7F16-1DE32DC5197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123</a:t>
            </a:fld>
            <a:endParaRPr lang="en"/>
          </a:p>
        </p:txBody>
      </p:sp>
    </p:spTree>
    <p:extLst>
      <p:ext uri="{BB962C8B-B14F-4D97-AF65-F5344CB8AC3E}">
        <p14:creationId xmlns:p14="http://schemas.microsoft.com/office/powerpoint/2010/main" val="9296929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998"/>
        <p:cNvGrpSpPr/>
        <p:nvPr/>
      </p:nvGrpSpPr>
      <p:grpSpPr>
        <a:xfrm>
          <a:off x="0" y="0"/>
          <a:ext cx="0" cy="0"/>
          <a:chOff x="0" y="0"/>
          <a:chExt cx="0" cy="0"/>
        </a:xfrm>
      </p:grpSpPr>
      <p:sp>
        <p:nvSpPr>
          <p:cNvPr id="1999" name="Google Shape;1999;p184"/>
          <p:cNvSpPr txBox="1">
            <a:spLocks noGrp="1"/>
          </p:cNvSpPr>
          <p:nvPr>
            <p:ph type="title"/>
          </p:nvPr>
        </p:nvSpPr>
        <p:spPr>
          <a:xfrm>
            <a:off x="311700" y="2150850"/>
            <a:ext cx="8520600" cy="7389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t>DIVIDER – BELOW IS OLD</a:t>
            </a:r>
            <a:endParaRPr/>
          </a:p>
        </p:txBody>
      </p:sp>
      <p:sp>
        <p:nvSpPr>
          <p:cNvPr id="2" name="Slide Number Placeholder 1">
            <a:extLst>
              <a:ext uri="{FF2B5EF4-FFF2-40B4-BE49-F238E27FC236}">
                <a16:creationId xmlns:a16="http://schemas.microsoft.com/office/drawing/2014/main" id="{2952DCB5-1F5B-3762-B047-22672364427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124</a:t>
            </a:fld>
            <a:endParaRPr lang="en"/>
          </a:p>
        </p:txBody>
      </p:sp>
    </p:spTree>
    <p:extLst>
      <p:ext uri="{BB962C8B-B14F-4D97-AF65-F5344CB8AC3E}">
        <p14:creationId xmlns:p14="http://schemas.microsoft.com/office/powerpoint/2010/main" val="54963201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004"/>
        <p:cNvGrpSpPr/>
        <p:nvPr/>
      </p:nvGrpSpPr>
      <p:grpSpPr>
        <a:xfrm>
          <a:off x="0" y="0"/>
          <a:ext cx="0" cy="0"/>
          <a:chOff x="0" y="0"/>
          <a:chExt cx="0" cy="0"/>
        </a:xfrm>
      </p:grpSpPr>
      <p:sp>
        <p:nvSpPr>
          <p:cNvPr id="2005" name="Google Shape;2005;p185"/>
          <p:cNvSpPr txBox="1">
            <a:spLocks noGrp="1"/>
          </p:cNvSpPr>
          <p:nvPr>
            <p:ph type="title"/>
          </p:nvPr>
        </p:nvSpPr>
        <p:spPr>
          <a:xfrm>
            <a:off x="311700" y="2150850"/>
            <a:ext cx="8520600" cy="7389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t>DIVIDER – BELOW IS OLD</a:t>
            </a:r>
            <a:endParaRPr/>
          </a:p>
        </p:txBody>
      </p:sp>
      <p:sp>
        <p:nvSpPr>
          <p:cNvPr id="2" name="Slide Number Placeholder 1">
            <a:extLst>
              <a:ext uri="{FF2B5EF4-FFF2-40B4-BE49-F238E27FC236}">
                <a16:creationId xmlns:a16="http://schemas.microsoft.com/office/drawing/2014/main" id="{815D542F-0374-E4BB-7EA8-308EF80306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125</a:t>
            </a:fld>
            <a:endParaRPr lang="en"/>
          </a:p>
        </p:txBody>
      </p:sp>
    </p:spTree>
    <p:extLst>
      <p:ext uri="{BB962C8B-B14F-4D97-AF65-F5344CB8AC3E}">
        <p14:creationId xmlns:p14="http://schemas.microsoft.com/office/powerpoint/2010/main" val="10694009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010"/>
        <p:cNvGrpSpPr/>
        <p:nvPr/>
      </p:nvGrpSpPr>
      <p:grpSpPr>
        <a:xfrm>
          <a:off x="0" y="0"/>
          <a:ext cx="0" cy="0"/>
          <a:chOff x="0" y="0"/>
          <a:chExt cx="0" cy="0"/>
        </a:xfrm>
      </p:grpSpPr>
      <p:sp>
        <p:nvSpPr>
          <p:cNvPr id="2011" name="Google Shape;2011;p186"/>
          <p:cNvSpPr txBox="1">
            <a:spLocks noGrp="1"/>
          </p:cNvSpPr>
          <p:nvPr>
            <p:ph type="title"/>
          </p:nvPr>
        </p:nvSpPr>
        <p:spPr>
          <a:xfrm>
            <a:off x="311700" y="2150850"/>
            <a:ext cx="8520600" cy="7389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t>DIVIDER – BELOW IS OLD</a:t>
            </a:r>
            <a:endParaRPr/>
          </a:p>
        </p:txBody>
      </p:sp>
      <p:sp>
        <p:nvSpPr>
          <p:cNvPr id="2" name="Slide Number Placeholder 1">
            <a:extLst>
              <a:ext uri="{FF2B5EF4-FFF2-40B4-BE49-F238E27FC236}">
                <a16:creationId xmlns:a16="http://schemas.microsoft.com/office/drawing/2014/main" id="{1F7FB835-AA46-BB17-531B-3E0AF459858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126</a:t>
            </a:fld>
            <a:endParaRPr lang="en"/>
          </a:p>
        </p:txBody>
      </p:sp>
    </p:spTree>
    <p:extLst>
      <p:ext uri="{BB962C8B-B14F-4D97-AF65-F5344CB8AC3E}">
        <p14:creationId xmlns:p14="http://schemas.microsoft.com/office/powerpoint/2010/main" val="119836534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5"/>
          <p:cNvPicPr preferRelativeResize="0"/>
          <p:nvPr/>
        </p:nvPicPr>
        <p:blipFill>
          <a:blip r:embed="rId3">
            <a:alphaModFix/>
          </a:blip>
          <a:stretch>
            <a:fillRect/>
          </a:stretch>
        </p:blipFill>
        <p:spPr>
          <a:xfrm>
            <a:off x="6703200" y="1735900"/>
            <a:ext cx="2136000" cy="2136000"/>
          </a:xfrm>
          <a:prstGeom prst="rect">
            <a:avLst/>
          </a:prstGeom>
          <a:noFill/>
          <a:ln>
            <a:noFill/>
          </a:ln>
        </p:spPr>
      </p:pic>
      <p:sp>
        <p:nvSpPr>
          <p:cNvPr id="73" name="Google Shape;73;p15"/>
          <p:cNvSpPr txBox="1"/>
          <p:nvPr/>
        </p:nvSpPr>
        <p:spPr>
          <a:xfrm>
            <a:off x="0" y="0"/>
            <a:ext cx="9144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dk1"/>
                </a:solidFill>
              </a:rPr>
              <a:t>Two primary kinds of (software engineering) research</a:t>
            </a:r>
            <a:endParaRPr/>
          </a:p>
        </p:txBody>
      </p:sp>
      <p:sp>
        <p:nvSpPr>
          <p:cNvPr id="74" name="Google Shape;74;p15"/>
          <p:cNvSpPr txBox="1"/>
          <p:nvPr/>
        </p:nvSpPr>
        <p:spPr>
          <a:xfrm>
            <a:off x="2440800" y="691725"/>
            <a:ext cx="4262400" cy="800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4000">
                <a:solidFill>
                  <a:schemeClr val="dk1"/>
                </a:solidFill>
                <a:latin typeface="Calibri"/>
                <a:ea typeface="Calibri"/>
                <a:cs typeface="Calibri"/>
                <a:sym typeface="Calibri"/>
              </a:rPr>
              <a:t>Observations</a:t>
            </a:r>
            <a:endParaRPr sz="4000">
              <a:solidFill>
                <a:schemeClr val="dk1"/>
              </a:solidFill>
              <a:latin typeface="Calibri"/>
              <a:ea typeface="Calibri"/>
              <a:cs typeface="Calibri"/>
              <a:sym typeface="Calibri"/>
            </a:endParaRPr>
          </a:p>
        </p:txBody>
      </p:sp>
      <p:sp>
        <p:nvSpPr>
          <p:cNvPr id="75" name="Google Shape;75;p15"/>
          <p:cNvSpPr txBox="1"/>
          <p:nvPr/>
        </p:nvSpPr>
        <p:spPr>
          <a:xfrm>
            <a:off x="2440800" y="2242675"/>
            <a:ext cx="4262400" cy="954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5000" b="1">
                <a:solidFill>
                  <a:schemeClr val="dk1"/>
                </a:solidFill>
                <a:latin typeface="Calibri"/>
                <a:ea typeface="Calibri"/>
                <a:cs typeface="Calibri"/>
                <a:sym typeface="Calibri"/>
              </a:rPr>
              <a:t>Open problems</a:t>
            </a:r>
            <a:endParaRPr sz="5000" b="1">
              <a:solidFill>
                <a:schemeClr val="dk1"/>
              </a:solidFill>
              <a:latin typeface="Calibri"/>
              <a:ea typeface="Calibri"/>
              <a:cs typeface="Calibri"/>
              <a:sym typeface="Calibri"/>
            </a:endParaRPr>
          </a:p>
        </p:txBody>
      </p:sp>
      <p:sp>
        <p:nvSpPr>
          <p:cNvPr id="76" name="Google Shape;76;p15"/>
          <p:cNvSpPr txBox="1"/>
          <p:nvPr/>
        </p:nvSpPr>
        <p:spPr>
          <a:xfrm>
            <a:off x="2440800" y="3947525"/>
            <a:ext cx="4262400" cy="800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4000">
                <a:solidFill>
                  <a:schemeClr val="dk1"/>
                </a:solidFill>
                <a:latin typeface="Calibri"/>
                <a:ea typeface="Calibri"/>
                <a:cs typeface="Calibri"/>
                <a:sym typeface="Calibri"/>
              </a:rPr>
              <a:t>Solutions</a:t>
            </a:r>
            <a:endParaRPr sz="4000">
              <a:solidFill>
                <a:schemeClr val="dk1"/>
              </a:solidFill>
              <a:latin typeface="Calibri"/>
              <a:ea typeface="Calibri"/>
              <a:cs typeface="Calibri"/>
              <a:sym typeface="Calibri"/>
            </a:endParaRPr>
          </a:p>
        </p:txBody>
      </p:sp>
      <p:cxnSp>
        <p:nvCxnSpPr>
          <p:cNvPr id="77" name="Google Shape;77;p15"/>
          <p:cNvCxnSpPr/>
          <p:nvPr/>
        </p:nvCxnSpPr>
        <p:spPr>
          <a:xfrm>
            <a:off x="4572000" y="1457250"/>
            <a:ext cx="0" cy="1114500"/>
          </a:xfrm>
          <a:prstGeom prst="straightConnector1">
            <a:avLst/>
          </a:prstGeom>
          <a:noFill/>
          <a:ln w="76200" cap="flat" cmpd="sng">
            <a:solidFill>
              <a:srgbClr val="1155CC"/>
            </a:solidFill>
            <a:prstDash val="solid"/>
            <a:round/>
            <a:headEnd type="none" w="med" len="med"/>
            <a:tailEnd type="stealth" w="med" len="med"/>
          </a:ln>
        </p:spPr>
      </p:cxnSp>
      <p:cxnSp>
        <p:nvCxnSpPr>
          <p:cNvPr id="78" name="Google Shape;78;p15"/>
          <p:cNvCxnSpPr/>
          <p:nvPr/>
        </p:nvCxnSpPr>
        <p:spPr>
          <a:xfrm>
            <a:off x="4572000" y="3023525"/>
            <a:ext cx="0" cy="1114500"/>
          </a:xfrm>
          <a:prstGeom prst="straightConnector1">
            <a:avLst/>
          </a:prstGeom>
          <a:noFill/>
          <a:ln w="76200" cap="flat" cmpd="sng">
            <a:solidFill>
              <a:srgbClr val="1155CC"/>
            </a:solidFill>
            <a:prstDash val="solid"/>
            <a:round/>
            <a:headEnd type="none" w="med" len="med"/>
            <a:tailEnd type="stealth" w="med" len="med"/>
          </a:ln>
        </p:spPr>
      </p:cxnSp>
      <p:pic>
        <p:nvPicPr>
          <p:cNvPr id="79" name="Google Shape;79;p15"/>
          <p:cNvPicPr preferRelativeResize="0"/>
          <p:nvPr/>
        </p:nvPicPr>
        <p:blipFill>
          <a:blip r:embed="rId4">
            <a:alphaModFix/>
          </a:blip>
          <a:stretch>
            <a:fillRect/>
          </a:stretch>
        </p:blipFill>
        <p:spPr>
          <a:xfrm>
            <a:off x="1045350" y="3395075"/>
            <a:ext cx="2136000" cy="1748419"/>
          </a:xfrm>
          <a:prstGeom prst="rect">
            <a:avLst/>
          </a:prstGeom>
          <a:noFill/>
          <a:ln>
            <a:noFill/>
          </a:ln>
        </p:spPr>
      </p:pic>
      <p:pic>
        <p:nvPicPr>
          <p:cNvPr id="80" name="Google Shape;80;p15"/>
          <p:cNvPicPr preferRelativeResize="0"/>
          <p:nvPr/>
        </p:nvPicPr>
        <p:blipFill>
          <a:blip r:embed="rId5">
            <a:alphaModFix/>
          </a:blip>
          <a:stretch>
            <a:fillRect/>
          </a:stretch>
        </p:blipFill>
        <p:spPr>
          <a:xfrm>
            <a:off x="1737321" y="518500"/>
            <a:ext cx="1323575" cy="1446700"/>
          </a:xfrm>
          <a:prstGeom prst="rect">
            <a:avLst/>
          </a:prstGeom>
          <a:noFill/>
          <a:ln>
            <a:noFill/>
          </a:ln>
        </p:spPr>
      </p:pic>
      <p:sp>
        <p:nvSpPr>
          <p:cNvPr id="81" name="Google Shape;81;p15"/>
          <p:cNvSpPr txBox="1"/>
          <p:nvPr/>
        </p:nvSpPr>
        <p:spPr>
          <a:xfrm>
            <a:off x="439000" y="856575"/>
            <a:ext cx="920700" cy="87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CFC6C063-899A-FE50-7BAD-F8688D2B60E5}"/>
              </a:ext>
            </a:extLst>
          </p:cNvPr>
          <p:cNvSpPr>
            <a:spLocks noGrp="1"/>
          </p:cNvSpPr>
          <p:nvPr>
            <p:ph type="sldNum" sz="quarter" idx="12"/>
          </p:nvPr>
        </p:nvSpPr>
        <p:spPr/>
        <p:txBody>
          <a:bodyPr/>
          <a:lstStyle/>
          <a:p>
            <a:fld id="{F39902C9-1D6D-3144-94C6-FDF8FB570987}" type="slidenum">
              <a:rPr lang="en-US" smtClean="0"/>
              <a:t>127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Summary of Contributions</a:t>
            </a:r>
            <a:endParaRPr/>
          </a:p>
        </p:txBody>
      </p:sp>
      <p:sp>
        <p:nvSpPr>
          <p:cNvPr id="88" name="Google Shape;88;p16"/>
          <p:cNvSpPr txBox="1"/>
          <p:nvPr/>
        </p:nvSpPr>
        <p:spPr>
          <a:xfrm>
            <a:off x="360875" y="615600"/>
            <a:ext cx="8245200" cy="1327800"/>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endParaRPr sz="1800">
              <a:solidFill>
                <a:srgbClr val="0000FF"/>
              </a:solidFill>
            </a:endParaRPr>
          </a:p>
        </p:txBody>
      </p:sp>
      <p:sp>
        <p:nvSpPr>
          <p:cNvPr id="89" name="Google Shape;89;p16"/>
          <p:cNvSpPr txBox="1"/>
          <p:nvPr/>
        </p:nvSpPr>
        <p:spPr>
          <a:xfrm>
            <a:off x="166550" y="2825500"/>
            <a:ext cx="8922900" cy="17085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800" b="1">
                <a:solidFill>
                  <a:schemeClr val="dk1"/>
                </a:solidFill>
              </a:rPr>
              <a:t>Research Methods:</a:t>
            </a:r>
            <a:endParaRPr sz="1800" b="1">
              <a:solidFill>
                <a:schemeClr val="dk1"/>
              </a:solidFill>
            </a:endParaRPr>
          </a:p>
          <a:p>
            <a:pPr marL="457200" lvl="0" indent="-342900" algn="l" rtl="0">
              <a:lnSpc>
                <a:spcPct val="150000"/>
              </a:lnSpc>
              <a:spcBef>
                <a:spcPts val="0"/>
              </a:spcBef>
              <a:spcAft>
                <a:spcPts val="0"/>
              </a:spcAft>
              <a:buClr>
                <a:schemeClr val="dk1"/>
              </a:buClr>
              <a:buSzPts val="1800"/>
              <a:buChar char="-"/>
            </a:pPr>
            <a:r>
              <a:rPr lang="en" sz="1800">
                <a:solidFill>
                  <a:schemeClr val="dk1"/>
                </a:solidFill>
              </a:rPr>
              <a:t>Empirical research</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 sz="1800">
                <a:solidFill>
                  <a:schemeClr val="dk1"/>
                </a:solidFill>
              </a:rPr>
              <a:t>Software repository analysis</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 sz="1800">
                <a:solidFill>
                  <a:schemeClr val="dk1"/>
                </a:solidFill>
              </a:rPr>
              <a:t>Automated tool development</a:t>
            </a:r>
            <a:endParaRPr sz="1800">
              <a:solidFill>
                <a:schemeClr val="dk1"/>
              </a:solidFill>
            </a:endParaRPr>
          </a:p>
        </p:txBody>
      </p:sp>
      <p:sp>
        <p:nvSpPr>
          <p:cNvPr id="90" name="Google Shape;90;p16"/>
          <p:cNvSpPr txBox="1"/>
          <p:nvPr/>
        </p:nvSpPr>
        <p:spPr>
          <a:xfrm>
            <a:off x="311700" y="821013"/>
            <a:ext cx="8520600" cy="15699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 sz="1800">
                <a:solidFill>
                  <a:schemeClr val="dk1"/>
                </a:solidFill>
              </a:rPr>
              <a:t>My work addresses this gap by applying </a:t>
            </a:r>
            <a:r>
              <a:rPr lang="en" sz="1800" i="1">
                <a:solidFill>
                  <a:schemeClr val="dk1"/>
                </a:solidFill>
              </a:rPr>
              <a:t>software engineering</a:t>
            </a:r>
            <a:r>
              <a:rPr lang="en" sz="1800">
                <a:solidFill>
                  <a:schemeClr val="dk1"/>
                </a:solidFill>
              </a:rPr>
              <a:t> approaches to：</a:t>
            </a:r>
            <a:endParaRPr sz="1800">
              <a:solidFill>
                <a:schemeClr val="dk1"/>
              </a:solidFill>
            </a:endParaRPr>
          </a:p>
          <a:p>
            <a:pPr marL="457200" lvl="0" indent="-342900" algn="l" rtl="0">
              <a:lnSpc>
                <a:spcPct val="200000"/>
              </a:lnSpc>
              <a:spcBef>
                <a:spcPts val="0"/>
              </a:spcBef>
              <a:spcAft>
                <a:spcPts val="0"/>
              </a:spcAft>
              <a:buClr>
                <a:schemeClr val="dk1"/>
              </a:buClr>
              <a:buSzPts val="1800"/>
              <a:buAutoNum type="arabicPeriod"/>
            </a:pPr>
            <a:r>
              <a:rPr lang="en" sz="1800">
                <a:solidFill>
                  <a:schemeClr val="dk1"/>
                </a:solidFill>
              </a:rPr>
              <a:t>Characterize the </a:t>
            </a:r>
            <a:r>
              <a:rPr lang="en" sz="1800" b="1" u="sng">
                <a:solidFill>
                  <a:schemeClr val="dk1"/>
                </a:solidFill>
              </a:rPr>
              <a:t>open problems</a:t>
            </a:r>
            <a:r>
              <a:rPr lang="en" sz="1800">
                <a:solidFill>
                  <a:schemeClr val="dk1"/>
                </a:solidFill>
              </a:rPr>
              <a:t> of trustworthy PTM reuse</a:t>
            </a:r>
            <a:endParaRPr sz="1800">
              <a:solidFill>
                <a:schemeClr val="dk1"/>
              </a:solidFill>
            </a:endParaRPr>
          </a:p>
          <a:p>
            <a:pPr marL="457200" lvl="0" indent="-342900" algn="l" rtl="0">
              <a:lnSpc>
                <a:spcPct val="200000"/>
              </a:lnSpc>
              <a:spcBef>
                <a:spcPts val="0"/>
              </a:spcBef>
              <a:spcAft>
                <a:spcPts val="0"/>
              </a:spcAft>
              <a:buClr>
                <a:schemeClr val="dk1"/>
              </a:buClr>
              <a:buSzPts val="1800"/>
              <a:buAutoNum type="arabicPeriod"/>
            </a:pPr>
            <a:r>
              <a:rPr lang="en" sz="1800">
                <a:solidFill>
                  <a:schemeClr val="dk1"/>
                </a:solidFill>
              </a:rPr>
              <a:t>Develop </a:t>
            </a:r>
            <a:r>
              <a:rPr lang="en" sz="1800" b="1" u="sng">
                <a:solidFill>
                  <a:schemeClr val="dk1"/>
                </a:solidFill>
              </a:rPr>
              <a:t>datasets</a:t>
            </a:r>
            <a:r>
              <a:rPr lang="en" sz="1800">
                <a:solidFill>
                  <a:schemeClr val="dk1"/>
                </a:solidFill>
              </a:rPr>
              <a:t> and </a:t>
            </a:r>
            <a:r>
              <a:rPr lang="en" sz="1800" b="1" u="sng">
                <a:solidFill>
                  <a:schemeClr val="dk1"/>
                </a:solidFill>
              </a:rPr>
              <a:t>tools</a:t>
            </a:r>
            <a:r>
              <a:rPr lang="en" sz="1800">
                <a:solidFill>
                  <a:schemeClr val="dk1"/>
                </a:solidFill>
              </a:rPr>
              <a:t> to improve PTM trustworthiness and reusability</a:t>
            </a:r>
            <a:endParaRPr sz="1800">
              <a:solidFill>
                <a:schemeClr val="dk1"/>
              </a:solidFill>
            </a:endParaRPr>
          </a:p>
        </p:txBody>
      </p:sp>
      <p:sp>
        <p:nvSpPr>
          <p:cNvPr id="2" name="Slide Number Placeholder 1">
            <a:extLst>
              <a:ext uri="{FF2B5EF4-FFF2-40B4-BE49-F238E27FC236}">
                <a16:creationId xmlns:a16="http://schemas.microsoft.com/office/drawing/2014/main" id="{EC5628EE-F12C-B37E-4F66-C8CF513675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128</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268425" y="0"/>
            <a:ext cx="85206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 b="1"/>
              <a:t>Outline</a:t>
            </a:r>
            <a:endParaRPr b="1"/>
          </a:p>
        </p:txBody>
      </p:sp>
      <p:sp>
        <p:nvSpPr>
          <p:cNvPr id="97" name="Google Shape;97;p17"/>
          <p:cNvSpPr txBox="1"/>
          <p:nvPr/>
        </p:nvSpPr>
        <p:spPr>
          <a:xfrm>
            <a:off x="610675" y="981525"/>
            <a:ext cx="2947500" cy="615600"/>
          </a:xfrm>
          <a:prstGeom prst="rect">
            <a:avLst/>
          </a:prstGeom>
          <a:noFill/>
          <a:ln>
            <a:noFill/>
          </a:ln>
        </p:spPr>
        <p:txBody>
          <a:bodyPr spcFirstLastPara="1" wrap="square" lIns="91425" tIns="91425" rIns="91425" bIns="91425" anchor="ctr" anchorCtr="0">
            <a:noAutofit/>
          </a:bodyPr>
          <a:lstStyle/>
          <a:p>
            <a:pPr marL="457200" lvl="0" indent="-406400" algn="l" rtl="0">
              <a:lnSpc>
                <a:spcPct val="200000"/>
              </a:lnSpc>
              <a:spcBef>
                <a:spcPts val="0"/>
              </a:spcBef>
              <a:spcAft>
                <a:spcPts val="0"/>
              </a:spcAft>
              <a:buClr>
                <a:schemeClr val="dk1"/>
              </a:buClr>
              <a:buSzPts val="2800"/>
              <a:buChar char="●"/>
            </a:pPr>
            <a:r>
              <a:rPr lang="en" sz="2800">
                <a:solidFill>
                  <a:schemeClr val="dk1"/>
                </a:solidFill>
              </a:rPr>
              <a:t>Background</a:t>
            </a:r>
            <a:endParaRPr/>
          </a:p>
        </p:txBody>
      </p:sp>
      <p:sp>
        <p:nvSpPr>
          <p:cNvPr id="98" name="Google Shape;98;p17"/>
          <p:cNvSpPr txBox="1"/>
          <p:nvPr/>
        </p:nvSpPr>
        <p:spPr>
          <a:xfrm>
            <a:off x="610675" y="2344650"/>
            <a:ext cx="7656300" cy="615600"/>
          </a:xfrm>
          <a:prstGeom prst="rect">
            <a:avLst/>
          </a:prstGeom>
          <a:noFill/>
          <a:ln>
            <a:noFill/>
          </a:ln>
        </p:spPr>
        <p:txBody>
          <a:bodyPr spcFirstLastPara="1" wrap="square" lIns="91425" tIns="91425" rIns="91425" bIns="91425" anchor="t" anchorCtr="0">
            <a:spAutoFit/>
          </a:bodyPr>
          <a:lstStyle/>
          <a:p>
            <a:pPr marL="457200" lvl="0" indent="-406400" algn="l" rtl="0">
              <a:lnSpc>
                <a:spcPct val="200000"/>
              </a:lnSpc>
              <a:spcBef>
                <a:spcPts val="0"/>
              </a:spcBef>
              <a:spcAft>
                <a:spcPts val="0"/>
              </a:spcAft>
              <a:buClr>
                <a:schemeClr val="dk1"/>
              </a:buClr>
              <a:buSzPts val="2800"/>
              <a:buChar char="●"/>
            </a:pPr>
            <a:r>
              <a:rPr lang="en" sz="2800">
                <a:solidFill>
                  <a:schemeClr val="dk1"/>
                </a:solidFill>
              </a:rPr>
              <a:t>Topics I’ll discuss today</a:t>
            </a:r>
            <a:endParaRPr sz="2800">
              <a:solidFill>
                <a:schemeClr val="dk1"/>
              </a:solidFill>
            </a:endParaRPr>
          </a:p>
        </p:txBody>
      </p:sp>
      <p:sp>
        <p:nvSpPr>
          <p:cNvPr id="99" name="Google Shape;99;p17"/>
          <p:cNvSpPr txBox="1"/>
          <p:nvPr/>
        </p:nvSpPr>
        <p:spPr>
          <a:xfrm>
            <a:off x="3563600" y="952250"/>
            <a:ext cx="3715200" cy="14571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1155CC"/>
              </a:buClr>
              <a:buSzPts val="2000"/>
              <a:buAutoNum type="arabicPeriod"/>
            </a:pPr>
            <a:r>
              <a:rPr lang="en" sz="2000">
                <a:solidFill>
                  <a:srgbClr val="1155CC"/>
                </a:solidFill>
              </a:rPr>
              <a:t>Pre-Trained Model (PTM)</a:t>
            </a:r>
            <a:endParaRPr sz="2000">
              <a:solidFill>
                <a:srgbClr val="1155CC"/>
              </a:solidFill>
            </a:endParaRPr>
          </a:p>
          <a:p>
            <a:pPr marL="457200" lvl="0" indent="-355600" algn="l" rtl="0">
              <a:spcBef>
                <a:spcPts val="0"/>
              </a:spcBef>
              <a:spcAft>
                <a:spcPts val="0"/>
              </a:spcAft>
              <a:buClr>
                <a:srgbClr val="1155CC"/>
              </a:buClr>
              <a:buSzPts val="2000"/>
              <a:buAutoNum type="arabicPeriod"/>
            </a:pPr>
            <a:r>
              <a:rPr lang="en" sz="2000">
                <a:solidFill>
                  <a:srgbClr val="1155CC"/>
                </a:solidFill>
              </a:rPr>
              <a:t>Engineering reuse process</a:t>
            </a:r>
            <a:endParaRPr sz="2000">
              <a:solidFill>
                <a:srgbClr val="1155CC"/>
              </a:solidFill>
            </a:endParaRPr>
          </a:p>
          <a:p>
            <a:pPr marL="457200" lvl="0" indent="-355600" algn="l" rtl="0">
              <a:spcBef>
                <a:spcPts val="0"/>
              </a:spcBef>
              <a:spcAft>
                <a:spcPts val="0"/>
              </a:spcAft>
              <a:buClr>
                <a:srgbClr val="1155CC"/>
              </a:buClr>
              <a:buSzPts val="2000"/>
              <a:buAutoNum type="arabicPeriod"/>
            </a:pPr>
            <a:r>
              <a:rPr lang="en" sz="2000">
                <a:solidFill>
                  <a:srgbClr val="1155CC"/>
                </a:solidFill>
              </a:rPr>
              <a:t>Trust in software reuse</a:t>
            </a:r>
            <a:endParaRPr sz="2000">
              <a:solidFill>
                <a:srgbClr val="1155CC"/>
              </a:solidFill>
            </a:endParaRPr>
          </a:p>
          <a:p>
            <a:pPr marL="457200" lvl="0" indent="0" algn="l" rtl="0">
              <a:spcBef>
                <a:spcPts val="0"/>
              </a:spcBef>
              <a:spcAft>
                <a:spcPts val="0"/>
              </a:spcAft>
              <a:buNone/>
            </a:pPr>
            <a:endParaRPr sz="2000">
              <a:solidFill>
                <a:srgbClr val="1155CC"/>
              </a:solidFill>
            </a:endParaRPr>
          </a:p>
        </p:txBody>
      </p:sp>
      <p:sp>
        <p:nvSpPr>
          <p:cNvPr id="100" name="Google Shape;100;p17"/>
          <p:cNvSpPr txBox="1"/>
          <p:nvPr/>
        </p:nvSpPr>
        <p:spPr>
          <a:xfrm>
            <a:off x="1275000" y="2866263"/>
            <a:ext cx="7869000" cy="14571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1155CC"/>
              </a:buClr>
              <a:buSzPts val="1800"/>
              <a:buAutoNum type="arabicPeriod"/>
            </a:pPr>
            <a:r>
              <a:rPr lang="en" sz="1800">
                <a:solidFill>
                  <a:srgbClr val="1155CC"/>
                </a:solidFill>
              </a:rPr>
              <a:t>Trustworthy reuse of PTMs (</a:t>
            </a:r>
            <a:r>
              <a:rPr lang="en" sz="1800" i="1">
                <a:solidFill>
                  <a:srgbClr val="1155CC"/>
                </a:solidFill>
              </a:rPr>
              <a:t>ESEM’24, ICSE’23</a:t>
            </a:r>
            <a:r>
              <a:rPr lang="en" sz="1800">
                <a:solidFill>
                  <a:srgbClr val="1155CC"/>
                </a:solidFill>
              </a:rPr>
              <a:t>, </a:t>
            </a:r>
            <a:r>
              <a:rPr lang="en" sz="1800" i="1">
                <a:solidFill>
                  <a:srgbClr val="1155CC"/>
                </a:solidFill>
              </a:rPr>
              <a:t>SCORED’22</a:t>
            </a:r>
            <a:r>
              <a:rPr lang="en" sz="1800">
                <a:solidFill>
                  <a:srgbClr val="1155CC"/>
                </a:solidFill>
              </a:rPr>
              <a:t>)</a:t>
            </a:r>
            <a:endParaRPr sz="1800">
              <a:solidFill>
                <a:srgbClr val="1155CC"/>
              </a:solidFill>
            </a:endParaRPr>
          </a:p>
          <a:p>
            <a:pPr marL="457200" lvl="0" indent="-342900" algn="l" rtl="0">
              <a:spcBef>
                <a:spcPts val="0"/>
              </a:spcBef>
              <a:spcAft>
                <a:spcPts val="0"/>
              </a:spcAft>
              <a:buClr>
                <a:srgbClr val="1155CC"/>
              </a:buClr>
              <a:buSzPts val="1800"/>
              <a:buAutoNum type="arabicPeriod"/>
            </a:pPr>
            <a:r>
              <a:rPr lang="en" sz="1800">
                <a:solidFill>
                  <a:srgbClr val="1155CC"/>
                </a:solidFill>
              </a:rPr>
              <a:t>PTM Naming Practices (</a:t>
            </a:r>
            <a:r>
              <a:rPr lang="en" sz="1800" i="1">
                <a:solidFill>
                  <a:srgbClr val="1155CC"/>
                </a:solidFill>
              </a:rPr>
              <a:t>Under review at EMSE </a:t>
            </a:r>
            <a:r>
              <a:rPr lang="en" sz="2400" b="1">
                <a:solidFill>
                  <a:srgbClr val="1155CC"/>
                </a:solidFill>
              </a:rPr>
              <a:t>🤞</a:t>
            </a:r>
            <a:r>
              <a:rPr lang="en" sz="1800">
                <a:solidFill>
                  <a:srgbClr val="1155CC"/>
                </a:solidFill>
              </a:rPr>
              <a:t>)</a:t>
            </a:r>
            <a:endParaRPr sz="1800">
              <a:solidFill>
                <a:srgbClr val="1155CC"/>
              </a:solidFill>
            </a:endParaRPr>
          </a:p>
          <a:p>
            <a:pPr marL="457200" lvl="0" indent="-342900" algn="l" rtl="0">
              <a:spcBef>
                <a:spcPts val="0"/>
              </a:spcBef>
              <a:spcAft>
                <a:spcPts val="0"/>
              </a:spcAft>
              <a:buClr>
                <a:srgbClr val="1155CC"/>
              </a:buClr>
              <a:buSzPts val="1800"/>
              <a:buAutoNum type="arabicPeriod"/>
            </a:pPr>
            <a:r>
              <a:rPr lang="en" sz="1800">
                <a:solidFill>
                  <a:srgbClr val="1155CC"/>
                </a:solidFill>
              </a:rPr>
              <a:t>Datasets of PTMs in open-source software (</a:t>
            </a:r>
            <a:r>
              <a:rPr lang="en" sz="1800" i="1">
                <a:solidFill>
                  <a:srgbClr val="1155CC"/>
                </a:solidFill>
              </a:rPr>
              <a:t>MSR’24</a:t>
            </a:r>
            <a:r>
              <a:rPr lang="en" sz="1800">
                <a:solidFill>
                  <a:srgbClr val="1155CC"/>
                </a:solidFill>
              </a:rPr>
              <a:t>, </a:t>
            </a:r>
            <a:r>
              <a:rPr lang="en" sz="1800" i="1">
                <a:solidFill>
                  <a:srgbClr val="1155CC"/>
                </a:solidFill>
              </a:rPr>
              <a:t>MSR-Dataset’23</a:t>
            </a:r>
            <a:r>
              <a:rPr lang="en" sz="1800">
                <a:solidFill>
                  <a:srgbClr val="1155CC"/>
                </a:solidFill>
              </a:rPr>
              <a:t>)</a:t>
            </a:r>
            <a:endParaRPr sz="1800">
              <a:solidFill>
                <a:srgbClr val="1155CC"/>
              </a:solidFill>
            </a:endParaRPr>
          </a:p>
        </p:txBody>
      </p:sp>
      <p:pic>
        <p:nvPicPr>
          <p:cNvPr id="101" name="Google Shape;101;p17"/>
          <p:cNvPicPr preferRelativeResize="0"/>
          <p:nvPr/>
        </p:nvPicPr>
        <p:blipFill>
          <a:blip r:embed="rId3">
            <a:alphaModFix/>
          </a:blip>
          <a:stretch>
            <a:fillRect/>
          </a:stretch>
        </p:blipFill>
        <p:spPr>
          <a:xfrm>
            <a:off x="7076325" y="981525"/>
            <a:ext cx="442025" cy="442025"/>
          </a:xfrm>
          <a:prstGeom prst="rect">
            <a:avLst/>
          </a:prstGeom>
          <a:noFill/>
          <a:ln>
            <a:noFill/>
          </a:ln>
        </p:spPr>
      </p:pic>
      <p:sp>
        <p:nvSpPr>
          <p:cNvPr id="102" name="Google Shape;102;p17"/>
          <p:cNvSpPr txBox="1"/>
          <p:nvPr/>
        </p:nvSpPr>
        <p:spPr>
          <a:xfrm>
            <a:off x="610675" y="3883450"/>
            <a:ext cx="3483600" cy="615600"/>
          </a:xfrm>
          <a:prstGeom prst="rect">
            <a:avLst/>
          </a:prstGeom>
          <a:noFill/>
          <a:ln>
            <a:noFill/>
          </a:ln>
        </p:spPr>
        <p:txBody>
          <a:bodyPr spcFirstLastPara="1" wrap="square" lIns="91425" tIns="91425" rIns="91425" bIns="91425" anchor="t" anchorCtr="0">
            <a:spAutoFit/>
          </a:bodyPr>
          <a:lstStyle/>
          <a:p>
            <a:pPr marL="457200" lvl="0" indent="-406400" algn="l" rtl="0">
              <a:lnSpc>
                <a:spcPct val="200000"/>
              </a:lnSpc>
              <a:spcBef>
                <a:spcPts val="0"/>
              </a:spcBef>
              <a:spcAft>
                <a:spcPts val="0"/>
              </a:spcAft>
              <a:buClr>
                <a:schemeClr val="dk1"/>
              </a:buClr>
              <a:buSzPts val="2800"/>
              <a:buChar char="●"/>
            </a:pPr>
            <a:r>
              <a:rPr lang="en" sz="2800">
                <a:solidFill>
                  <a:schemeClr val="dk1"/>
                </a:solidFill>
              </a:rPr>
              <a:t>Discussion</a:t>
            </a:r>
            <a:endParaRPr sz="2800">
              <a:solidFill>
                <a:schemeClr val="dk1"/>
              </a:solidFill>
            </a:endParaRPr>
          </a:p>
        </p:txBody>
      </p:sp>
      <p:sp>
        <p:nvSpPr>
          <p:cNvPr id="2" name="Slide Number Placeholder 1">
            <a:extLst>
              <a:ext uri="{FF2B5EF4-FFF2-40B4-BE49-F238E27FC236}">
                <a16:creationId xmlns:a16="http://schemas.microsoft.com/office/drawing/2014/main" id="{79796AC4-1C47-A469-9AE7-63A8F1317D4D}"/>
              </a:ext>
            </a:extLst>
          </p:cNvPr>
          <p:cNvSpPr>
            <a:spLocks noGrp="1"/>
          </p:cNvSpPr>
          <p:nvPr>
            <p:ph type="sldNum" sz="quarter" idx="12"/>
          </p:nvPr>
        </p:nvSpPr>
        <p:spPr/>
        <p:txBody>
          <a:bodyPr/>
          <a:lstStyle/>
          <a:p>
            <a:fld id="{F39902C9-1D6D-3144-94C6-FDF8FB570987}" type="slidenum">
              <a:rPr lang="en-US" smtClean="0"/>
              <a:t>129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3"/>
          <p:cNvPicPr preferRelativeResize="0"/>
          <p:nvPr/>
        </p:nvPicPr>
        <p:blipFill>
          <a:blip r:embed="rId3">
            <a:alphaModFix/>
          </a:blip>
          <a:stretch>
            <a:fillRect/>
          </a:stretch>
        </p:blipFill>
        <p:spPr>
          <a:xfrm>
            <a:off x="2022360" y="3508350"/>
            <a:ext cx="2654866" cy="1333500"/>
          </a:xfrm>
          <a:prstGeom prst="rect">
            <a:avLst/>
          </a:prstGeom>
          <a:noFill/>
          <a:ln>
            <a:noFill/>
          </a:ln>
        </p:spPr>
      </p:pic>
      <p:sp>
        <p:nvSpPr>
          <p:cNvPr id="186" name="Google Shape;186;p23"/>
          <p:cNvSpPr txBox="1">
            <a:spLocks noGrp="1"/>
          </p:cNvSpPr>
          <p:nvPr>
            <p:ph type="title"/>
          </p:nvPr>
        </p:nvSpPr>
        <p:spPr>
          <a:xfrm>
            <a:off x="311700" y="-40894"/>
            <a:ext cx="8520600" cy="7389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b="1"/>
              <a:t>Software Packages Exchanging</a:t>
            </a:r>
            <a:endParaRPr b="1"/>
          </a:p>
        </p:txBody>
      </p:sp>
      <p:sp>
        <p:nvSpPr>
          <p:cNvPr id="197" name="Google Shape;197;p23"/>
          <p:cNvSpPr txBox="1">
            <a:spLocks noGrp="1"/>
          </p:cNvSpPr>
          <p:nvPr>
            <p:ph type="title" idx="4294967295"/>
          </p:nvPr>
        </p:nvSpPr>
        <p:spPr>
          <a:xfrm>
            <a:off x="0" y="592138"/>
            <a:ext cx="3590925" cy="738187"/>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i="1">
                <a:solidFill>
                  <a:srgbClr val="990000"/>
                </a:solidFill>
              </a:rPr>
              <a:t>Traditional</a:t>
            </a:r>
            <a:endParaRPr i="1">
              <a:solidFill>
                <a:srgbClr val="990000"/>
              </a:solidFill>
            </a:endParaRPr>
          </a:p>
        </p:txBody>
      </p:sp>
      <p:sp>
        <p:nvSpPr>
          <p:cNvPr id="198" name="Google Shape;198;p23"/>
          <p:cNvSpPr txBox="1">
            <a:spLocks noGrp="1"/>
          </p:cNvSpPr>
          <p:nvPr>
            <p:ph type="title" idx="4294967295"/>
          </p:nvPr>
        </p:nvSpPr>
        <p:spPr>
          <a:xfrm>
            <a:off x="5551488" y="592138"/>
            <a:ext cx="3592512" cy="738187"/>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i="1">
                <a:solidFill>
                  <a:srgbClr val="CC0000"/>
                </a:solidFill>
              </a:rPr>
              <a:t>PTM</a:t>
            </a:r>
            <a:endParaRPr i="1">
              <a:solidFill>
                <a:srgbClr val="CC0000"/>
              </a:solidFill>
            </a:endParaRPr>
          </a:p>
        </p:txBody>
      </p:sp>
      <p:sp>
        <p:nvSpPr>
          <p:cNvPr id="199" name="Google Shape;199;p23"/>
          <p:cNvSpPr txBox="1">
            <a:spLocks noGrp="1"/>
          </p:cNvSpPr>
          <p:nvPr>
            <p:ph type="title" idx="4294967295"/>
          </p:nvPr>
        </p:nvSpPr>
        <p:spPr>
          <a:xfrm>
            <a:off x="0" y="1146175"/>
            <a:ext cx="785813" cy="492125"/>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sz="2000" i="1">
                <a:solidFill>
                  <a:srgbClr val="0000FF"/>
                </a:solidFill>
              </a:rPr>
              <a:t>2000</a:t>
            </a:r>
            <a:endParaRPr sz="2000" i="1">
              <a:solidFill>
                <a:srgbClr val="0000FF"/>
              </a:solidFill>
            </a:endParaRPr>
          </a:p>
        </p:txBody>
      </p:sp>
      <p:sp>
        <p:nvSpPr>
          <p:cNvPr id="200" name="Google Shape;200;p23"/>
          <p:cNvSpPr txBox="1">
            <a:spLocks noGrp="1"/>
          </p:cNvSpPr>
          <p:nvPr>
            <p:ph type="title" idx="4294967295"/>
          </p:nvPr>
        </p:nvSpPr>
        <p:spPr>
          <a:xfrm>
            <a:off x="1588" y="3384084"/>
            <a:ext cx="784225" cy="492125"/>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sz="2000" i="1" dirty="0">
                <a:solidFill>
                  <a:srgbClr val="0000FF"/>
                </a:solidFill>
              </a:rPr>
              <a:t>2010</a:t>
            </a:r>
            <a:endParaRPr sz="2000" i="1" dirty="0">
              <a:solidFill>
                <a:srgbClr val="0000FF"/>
              </a:solidFill>
            </a:endParaRPr>
          </a:p>
        </p:txBody>
      </p:sp>
      <p:sp>
        <p:nvSpPr>
          <p:cNvPr id="201" name="Google Shape;201;p23"/>
          <p:cNvSpPr txBox="1">
            <a:spLocks noGrp="1"/>
          </p:cNvSpPr>
          <p:nvPr>
            <p:ph type="title" idx="4294967295"/>
          </p:nvPr>
        </p:nvSpPr>
        <p:spPr>
          <a:xfrm>
            <a:off x="821042" y="2638062"/>
            <a:ext cx="785813" cy="492125"/>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sz="2000" i="1">
                <a:solidFill>
                  <a:srgbClr val="0000FF"/>
                </a:solidFill>
              </a:rPr>
              <a:t>2004</a:t>
            </a:r>
            <a:endParaRPr sz="2000" i="1">
              <a:solidFill>
                <a:srgbClr val="0000FF"/>
              </a:solidFill>
            </a:endParaRPr>
          </a:p>
        </p:txBody>
      </p:sp>
      <p:sp>
        <p:nvSpPr>
          <p:cNvPr id="203" name="Google Shape;203;p23"/>
          <p:cNvSpPr txBox="1">
            <a:spLocks noGrp="1"/>
          </p:cNvSpPr>
          <p:nvPr>
            <p:ph type="title" idx="4294967295"/>
          </p:nvPr>
        </p:nvSpPr>
        <p:spPr>
          <a:xfrm>
            <a:off x="2124942" y="3382837"/>
            <a:ext cx="784225" cy="492125"/>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sz="2000" i="1" dirty="0">
                <a:solidFill>
                  <a:srgbClr val="0000FF"/>
                </a:solidFill>
              </a:rPr>
              <a:t>2010</a:t>
            </a:r>
            <a:endParaRPr sz="2000" i="1" dirty="0">
              <a:solidFill>
                <a:srgbClr val="0000FF"/>
              </a:solidFill>
            </a:endParaRPr>
          </a:p>
        </p:txBody>
      </p:sp>
      <p:sp>
        <p:nvSpPr>
          <p:cNvPr id="205" name="Google Shape;205;p23"/>
          <p:cNvSpPr txBox="1">
            <a:spLocks noGrp="1"/>
          </p:cNvSpPr>
          <p:nvPr>
            <p:ph type="title" idx="4294967295"/>
          </p:nvPr>
        </p:nvSpPr>
        <p:spPr>
          <a:xfrm>
            <a:off x="5961681" y="3500866"/>
            <a:ext cx="784225" cy="492125"/>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sz="2000" i="1" dirty="0">
                <a:solidFill>
                  <a:srgbClr val="0000FF"/>
                </a:solidFill>
              </a:rPr>
              <a:t>2018</a:t>
            </a:r>
            <a:endParaRPr sz="2000" i="1" dirty="0">
              <a:solidFill>
                <a:srgbClr val="0000FF"/>
              </a:solidFill>
            </a:endParaRPr>
          </a:p>
        </p:txBody>
      </p:sp>
      <p:sp>
        <p:nvSpPr>
          <p:cNvPr id="206" name="Google Shape;206;p23"/>
          <p:cNvSpPr txBox="1">
            <a:spLocks noGrp="1"/>
          </p:cNvSpPr>
          <p:nvPr>
            <p:ph type="title" idx="4294967295"/>
          </p:nvPr>
        </p:nvSpPr>
        <p:spPr>
          <a:xfrm>
            <a:off x="8174562" y="3500867"/>
            <a:ext cx="784225" cy="492125"/>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sz="2000" i="1" dirty="0">
                <a:solidFill>
                  <a:srgbClr val="0000FF"/>
                </a:solidFill>
              </a:rPr>
              <a:t>2019</a:t>
            </a:r>
            <a:endParaRPr sz="2000" i="1" dirty="0">
              <a:solidFill>
                <a:srgbClr val="0000FF"/>
              </a:solidFill>
            </a:endParaRPr>
          </a:p>
        </p:txBody>
      </p:sp>
      <p:sp>
        <p:nvSpPr>
          <p:cNvPr id="207" name="Google Shape;207;p23"/>
          <p:cNvSpPr txBox="1">
            <a:spLocks noGrp="1"/>
          </p:cNvSpPr>
          <p:nvPr>
            <p:ph type="title" idx="4294967295"/>
          </p:nvPr>
        </p:nvSpPr>
        <p:spPr>
          <a:xfrm>
            <a:off x="8358188" y="2408238"/>
            <a:ext cx="785812" cy="492125"/>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sz="2000" i="1">
                <a:solidFill>
                  <a:srgbClr val="0000FF"/>
                </a:solidFill>
              </a:rPr>
              <a:t>2017</a:t>
            </a:r>
            <a:endParaRPr sz="2000" i="1">
              <a:solidFill>
                <a:srgbClr val="0000FF"/>
              </a:solidFill>
            </a:endParaRPr>
          </a:p>
        </p:txBody>
      </p:sp>
      <p:sp>
        <p:nvSpPr>
          <p:cNvPr id="208" name="Google Shape;208;p23"/>
          <p:cNvSpPr txBox="1">
            <a:spLocks noGrp="1"/>
          </p:cNvSpPr>
          <p:nvPr>
            <p:ph type="title" idx="4294967295"/>
          </p:nvPr>
        </p:nvSpPr>
        <p:spPr>
          <a:xfrm>
            <a:off x="8359775" y="1193800"/>
            <a:ext cx="784225" cy="493713"/>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sz="2000" i="1">
                <a:solidFill>
                  <a:srgbClr val="0000FF"/>
                </a:solidFill>
              </a:rPr>
              <a:t>2017</a:t>
            </a:r>
            <a:endParaRPr sz="2000" i="1">
              <a:solidFill>
                <a:srgbClr val="0000FF"/>
              </a:solidFill>
            </a:endParaRPr>
          </a:p>
        </p:txBody>
      </p:sp>
      <p:pic>
        <p:nvPicPr>
          <p:cNvPr id="188" name="Google Shape;188;p23"/>
          <p:cNvPicPr preferRelativeResize="0"/>
          <p:nvPr/>
        </p:nvPicPr>
        <p:blipFill>
          <a:blip r:embed="rId4">
            <a:alphaModFix/>
          </a:blip>
          <a:stretch>
            <a:fillRect/>
          </a:stretch>
        </p:blipFill>
        <p:spPr>
          <a:xfrm>
            <a:off x="75950" y="3911998"/>
            <a:ext cx="1900029" cy="738900"/>
          </a:xfrm>
          <a:prstGeom prst="rect">
            <a:avLst/>
          </a:prstGeom>
          <a:noFill/>
          <a:ln>
            <a:noFill/>
          </a:ln>
        </p:spPr>
      </p:pic>
      <p:pic>
        <p:nvPicPr>
          <p:cNvPr id="189" name="Google Shape;189;p23"/>
          <p:cNvPicPr preferRelativeResize="0"/>
          <p:nvPr/>
        </p:nvPicPr>
        <p:blipFill>
          <a:blip r:embed="rId5">
            <a:alphaModFix/>
          </a:blip>
          <a:stretch>
            <a:fillRect/>
          </a:stretch>
        </p:blipFill>
        <p:spPr>
          <a:xfrm>
            <a:off x="208847" y="1517988"/>
            <a:ext cx="1563607" cy="1171200"/>
          </a:xfrm>
          <a:prstGeom prst="rect">
            <a:avLst/>
          </a:prstGeom>
          <a:noFill/>
          <a:ln>
            <a:noFill/>
          </a:ln>
        </p:spPr>
      </p:pic>
      <p:pic>
        <p:nvPicPr>
          <p:cNvPr id="190" name="Google Shape;190;p23"/>
          <p:cNvPicPr preferRelativeResize="0"/>
          <p:nvPr/>
        </p:nvPicPr>
        <p:blipFill>
          <a:blip r:embed="rId6">
            <a:alphaModFix/>
          </a:blip>
          <a:stretch>
            <a:fillRect/>
          </a:stretch>
        </p:blipFill>
        <p:spPr>
          <a:xfrm>
            <a:off x="2657213" y="1215017"/>
            <a:ext cx="1966550" cy="1966550"/>
          </a:xfrm>
          <a:prstGeom prst="rect">
            <a:avLst/>
          </a:prstGeom>
          <a:noFill/>
          <a:ln>
            <a:noFill/>
          </a:ln>
        </p:spPr>
      </p:pic>
      <p:pic>
        <p:nvPicPr>
          <p:cNvPr id="191" name="Google Shape;191;p23"/>
          <p:cNvPicPr preferRelativeResize="0"/>
          <p:nvPr/>
        </p:nvPicPr>
        <p:blipFill>
          <a:blip r:embed="rId7">
            <a:alphaModFix/>
          </a:blip>
          <a:stretch>
            <a:fillRect/>
          </a:stretch>
        </p:blipFill>
        <p:spPr>
          <a:xfrm>
            <a:off x="1523750" y="2337150"/>
            <a:ext cx="1171200" cy="1171200"/>
          </a:xfrm>
          <a:prstGeom prst="rect">
            <a:avLst/>
          </a:prstGeom>
          <a:noFill/>
          <a:ln>
            <a:noFill/>
          </a:ln>
        </p:spPr>
      </p:pic>
      <p:pic>
        <p:nvPicPr>
          <p:cNvPr id="192" name="Google Shape;192;p23"/>
          <p:cNvPicPr preferRelativeResize="0"/>
          <p:nvPr/>
        </p:nvPicPr>
        <p:blipFill>
          <a:blip r:embed="rId8">
            <a:alphaModFix/>
          </a:blip>
          <a:stretch>
            <a:fillRect/>
          </a:stretch>
        </p:blipFill>
        <p:spPr>
          <a:xfrm>
            <a:off x="5095875" y="1145588"/>
            <a:ext cx="1333500" cy="1333500"/>
          </a:xfrm>
          <a:prstGeom prst="rect">
            <a:avLst/>
          </a:prstGeom>
          <a:noFill/>
          <a:ln>
            <a:noFill/>
          </a:ln>
        </p:spPr>
      </p:pic>
      <p:pic>
        <p:nvPicPr>
          <p:cNvPr id="193" name="Google Shape;193;p23"/>
          <p:cNvPicPr preferRelativeResize="0"/>
          <p:nvPr/>
        </p:nvPicPr>
        <p:blipFill>
          <a:blip r:embed="rId9">
            <a:alphaModFix/>
          </a:blip>
          <a:stretch>
            <a:fillRect/>
          </a:stretch>
        </p:blipFill>
        <p:spPr>
          <a:xfrm>
            <a:off x="7168025" y="3843338"/>
            <a:ext cx="1900025" cy="999047"/>
          </a:xfrm>
          <a:prstGeom prst="rect">
            <a:avLst/>
          </a:prstGeom>
          <a:noFill/>
          <a:ln>
            <a:noFill/>
          </a:ln>
        </p:spPr>
      </p:pic>
      <p:pic>
        <p:nvPicPr>
          <p:cNvPr id="194" name="Google Shape;194;p23"/>
          <p:cNvPicPr preferRelativeResize="0"/>
          <p:nvPr/>
        </p:nvPicPr>
        <p:blipFill>
          <a:blip r:embed="rId10">
            <a:alphaModFix/>
          </a:blip>
          <a:stretch>
            <a:fillRect/>
          </a:stretch>
        </p:blipFill>
        <p:spPr>
          <a:xfrm>
            <a:off x="7238000" y="1298000"/>
            <a:ext cx="1234449" cy="1028700"/>
          </a:xfrm>
          <a:prstGeom prst="rect">
            <a:avLst/>
          </a:prstGeom>
          <a:noFill/>
          <a:ln>
            <a:noFill/>
          </a:ln>
        </p:spPr>
      </p:pic>
      <p:pic>
        <p:nvPicPr>
          <p:cNvPr id="195" name="Google Shape;195;p23"/>
          <p:cNvPicPr preferRelativeResize="0"/>
          <p:nvPr/>
        </p:nvPicPr>
        <p:blipFill>
          <a:blip r:embed="rId11">
            <a:alphaModFix/>
          </a:blip>
          <a:stretch>
            <a:fillRect/>
          </a:stretch>
        </p:blipFill>
        <p:spPr>
          <a:xfrm>
            <a:off x="6014313" y="2408400"/>
            <a:ext cx="1047750" cy="1028700"/>
          </a:xfrm>
          <a:prstGeom prst="rect">
            <a:avLst/>
          </a:prstGeom>
          <a:noFill/>
          <a:ln>
            <a:noFill/>
          </a:ln>
        </p:spPr>
      </p:pic>
      <p:cxnSp>
        <p:nvCxnSpPr>
          <p:cNvPr id="196" name="Google Shape;196;p23"/>
          <p:cNvCxnSpPr/>
          <p:nvPr/>
        </p:nvCxnSpPr>
        <p:spPr>
          <a:xfrm>
            <a:off x="4821425" y="800325"/>
            <a:ext cx="0" cy="4167600"/>
          </a:xfrm>
          <a:prstGeom prst="straightConnector1">
            <a:avLst/>
          </a:prstGeom>
          <a:noFill/>
          <a:ln w="76200" cap="flat" cmpd="sng">
            <a:solidFill>
              <a:schemeClr val="dk1"/>
            </a:solidFill>
            <a:prstDash val="dash"/>
            <a:round/>
            <a:headEnd type="none" w="med" len="med"/>
            <a:tailEnd type="none" w="med" len="med"/>
          </a:ln>
        </p:spPr>
      </p:cxnSp>
      <p:pic>
        <p:nvPicPr>
          <p:cNvPr id="209" name="Google Shape;209;p23"/>
          <p:cNvPicPr preferRelativeResize="0"/>
          <p:nvPr/>
        </p:nvPicPr>
        <p:blipFill>
          <a:blip r:embed="rId12">
            <a:alphaModFix/>
          </a:blip>
          <a:stretch>
            <a:fillRect/>
          </a:stretch>
        </p:blipFill>
        <p:spPr>
          <a:xfrm>
            <a:off x="5212925" y="3911998"/>
            <a:ext cx="1563600" cy="875611"/>
          </a:xfrm>
          <a:prstGeom prst="rect">
            <a:avLst/>
          </a:prstGeom>
          <a:noFill/>
          <a:ln>
            <a:noFill/>
          </a:ln>
        </p:spPr>
      </p:pic>
      <p:sp>
        <p:nvSpPr>
          <p:cNvPr id="2" name="Slide Number Placeholder 1">
            <a:extLst>
              <a:ext uri="{FF2B5EF4-FFF2-40B4-BE49-F238E27FC236}">
                <a16:creationId xmlns:a16="http://schemas.microsoft.com/office/drawing/2014/main" id="{D145C6A5-91C4-B39C-264A-F9BF0B26C4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cxnSp>
        <p:nvCxnSpPr>
          <p:cNvPr id="3" name="Straight Connector 2">
            <a:extLst>
              <a:ext uri="{FF2B5EF4-FFF2-40B4-BE49-F238E27FC236}">
                <a16:creationId xmlns:a16="http://schemas.microsoft.com/office/drawing/2014/main" id="{69EAB641-1E11-2AFD-2F1B-1378816F4A7A}"/>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202" name="Google Shape;202;p23"/>
          <p:cNvSpPr txBox="1">
            <a:spLocks noGrp="1"/>
          </p:cNvSpPr>
          <p:nvPr>
            <p:ph type="title" idx="4294967295"/>
          </p:nvPr>
        </p:nvSpPr>
        <p:spPr>
          <a:xfrm>
            <a:off x="2391088" y="1211154"/>
            <a:ext cx="784225" cy="492125"/>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sz="2000" i="1">
                <a:solidFill>
                  <a:srgbClr val="0000FF"/>
                </a:solidFill>
              </a:rPr>
              <a:t>2004</a:t>
            </a:r>
            <a:endParaRPr sz="2000" i="1">
              <a:solidFill>
                <a:srgbClr val="0000FF"/>
              </a:solidFill>
            </a:endParaRPr>
          </a:p>
        </p:txBody>
      </p:sp>
      <p:sp>
        <p:nvSpPr>
          <p:cNvPr id="204" name="Google Shape;204;p23"/>
          <p:cNvSpPr txBox="1">
            <a:spLocks noGrp="1"/>
          </p:cNvSpPr>
          <p:nvPr>
            <p:ph type="title" idx="4294967295"/>
          </p:nvPr>
        </p:nvSpPr>
        <p:spPr>
          <a:xfrm>
            <a:off x="5994725" y="1043268"/>
            <a:ext cx="785812" cy="492125"/>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sz="2000" i="1">
                <a:solidFill>
                  <a:srgbClr val="0000FF"/>
                </a:solidFill>
              </a:rPr>
              <a:t>2016</a:t>
            </a:r>
            <a:endParaRPr sz="2000" i="1">
              <a:solidFill>
                <a:srgbClr val="0000FF"/>
              </a:solidFill>
            </a:endParaRPr>
          </a:p>
        </p:txBody>
      </p:sp>
    </p:spTree>
    <p:extLst>
      <p:ext uri="{BB962C8B-B14F-4D97-AF65-F5344CB8AC3E}">
        <p14:creationId xmlns:p14="http://schemas.microsoft.com/office/powerpoint/2010/main" val="165297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9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0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9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0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268425" y="0"/>
            <a:ext cx="85206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 b="1"/>
              <a:t>Outline</a:t>
            </a:r>
            <a:endParaRPr b="1"/>
          </a:p>
        </p:txBody>
      </p:sp>
      <p:sp>
        <p:nvSpPr>
          <p:cNvPr id="109" name="Google Shape;109;p18"/>
          <p:cNvSpPr txBox="1"/>
          <p:nvPr/>
        </p:nvSpPr>
        <p:spPr>
          <a:xfrm>
            <a:off x="3563600" y="952250"/>
            <a:ext cx="3715200" cy="14571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rgbClr val="1155CC"/>
              </a:buClr>
              <a:buSzPts val="2000"/>
              <a:buAutoNum type="arabicPeriod"/>
            </a:pPr>
            <a:r>
              <a:rPr lang="en" sz="2000">
                <a:solidFill>
                  <a:srgbClr val="1155CC"/>
                </a:solidFill>
              </a:rPr>
              <a:t>Pre-Trained Model (PTM)</a:t>
            </a:r>
            <a:endParaRPr sz="2000">
              <a:solidFill>
                <a:srgbClr val="1155CC"/>
              </a:solidFill>
            </a:endParaRPr>
          </a:p>
          <a:p>
            <a:pPr marL="457200" lvl="0" indent="-355600" algn="l" rtl="0">
              <a:spcBef>
                <a:spcPts val="0"/>
              </a:spcBef>
              <a:spcAft>
                <a:spcPts val="0"/>
              </a:spcAft>
              <a:buClr>
                <a:srgbClr val="1155CC"/>
              </a:buClr>
              <a:buSzPts val="2000"/>
              <a:buAutoNum type="arabicPeriod"/>
            </a:pPr>
            <a:r>
              <a:rPr lang="en" sz="2000">
                <a:solidFill>
                  <a:srgbClr val="1155CC"/>
                </a:solidFill>
              </a:rPr>
              <a:t>Engineering reuse process</a:t>
            </a:r>
            <a:endParaRPr sz="2000">
              <a:solidFill>
                <a:srgbClr val="1155CC"/>
              </a:solidFill>
            </a:endParaRPr>
          </a:p>
          <a:p>
            <a:pPr marL="457200" lvl="0" indent="-355600" algn="l" rtl="0">
              <a:spcBef>
                <a:spcPts val="0"/>
              </a:spcBef>
              <a:spcAft>
                <a:spcPts val="0"/>
              </a:spcAft>
              <a:buClr>
                <a:srgbClr val="1155CC"/>
              </a:buClr>
              <a:buSzPts val="2000"/>
              <a:buAutoNum type="arabicPeriod"/>
            </a:pPr>
            <a:r>
              <a:rPr lang="en" sz="2000">
                <a:solidFill>
                  <a:srgbClr val="1155CC"/>
                </a:solidFill>
              </a:rPr>
              <a:t>Trust in software reuse</a:t>
            </a:r>
            <a:endParaRPr sz="2000">
              <a:solidFill>
                <a:srgbClr val="1155CC"/>
              </a:solidFill>
            </a:endParaRPr>
          </a:p>
          <a:p>
            <a:pPr marL="457200" lvl="0" indent="0" algn="l" rtl="0">
              <a:spcBef>
                <a:spcPts val="0"/>
              </a:spcBef>
              <a:spcAft>
                <a:spcPts val="0"/>
              </a:spcAft>
              <a:buNone/>
            </a:pPr>
            <a:endParaRPr sz="2000">
              <a:solidFill>
                <a:srgbClr val="1155CC"/>
              </a:solidFill>
            </a:endParaRPr>
          </a:p>
        </p:txBody>
      </p:sp>
      <p:sp>
        <p:nvSpPr>
          <p:cNvPr id="110" name="Google Shape;110;p18"/>
          <p:cNvSpPr txBox="1"/>
          <p:nvPr/>
        </p:nvSpPr>
        <p:spPr>
          <a:xfrm>
            <a:off x="610675" y="981525"/>
            <a:ext cx="2947500" cy="615600"/>
          </a:xfrm>
          <a:prstGeom prst="rect">
            <a:avLst/>
          </a:prstGeom>
          <a:noFill/>
          <a:ln>
            <a:noFill/>
          </a:ln>
        </p:spPr>
        <p:txBody>
          <a:bodyPr spcFirstLastPara="1" wrap="square" lIns="91425" tIns="91425" rIns="91425" bIns="91425" anchor="ctr" anchorCtr="0">
            <a:noAutofit/>
          </a:bodyPr>
          <a:lstStyle/>
          <a:p>
            <a:pPr marL="457200" lvl="0" indent="-406400" algn="l" rtl="0">
              <a:lnSpc>
                <a:spcPct val="200000"/>
              </a:lnSpc>
              <a:spcBef>
                <a:spcPts val="0"/>
              </a:spcBef>
              <a:spcAft>
                <a:spcPts val="0"/>
              </a:spcAft>
              <a:buClr>
                <a:schemeClr val="dk1"/>
              </a:buClr>
              <a:buSzPts val="2800"/>
              <a:buChar char="●"/>
            </a:pPr>
            <a:r>
              <a:rPr lang="en" sz="2800" b="1">
                <a:solidFill>
                  <a:schemeClr val="dk1"/>
                </a:solidFill>
              </a:rPr>
              <a:t>Background</a:t>
            </a:r>
            <a:endParaRPr b="1"/>
          </a:p>
        </p:txBody>
      </p:sp>
      <p:sp>
        <p:nvSpPr>
          <p:cNvPr id="111" name="Google Shape;111;p18"/>
          <p:cNvSpPr txBox="1"/>
          <p:nvPr/>
        </p:nvSpPr>
        <p:spPr>
          <a:xfrm>
            <a:off x="610675" y="2344650"/>
            <a:ext cx="7656300" cy="615600"/>
          </a:xfrm>
          <a:prstGeom prst="rect">
            <a:avLst/>
          </a:prstGeom>
          <a:noFill/>
          <a:ln>
            <a:noFill/>
          </a:ln>
        </p:spPr>
        <p:txBody>
          <a:bodyPr spcFirstLastPara="1" wrap="square" lIns="91425" tIns="91425" rIns="91425" bIns="91425" anchor="t" anchorCtr="0">
            <a:spAutoFit/>
          </a:bodyPr>
          <a:lstStyle/>
          <a:p>
            <a:pPr marL="457200" lvl="0" indent="-406400" algn="l" rtl="0">
              <a:lnSpc>
                <a:spcPct val="200000"/>
              </a:lnSpc>
              <a:spcBef>
                <a:spcPts val="0"/>
              </a:spcBef>
              <a:spcAft>
                <a:spcPts val="0"/>
              </a:spcAft>
              <a:buClr>
                <a:schemeClr val="dk1"/>
              </a:buClr>
              <a:buSzPts val="2800"/>
              <a:buChar char="●"/>
            </a:pPr>
            <a:r>
              <a:rPr lang="en" sz="2800">
                <a:solidFill>
                  <a:schemeClr val="dk1"/>
                </a:solidFill>
              </a:rPr>
              <a:t>Topics I’ll discuss today</a:t>
            </a:r>
            <a:endParaRPr sz="2800">
              <a:solidFill>
                <a:schemeClr val="dk1"/>
              </a:solidFill>
            </a:endParaRPr>
          </a:p>
        </p:txBody>
      </p:sp>
      <p:sp>
        <p:nvSpPr>
          <p:cNvPr id="112" name="Google Shape;112;p18"/>
          <p:cNvSpPr txBox="1"/>
          <p:nvPr/>
        </p:nvSpPr>
        <p:spPr>
          <a:xfrm>
            <a:off x="610675" y="3883450"/>
            <a:ext cx="3483600" cy="615600"/>
          </a:xfrm>
          <a:prstGeom prst="rect">
            <a:avLst/>
          </a:prstGeom>
          <a:noFill/>
          <a:ln>
            <a:noFill/>
          </a:ln>
        </p:spPr>
        <p:txBody>
          <a:bodyPr spcFirstLastPara="1" wrap="square" lIns="91425" tIns="91425" rIns="91425" bIns="91425" anchor="t" anchorCtr="0">
            <a:spAutoFit/>
          </a:bodyPr>
          <a:lstStyle/>
          <a:p>
            <a:pPr marL="457200" lvl="0" indent="-406400" algn="l" rtl="0">
              <a:lnSpc>
                <a:spcPct val="200000"/>
              </a:lnSpc>
              <a:spcBef>
                <a:spcPts val="0"/>
              </a:spcBef>
              <a:spcAft>
                <a:spcPts val="0"/>
              </a:spcAft>
              <a:buClr>
                <a:schemeClr val="dk1"/>
              </a:buClr>
              <a:buSzPts val="2800"/>
              <a:buChar char="●"/>
            </a:pPr>
            <a:r>
              <a:rPr lang="en" sz="2800">
                <a:solidFill>
                  <a:schemeClr val="dk1"/>
                </a:solidFill>
              </a:rPr>
              <a:t>Discussion</a:t>
            </a:r>
            <a:endParaRPr sz="2800">
              <a:solidFill>
                <a:schemeClr val="dk1"/>
              </a:solidFill>
            </a:endParaRPr>
          </a:p>
        </p:txBody>
      </p:sp>
      <p:pic>
        <p:nvPicPr>
          <p:cNvPr id="113" name="Google Shape;113;p18"/>
          <p:cNvPicPr preferRelativeResize="0"/>
          <p:nvPr/>
        </p:nvPicPr>
        <p:blipFill>
          <a:blip r:embed="rId3">
            <a:alphaModFix/>
          </a:blip>
          <a:stretch>
            <a:fillRect/>
          </a:stretch>
        </p:blipFill>
        <p:spPr>
          <a:xfrm>
            <a:off x="7076325" y="981525"/>
            <a:ext cx="442025" cy="442025"/>
          </a:xfrm>
          <a:prstGeom prst="rect">
            <a:avLst/>
          </a:prstGeom>
          <a:noFill/>
          <a:ln>
            <a:noFill/>
          </a:ln>
        </p:spPr>
      </p:pic>
      <p:sp>
        <p:nvSpPr>
          <p:cNvPr id="114" name="Google Shape;114;p18"/>
          <p:cNvSpPr txBox="1"/>
          <p:nvPr/>
        </p:nvSpPr>
        <p:spPr>
          <a:xfrm>
            <a:off x="1275000" y="2866263"/>
            <a:ext cx="7869000" cy="14571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1155CC"/>
              </a:buClr>
              <a:buSzPts val="1800"/>
              <a:buAutoNum type="arabicPeriod"/>
            </a:pPr>
            <a:r>
              <a:rPr lang="en" sz="1800">
                <a:solidFill>
                  <a:srgbClr val="1155CC"/>
                </a:solidFill>
              </a:rPr>
              <a:t>Trustworthy reuse of PTMs (</a:t>
            </a:r>
            <a:r>
              <a:rPr lang="en" sz="1800" i="1">
                <a:solidFill>
                  <a:srgbClr val="1155CC"/>
                </a:solidFill>
              </a:rPr>
              <a:t>ESEM’24, ICSE’23</a:t>
            </a:r>
            <a:r>
              <a:rPr lang="en" sz="1800">
                <a:solidFill>
                  <a:srgbClr val="1155CC"/>
                </a:solidFill>
              </a:rPr>
              <a:t>, </a:t>
            </a:r>
            <a:r>
              <a:rPr lang="en" sz="1800" i="1">
                <a:solidFill>
                  <a:srgbClr val="1155CC"/>
                </a:solidFill>
              </a:rPr>
              <a:t>SCORED’22</a:t>
            </a:r>
            <a:r>
              <a:rPr lang="en" sz="1800">
                <a:solidFill>
                  <a:srgbClr val="1155CC"/>
                </a:solidFill>
              </a:rPr>
              <a:t>)</a:t>
            </a:r>
            <a:endParaRPr sz="1800">
              <a:solidFill>
                <a:srgbClr val="1155CC"/>
              </a:solidFill>
            </a:endParaRPr>
          </a:p>
          <a:p>
            <a:pPr marL="457200" lvl="0" indent="-342900" algn="l" rtl="0">
              <a:spcBef>
                <a:spcPts val="0"/>
              </a:spcBef>
              <a:spcAft>
                <a:spcPts val="0"/>
              </a:spcAft>
              <a:buClr>
                <a:srgbClr val="1155CC"/>
              </a:buClr>
              <a:buSzPts val="1800"/>
              <a:buAutoNum type="arabicPeriod"/>
            </a:pPr>
            <a:r>
              <a:rPr lang="en" sz="1800">
                <a:solidFill>
                  <a:srgbClr val="1155CC"/>
                </a:solidFill>
              </a:rPr>
              <a:t>PTM Naming Practices (</a:t>
            </a:r>
            <a:r>
              <a:rPr lang="en" sz="1800" i="1">
                <a:solidFill>
                  <a:srgbClr val="1155CC"/>
                </a:solidFill>
              </a:rPr>
              <a:t>Under review at EMSE </a:t>
            </a:r>
            <a:r>
              <a:rPr lang="en" sz="2400" b="1">
                <a:solidFill>
                  <a:srgbClr val="1155CC"/>
                </a:solidFill>
              </a:rPr>
              <a:t>🤞</a:t>
            </a:r>
            <a:r>
              <a:rPr lang="en" sz="1800">
                <a:solidFill>
                  <a:srgbClr val="1155CC"/>
                </a:solidFill>
              </a:rPr>
              <a:t>)</a:t>
            </a:r>
            <a:endParaRPr sz="1800">
              <a:solidFill>
                <a:srgbClr val="1155CC"/>
              </a:solidFill>
            </a:endParaRPr>
          </a:p>
          <a:p>
            <a:pPr marL="457200" lvl="0" indent="-342900" algn="l" rtl="0">
              <a:spcBef>
                <a:spcPts val="0"/>
              </a:spcBef>
              <a:spcAft>
                <a:spcPts val="0"/>
              </a:spcAft>
              <a:buClr>
                <a:srgbClr val="1155CC"/>
              </a:buClr>
              <a:buSzPts val="1800"/>
              <a:buAutoNum type="arabicPeriod"/>
            </a:pPr>
            <a:r>
              <a:rPr lang="en" sz="1800">
                <a:solidFill>
                  <a:srgbClr val="1155CC"/>
                </a:solidFill>
              </a:rPr>
              <a:t>Datasets of PTMs in open-source software (</a:t>
            </a:r>
            <a:r>
              <a:rPr lang="en" sz="1800" i="1">
                <a:solidFill>
                  <a:srgbClr val="1155CC"/>
                </a:solidFill>
              </a:rPr>
              <a:t>MSR’24</a:t>
            </a:r>
            <a:r>
              <a:rPr lang="en" sz="1800">
                <a:solidFill>
                  <a:srgbClr val="1155CC"/>
                </a:solidFill>
              </a:rPr>
              <a:t>, </a:t>
            </a:r>
            <a:r>
              <a:rPr lang="en" sz="1800" i="1">
                <a:solidFill>
                  <a:srgbClr val="1155CC"/>
                </a:solidFill>
              </a:rPr>
              <a:t>MSR-Dataset’23</a:t>
            </a:r>
            <a:r>
              <a:rPr lang="en" sz="1800">
                <a:solidFill>
                  <a:srgbClr val="1155CC"/>
                </a:solidFill>
              </a:rPr>
              <a:t>)</a:t>
            </a:r>
            <a:endParaRPr sz="1800">
              <a:solidFill>
                <a:srgbClr val="1155CC"/>
              </a:solidFill>
            </a:endParaRPr>
          </a:p>
        </p:txBody>
      </p:sp>
      <p:sp>
        <p:nvSpPr>
          <p:cNvPr id="2" name="Slide Number Placeholder 1">
            <a:extLst>
              <a:ext uri="{FF2B5EF4-FFF2-40B4-BE49-F238E27FC236}">
                <a16:creationId xmlns:a16="http://schemas.microsoft.com/office/drawing/2014/main" id="{92DEAD3C-343C-BBCA-0470-11CEBFB2EA11}"/>
              </a:ext>
            </a:extLst>
          </p:cNvPr>
          <p:cNvSpPr>
            <a:spLocks noGrp="1"/>
          </p:cNvSpPr>
          <p:nvPr>
            <p:ph type="sldNum" sz="quarter" idx="12"/>
          </p:nvPr>
        </p:nvSpPr>
        <p:spPr/>
        <p:txBody>
          <a:bodyPr/>
          <a:lstStyle/>
          <a:p>
            <a:fld id="{F39902C9-1D6D-3144-94C6-FDF8FB570987}" type="slidenum">
              <a:rPr lang="en-US" smtClean="0"/>
              <a:t>130</a:t>
            </a:fld>
            <a:endParaRPr lang="en-US"/>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3"/>
          <p:cNvSpPr txBox="1">
            <a:spLocks noGrp="1"/>
          </p:cNvSpPr>
          <p:nvPr>
            <p:ph type="title"/>
          </p:nvPr>
        </p:nvSpPr>
        <p:spPr>
          <a:xfrm>
            <a:off x="268425" y="0"/>
            <a:ext cx="85206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 b="1"/>
              <a:t>Outline</a:t>
            </a:r>
            <a:endParaRPr b="1"/>
          </a:p>
        </p:txBody>
      </p:sp>
      <p:pic>
        <p:nvPicPr>
          <p:cNvPr id="351" name="Google Shape;351;p33"/>
          <p:cNvPicPr preferRelativeResize="0"/>
          <p:nvPr/>
        </p:nvPicPr>
        <p:blipFill>
          <a:blip r:embed="rId3">
            <a:alphaModFix/>
          </a:blip>
          <a:stretch>
            <a:fillRect/>
          </a:stretch>
        </p:blipFill>
        <p:spPr>
          <a:xfrm>
            <a:off x="5182527" y="1663476"/>
            <a:ext cx="750300" cy="750300"/>
          </a:xfrm>
          <a:prstGeom prst="rect">
            <a:avLst/>
          </a:prstGeom>
          <a:noFill/>
          <a:ln>
            <a:noFill/>
          </a:ln>
        </p:spPr>
      </p:pic>
      <p:pic>
        <p:nvPicPr>
          <p:cNvPr id="352" name="Google Shape;352;p33"/>
          <p:cNvPicPr preferRelativeResize="0"/>
          <p:nvPr/>
        </p:nvPicPr>
        <p:blipFill>
          <a:blip r:embed="rId4">
            <a:alphaModFix/>
          </a:blip>
          <a:stretch>
            <a:fillRect/>
          </a:stretch>
        </p:blipFill>
        <p:spPr>
          <a:xfrm>
            <a:off x="6023473" y="1663475"/>
            <a:ext cx="750300" cy="750300"/>
          </a:xfrm>
          <a:prstGeom prst="rect">
            <a:avLst/>
          </a:prstGeom>
          <a:noFill/>
          <a:ln>
            <a:noFill/>
          </a:ln>
        </p:spPr>
      </p:pic>
      <p:sp>
        <p:nvSpPr>
          <p:cNvPr id="353" name="Google Shape;353;p33"/>
          <p:cNvSpPr txBox="1"/>
          <p:nvPr/>
        </p:nvSpPr>
        <p:spPr>
          <a:xfrm>
            <a:off x="610675" y="981525"/>
            <a:ext cx="2947500" cy="615600"/>
          </a:xfrm>
          <a:prstGeom prst="rect">
            <a:avLst/>
          </a:prstGeom>
          <a:noFill/>
          <a:ln>
            <a:noFill/>
          </a:ln>
        </p:spPr>
        <p:txBody>
          <a:bodyPr spcFirstLastPara="1" wrap="square" lIns="91425" tIns="91425" rIns="91425" bIns="91425" anchor="ctr" anchorCtr="0">
            <a:noAutofit/>
          </a:bodyPr>
          <a:lstStyle/>
          <a:p>
            <a:pPr marL="457200" lvl="0" indent="-406400" algn="l" rtl="0">
              <a:lnSpc>
                <a:spcPct val="200000"/>
              </a:lnSpc>
              <a:spcBef>
                <a:spcPts val="0"/>
              </a:spcBef>
              <a:spcAft>
                <a:spcPts val="0"/>
              </a:spcAft>
              <a:buClr>
                <a:schemeClr val="dk1"/>
              </a:buClr>
              <a:buSzPts val="2800"/>
              <a:buChar char="●"/>
            </a:pPr>
            <a:r>
              <a:rPr lang="en" sz="2800">
                <a:solidFill>
                  <a:schemeClr val="dk1"/>
                </a:solidFill>
              </a:rPr>
              <a:t>Background</a:t>
            </a:r>
            <a:endParaRPr/>
          </a:p>
        </p:txBody>
      </p:sp>
      <p:sp>
        <p:nvSpPr>
          <p:cNvPr id="354" name="Google Shape;354;p33"/>
          <p:cNvSpPr txBox="1"/>
          <p:nvPr/>
        </p:nvSpPr>
        <p:spPr>
          <a:xfrm>
            <a:off x="610675" y="2344650"/>
            <a:ext cx="5589000" cy="1477500"/>
          </a:xfrm>
          <a:prstGeom prst="rect">
            <a:avLst/>
          </a:prstGeom>
          <a:noFill/>
          <a:ln>
            <a:noFill/>
          </a:ln>
        </p:spPr>
        <p:txBody>
          <a:bodyPr spcFirstLastPara="1" wrap="square" lIns="91425" tIns="91425" rIns="91425" bIns="91425" anchor="t" anchorCtr="0">
            <a:spAutoFit/>
          </a:bodyPr>
          <a:lstStyle/>
          <a:p>
            <a:pPr marL="457200" lvl="0" indent="-406400" algn="l" rtl="0">
              <a:lnSpc>
                <a:spcPct val="200000"/>
              </a:lnSpc>
              <a:spcBef>
                <a:spcPts val="0"/>
              </a:spcBef>
              <a:spcAft>
                <a:spcPts val="0"/>
              </a:spcAft>
              <a:buClr>
                <a:schemeClr val="dk1"/>
              </a:buClr>
              <a:buSzPts val="2800"/>
              <a:buChar char="●"/>
            </a:pPr>
            <a:r>
              <a:rPr lang="en" sz="2800" b="1">
                <a:solidFill>
                  <a:schemeClr val="dk1"/>
                </a:solidFill>
              </a:rPr>
              <a:t>Topics I’ll discuss today</a:t>
            </a:r>
            <a:endParaRPr sz="2800" b="1">
              <a:solidFill>
                <a:schemeClr val="dk1"/>
              </a:solidFill>
            </a:endParaRPr>
          </a:p>
          <a:p>
            <a:pPr marL="0" lvl="0" indent="0" algn="l" rtl="0">
              <a:lnSpc>
                <a:spcPct val="200000"/>
              </a:lnSpc>
              <a:spcBef>
                <a:spcPts val="0"/>
              </a:spcBef>
              <a:spcAft>
                <a:spcPts val="0"/>
              </a:spcAft>
              <a:buNone/>
            </a:pPr>
            <a:endParaRPr sz="2800" b="1">
              <a:solidFill>
                <a:schemeClr val="dk1"/>
              </a:solidFill>
            </a:endParaRPr>
          </a:p>
        </p:txBody>
      </p:sp>
      <p:sp>
        <p:nvSpPr>
          <p:cNvPr id="355" name="Google Shape;355;p33"/>
          <p:cNvSpPr txBox="1"/>
          <p:nvPr/>
        </p:nvSpPr>
        <p:spPr>
          <a:xfrm>
            <a:off x="610675" y="3707775"/>
            <a:ext cx="3483600" cy="615600"/>
          </a:xfrm>
          <a:prstGeom prst="rect">
            <a:avLst/>
          </a:prstGeom>
          <a:noFill/>
          <a:ln>
            <a:noFill/>
          </a:ln>
        </p:spPr>
        <p:txBody>
          <a:bodyPr spcFirstLastPara="1" wrap="square" lIns="91425" tIns="91425" rIns="91425" bIns="91425" anchor="t" anchorCtr="0">
            <a:spAutoFit/>
          </a:bodyPr>
          <a:lstStyle/>
          <a:p>
            <a:pPr marL="457200" lvl="0" indent="-406400" algn="l" rtl="0">
              <a:lnSpc>
                <a:spcPct val="200000"/>
              </a:lnSpc>
              <a:spcBef>
                <a:spcPts val="0"/>
              </a:spcBef>
              <a:spcAft>
                <a:spcPts val="0"/>
              </a:spcAft>
              <a:buClr>
                <a:schemeClr val="dk1"/>
              </a:buClr>
              <a:buSzPts val="2800"/>
              <a:buChar char="●"/>
            </a:pPr>
            <a:r>
              <a:rPr lang="en" sz="2800">
                <a:solidFill>
                  <a:schemeClr val="dk1"/>
                </a:solidFill>
              </a:rPr>
              <a:t>Discussion</a:t>
            </a:r>
            <a:endParaRPr/>
          </a:p>
        </p:txBody>
      </p:sp>
      <p:sp>
        <p:nvSpPr>
          <p:cNvPr id="356" name="Google Shape;356;p33"/>
          <p:cNvSpPr txBox="1"/>
          <p:nvPr/>
        </p:nvSpPr>
        <p:spPr>
          <a:xfrm>
            <a:off x="1275000" y="2866263"/>
            <a:ext cx="7869000" cy="14571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1155CC"/>
              </a:buClr>
              <a:buSzPts val="1800"/>
              <a:buAutoNum type="arabicPeriod"/>
            </a:pPr>
            <a:r>
              <a:rPr lang="en" sz="1800">
                <a:solidFill>
                  <a:srgbClr val="1155CC"/>
                </a:solidFill>
              </a:rPr>
              <a:t>Trustworthy reuse of PTMs (ESEM’24, </a:t>
            </a:r>
            <a:r>
              <a:rPr lang="en" sz="1800" i="1">
                <a:solidFill>
                  <a:srgbClr val="1155CC"/>
                </a:solidFill>
              </a:rPr>
              <a:t>ICSE’23</a:t>
            </a:r>
            <a:r>
              <a:rPr lang="en" sz="1800">
                <a:solidFill>
                  <a:srgbClr val="1155CC"/>
                </a:solidFill>
              </a:rPr>
              <a:t>, </a:t>
            </a:r>
            <a:r>
              <a:rPr lang="en" sz="1800" i="1">
                <a:solidFill>
                  <a:srgbClr val="1155CC"/>
                </a:solidFill>
              </a:rPr>
              <a:t>SCORED’22</a:t>
            </a:r>
            <a:r>
              <a:rPr lang="en" sz="1800">
                <a:solidFill>
                  <a:srgbClr val="1155CC"/>
                </a:solidFill>
              </a:rPr>
              <a:t>)</a:t>
            </a:r>
            <a:endParaRPr sz="1800">
              <a:solidFill>
                <a:srgbClr val="1155CC"/>
              </a:solidFill>
            </a:endParaRPr>
          </a:p>
          <a:p>
            <a:pPr marL="457200" lvl="0" indent="-342900" algn="l" rtl="0">
              <a:spcBef>
                <a:spcPts val="0"/>
              </a:spcBef>
              <a:spcAft>
                <a:spcPts val="0"/>
              </a:spcAft>
              <a:buClr>
                <a:srgbClr val="1155CC"/>
              </a:buClr>
              <a:buSzPts val="1800"/>
              <a:buAutoNum type="arabicPeriod"/>
            </a:pPr>
            <a:r>
              <a:rPr lang="en" sz="1800">
                <a:solidFill>
                  <a:srgbClr val="1155CC"/>
                </a:solidFill>
              </a:rPr>
              <a:t>PTM Naming Practices (</a:t>
            </a:r>
            <a:r>
              <a:rPr lang="en" sz="1800" i="1">
                <a:solidFill>
                  <a:srgbClr val="1155CC"/>
                </a:solidFill>
              </a:rPr>
              <a:t>Under review at EMSE </a:t>
            </a:r>
            <a:r>
              <a:rPr lang="en" sz="2400" b="1">
                <a:solidFill>
                  <a:srgbClr val="1155CC"/>
                </a:solidFill>
              </a:rPr>
              <a:t>🤞</a:t>
            </a:r>
            <a:r>
              <a:rPr lang="en" sz="1800">
                <a:solidFill>
                  <a:srgbClr val="1155CC"/>
                </a:solidFill>
              </a:rPr>
              <a:t>)</a:t>
            </a:r>
            <a:endParaRPr sz="1800">
              <a:solidFill>
                <a:srgbClr val="1155CC"/>
              </a:solidFill>
            </a:endParaRPr>
          </a:p>
          <a:p>
            <a:pPr marL="457200" lvl="0" indent="-342900" algn="l" rtl="0">
              <a:spcBef>
                <a:spcPts val="0"/>
              </a:spcBef>
              <a:spcAft>
                <a:spcPts val="0"/>
              </a:spcAft>
              <a:buClr>
                <a:srgbClr val="1155CC"/>
              </a:buClr>
              <a:buSzPts val="1800"/>
              <a:buAutoNum type="arabicPeriod"/>
            </a:pPr>
            <a:r>
              <a:rPr lang="en" sz="1800">
                <a:solidFill>
                  <a:srgbClr val="1155CC"/>
                </a:solidFill>
              </a:rPr>
              <a:t>Datasets of PTMs in open-source software (</a:t>
            </a:r>
            <a:r>
              <a:rPr lang="en" sz="1800" i="1">
                <a:solidFill>
                  <a:srgbClr val="1155CC"/>
                </a:solidFill>
              </a:rPr>
              <a:t>MSR’24</a:t>
            </a:r>
            <a:r>
              <a:rPr lang="en" sz="1800">
                <a:solidFill>
                  <a:srgbClr val="1155CC"/>
                </a:solidFill>
              </a:rPr>
              <a:t>, </a:t>
            </a:r>
            <a:r>
              <a:rPr lang="en" sz="1800" i="1">
                <a:solidFill>
                  <a:srgbClr val="1155CC"/>
                </a:solidFill>
              </a:rPr>
              <a:t>MSR-Dataset’23</a:t>
            </a:r>
            <a:r>
              <a:rPr lang="en" sz="1800">
                <a:solidFill>
                  <a:srgbClr val="1155CC"/>
                </a:solidFill>
              </a:rPr>
              <a:t>)</a:t>
            </a:r>
            <a:endParaRPr sz="1800">
              <a:solidFill>
                <a:srgbClr val="1155CC"/>
              </a:solidFill>
            </a:endParaRPr>
          </a:p>
        </p:txBody>
      </p:sp>
      <p:sp>
        <p:nvSpPr>
          <p:cNvPr id="2" name="Slide Number Placeholder 1">
            <a:extLst>
              <a:ext uri="{FF2B5EF4-FFF2-40B4-BE49-F238E27FC236}">
                <a16:creationId xmlns:a16="http://schemas.microsoft.com/office/drawing/2014/main" id="{60CD9BC3-8E88-59DB-D722-C137380E5468}"/>
              </a:ext>
            </a:extLst>
          </p:cNvPr>
          <p:cNvSpPr>
            <a:spLocks noGrp="1"/>
          </p:cNvSpPr>
          <p:nvPr>
            <p:ph type="sldNum" sz="quarter" idx="12"/>
          </p:nvPr>
        </p:nvSpPr>
        <p:spPr/>
        <p:txBody>
          <a:bodyPr/>
          <a:lstStyle/>
          <a:p>
            <a:fld id="{F39902C9-1D6D-3144-94C6-FDF8FB570987}" type="slidenum">
              <a:rPr lang="en-US" smtClean="0"/>
              <a:t>131</a:t>
            </a:fld>
            <a:endParaRPr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4" name="Google Shape;574;p52"/>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t>Topic 2</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PTM Naming Practices</a:t>
            </a:r>
            <a:endParaRPr sz="4000">
              <a:solidFill>
                <a:schemeClr val="dk2"/>
              </a:solidFill>
            </a:endParaRPr>
          </a:p>
        </p:txBody>
      </p:sp>
      <p:sp>
        <p:nvSpPr>
          <p:cNvPr id="573" name="Google Shape;573;p52"/>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75" name="Google Shape;575;p52"/>
          <p:cNvSpPr txBox="1"/>
          <p:nvPr/>
        </p:nvSpPr>
        <p:spPr>
          <a:xfrm>
            <a:off x="0" y="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[Under Review at EMSE]</a:t>
            </a:r>
            <a:endParaRPr sz="1200">
              <a:solidFill>
                <a:schemeClr val="dk1"/>
              </a:solidFill>
              <a:latin typeface="Calibri"/>
              <a:ea typeface="Calibri"/>
              <a:cs typeface="Calibri"/>
              <a:sym typeface="Calibri"/>
            </a:endParaRPr>
          </a:p>
        </p:txBody>
      </p:sp>
      <p:sp>
        <p:nvSpPr>
          <p:cNvPr id="576" name="Google Shape;576;p52"/>
          <p:cNvSpPr txBox="1"/>
          <p:nvPr/>
        </p:nvSpPr>
        <p:spPr>
          <a:xfrm>
            <a:off x="0" y="4712400"/>
            <a:ext cx="9021000" cy="430857"/>
          </a:xfrm>
          <a:prstGeom prst="rect">
            <a:avLst/>
          </a:prstGeom>
          <a:noFill/>
          <a:ln>
            <a:noFill/>
          </a:ln>
        </p:spPr>
        <p:txBody>
          <a:bodyPr spcFirstLastPara="1" wrap="square" lIns="91425" tIns="91425" rIns="91425" bIns="91425" anchor="t" anchorCtr="0">
            <a:spAutoFit/>
          </a:bodyPr>
          <a:lstStyle/>
          <a:p>
            <a:pPr marL="0" indent="0">
              <a:buNone/>
            </a:pPr>
            <a:r>
              <a:rPr lang="en-US" sz="800"/>
              <a:t>[4] </a:t>
            </a:r>
            <a:r>
              <a:rPr lang="en-US" sz="800" b="1" u="sng"/>
              <a:t>Jiang</a:t>
            </a:r>
            <a:r>
              <a:rPr lang="en-US" sz="800"/>
              <a:t>, Kim, Cheung, Kim, </a:t>
            </a:r>
            <a:r>
              <a:rPr lang="en-US" sz="800" err="1"/>
              <a:t>Thiruvathukal</a:t>
            </a:r>
            <a:r>
              <a:rPr lang="en-US" sz="800"/>
              <a:t>, and Davis. “I see models being a whole other thing”: An Empirical Study of Pre-Trained Model Naming Conventions and A Tool for Enhancing Naming Consistency. Under revision at Empirical Software Engineering (</a:t>
            </a:r>
            <a:r>
              <a:rPr lang="en-US" sz="800" b="1"/>
              <a:t>Under revision at EMSE’25</a:t>
            </a:r>
            <a:r>
              <a:rPr lang="en-US" sz="800"/>
              <a:t>). 66 pages.</a:t>
            </a:r>
          </a:p>
        </p:txBody>
      </p:sp>
      <p:sp>
        <p:nvSpPr>
          <p:cNvPr id="2" name="Slide Number Placeholder 1">
            <a:extLst>
              <a:ext uri="{FF2B5EF4-FFF2-40B4-BE49-F238E27FC236}">
                <a16:creationId xmlns:a16="http://schemas.microsoft.com/office/drawing/2014/main" id="{452145BE-2242-502A-583A-D4BA3C5473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132</a:t>
            </a:fld>
            <a:endParaRPr lang="en"/>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2" name="Google Shape;582;p53"/>
          <p:cNvSpPr txBox="1">
            <a:spLocks noGrp="1"/>
          </p:cNvSpPr>
          <p:nvPr>
            <p:ph type="title"/>
          </p:nvPr>
        </p:nvSpPr>
        <p:spPr>
          <a:xfrm>
            <a:off x="311700" y="1838425"/>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t>Topic 2</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PTM Naming Practices</a:t>
            </a:r>
            <a:endParaRPr sz="4000">
              <a:solidFill>
                <a:schemeClr val="dk2"/>
              </a:solidFill>
            </a:endParaRPr>
          </a:p>
          <a:p>
            <a:pPr marL="0" lvl="0" indent="0" algn="ctr" rtl="0">
              <a:spcBef>
                <a:spcPts val="0"/>
              </a:spcBef>
              <a:spcAft>
                <a:spcPts val="0"/>
              </a:spcAft>
              <a:buNone/>
            </a:pPr>
            <a:endParaRPr sz="4000">
              <a:solidFill>
                <a:schemeClr val="dk2"/>
              </a:solidFill>
            </a:endParaRPr>
          </a:p>
          <a:p>
            <a:pPr marL="0" lvl="0" indent="0" algn="ctr" rtl="0">
              <a:spcBef>
                <a:spcPts val="0"/>
              </a:spcBef>
              <a:spcAft>
                <a:spcPts val="0"/>
              </a:spcAft>
              <a:buClr>
                <a:schemeClr val="dk1"/>
              </a:buClr>
              <a:buSzPts val="1100"/>
              <a:buFont typeface="Arial"/>
              <a:buNone/>
            </a:pPr>
            <a:r>
              <a:rPr lang="en" sz="4000">
                <a:solidFill>
                  <a:srgbClr val="1155CC"/>
                </a:solidFill>
              </a:rPr>
              <a:t>Problem Statement</a:t>
            </a:r>
            <a:endParaRPr sz="4000">
              <a:solidFill>
                <a:schemeClr val="dk2"/>
              </a:solidFill>
            </a:endParaRPr>
          </a:p>
        </p:txBody>
      </p:sp>
      <p:sp>
        <p:nvSpPr>
          <p:cNvPr id="583" name="Google Shape;583;p53"/>
          <p:cNvSpPr txBox="1"/>
          <p:nvPr/>
        </p:nvSpPr>
        <p:spPr>
          <a:xfrm>
            <a:off x="1504200" y="4219300"/>
            <a:ext cx="61356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C0000"/>
                </a:solidFill>
              </a:rPr>
              <a:t>What are good naming conventions for PTM package? </a:t>
            </a:r>
            <a:endParaRPr sz="1700">
              <a:solidFill>
                <a:srgbClr val="CC0000"/>
              </a:solidFill>
            </a:endParaRPr>
          </a:p>
          <a:p>
            <a:pPr marL="0" lvl="0" indent="0" algn="ctr" rtl="0">
              <a:spcBef>
                <a:spcPts val="0"/>
              </a:spcBef>
              <a:spcAft>
                <a:spcPts val="0"/>
              </a:spcAft>
              <a:buNone/>
            </a:pPr>
            <a:r>
              <a:rPr lang="en" sz="1700">
                <a:solidFill>
                  <a:srgbClr val="CC0000"/>
                </a:solidFill>
              </a:rPr>
              <a:t>How to improve the quality of PTM naming?</a:t>
            </a:r>
            <a:endParaRPr sz="1700">
              <a:solidFill>
                <a:srgbClr val="CC0000"/>
              </a:solidFill>
            </a:endParaRPr>
          </a:p>
        </p:txBody>
      </p:sp>
      <p:sp>
        <p:nvSpPr>
          <p:cNvPr id="2" name="Slide Number Placeholder 1">
            <a:extLst>
              <a:ext uri="{FF2B5EF4-FFF2-40B4-BE49-F238E27FC236}">
                <a16:creationId xmlns:a16="http://schemas.microsoft.com/office/drawing/2014/main" id="{79BB7709-8553-F1E8-D75C-C41F894973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133</a:t>
            </a:fld>
            <a:endParaRPr lang="en"/>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9" name="Google Shape;589;p54"/>
          <p:cNvSpPr txBox="1"/>
          <p:nvPr/>
        </p:nvSpPr>
        <p:spPr>
          <a:xfrm>
            <a:off x="1322375" y="3458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p>
        </p:txBody>
      </p:sp>
      <p:sp>
        <p:nvSpPr>
          <p:cNvPr id="590" name="Google Shape;590;p54"/>
          <p:cNvSpPr txBox="1"/>
          <p:nvPr/>
        </p:nvSpPr>
        <p:spPr>
          <a:xfrm>
            <a:off x="1720000" y="33013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Identify candidates​</a:t>
            </a:r>
            <a:endParaRPr sz="2400"/>
          </a:p>
        </p:txBody>
      </p:sp>
      <p:sp>
        <p:nvSpPr>
          <p:cNvPr id="591" name="Google Shape;591;p54"/>
          <p:cNvSpPr txBox="1"/>
          <p:nvPr/>
        </p:nvSpPr>
        <p:spPr>
          <a:xfrm>
            <a:off x="3828450" y="23497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Evaluate candidates​</a:t>
            </a:r>
            <a:endParaRPr sz="2400"/>
          </a:p>
        </p:txBody>
      </p:sp>
      <p:sp>
        <p:nvSpPr>
          <p:cNvPr id="592" name="Google Shape;592;p54"/>
          <p:cNvSpPr txBox="1"/>
          <p:nvPr/>
        </p:nvSpPr>
        <p:spPr>
          <a:xfrm>
            <a:off x="0" y="0"/>
            <a:ext cx="9144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chemeClr val="dk1"/>
                </a:solidFill>
              </a:rPr>
              <a:t>Engineering reuse process</a:t>
            </a:r>
            <a:endParaRPr sz="1300"/>
          </a:p>
        </p:txBody>
      </p:sp>
      <p:cxnSp>
        <p:nvCxnSpPr>
          <p:cNvPr id="593" name="Google Shape;593;p54"/>
          <p:cNvCxnSpPr/>
          <p:nvPr/>
        </p:nvCxnSpPr>
        <p:spPr>
          <a:xfrm rot="10800000" flipH="1">
            <a:off x="1567275" y="3856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594" name="Google Shape;594;p54"/>
          <p:cNvCxnSpPr/>
          <p:nvPr/>
        </p:nvCxnSpPr>
        <p:spPr>
          <a:xfrm rot="10800000" flipH="1">
            <a:off x="3513700" y="2885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595" name="Google Shape;595;p54"/>
          <p:cNvCxnSpPr/>
          <p:nvPr/>
        </p:nvCxnSpPr>
        <p:spPr>
          <a:xfrm rot="10800000" flipH="1">
            <a:off x="5395400" y="2005075"/>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596" name="Google Shape;596;p54"/>
          <p:cNvCxnSpPr/>
          <p:nvPr/>
        </p:nvCxnSpPr>
        <p:spPr>
          <a:xfrm rot="10800000" flipH="1">
            <a:off x="7037400" y="1082000"/>
            <a:ext cx="822600" cy="471600"/>
          </a:xfrm>
          <a:prstGeom prst="straightConnector1">
            <a:avLst/>
          </a:prstGeom>
          <a:noFill/>
          <a:ln w="76200" cap="flat" cmpd="sng">
            <a:solidFill>
              <a:schemeClr val="dk1"/>
            </a:solidFill>
            <a:prstDash val="solid"/>
            <a:round/>
            <a:headEnd type="none" w="med" len="med"/>
            <a:tailEnd type="stealth" w="med" len="med"/>
          </a:ln>
        </p:spPr>
      </p:cxnSp>
      <p:cxnSp>
        <p:nvCxnSpPr>
          <p:cNvPr id="597" name="Google Shape;597;p54"/>
          <p:cNvCxnSpPr>
            <a:endCxn id="590" idx="3"/>
          </p:cNvCxnSpPr>
          <p:nvPr/>
        </p:nvCxnSpPr>
        <p:spPr>
          <a:xfrm flipH="1">
            <a:off x="4720000" y="1082100"/>
            <a:ext cx="3750900" cy="2496300"/>
          </a:xfrm>
          <a:prstGeom prst="curvedConnector3">
            <a:avLst>
              <a:gd name="adj1" fmla="val -2462"/>
            </a:avLst>
          </a:prstGeom>
          <a:noFill/>
          <a:ln w="38100" cap="flat" cmpd="sng">
            <a:solidFill>
              <a:srgbClr val="595959"/>
            </a:solidFill>
            <a:prstDash val="dash"/>
            <a:round/>
            <a:headEnd type="none" w="med" len="med"/>
            <a:tailEnd type="stealth" w="med" len="med"/>
          </a:ln>
        </p:spPr>
      </p:cxnSp>
      <p:sp>
        <p:nvSpPr>
          <p:cNvPr id="598" name="Google Shape;598;p54"/>
          <p:cNvSpPr txBox="1"/>
          <p:nvPr/>
        </p:nvSpPr>
        <p:spPr>
          <a:xfrm>
            <a:off x="5281650" y="1450550"/>
            <a:ext cx="4038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Reengineer candidate(s)​</a:t>
            </a:r>
            <a:endParaRPr sz="2400"/>
          </a:p>
        </p:txBody>
      </p:sp>
      <p:sp>
        <p:nvSpPr>
          <p:cNvPr id="599" name="Google Shape;599;p54"/>
          <p:cNvSpPr txBox="1"/>
          <p:nvPr/>
        </p:nvSpPr>
        <p:spPr>
          <a:xfrm>
            <a:off x="6756075" y="600300"/>
            <a:ext cx="3000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Integrate/Deploy</a:t>
            </a:r>
            <a:endParaRPr sz="2400">
              <a:solidFill>
                <a:schemeClr val="dk1"/>
              </a:solidFill>
            </a:endParaRPr>
          </a:p>
          <a:p>
            <a:pPr marL="0" lvl="0" indent="0" algn="l" rtl="0">
              <a:spcBef>
                <a:spcPts val="0"/>
              </a:spcBef>
              <a:spcAft>
                <a:spcPts val="0"/>
              </a:spcAft>
              <a:buNone/>
            </a:pPr>
            <a:endParaRPr sz="2400"/>
          </a:p>
        </p:txBody>
      </p:sp>
      <p:sp>
        <p:nvSpPr>
          <p:cNvPr id="600" name="Google Shape;600;p54"/>
          <p:cNvSpPr txBox="1"/>
          <p:nvPr/>
        </p:nvSpPr>
        <p:spPr>
          <a:xfrm>
            <a:off x="0" y="41750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Specify requirement</a:t>
            </a:r>
            <a:endParaRPr sz="2400"/>
          </a:p>
        </p:txBody>
      </p:sp>
      <p:sp>
        <p:nvSpPr>
          <p:cNvPr id="601" name="Google Shape;601;p54"/>
          <p:cNvSpPr/>
          <p:nvPr/>
        </p:nvSpPr>
        <p:spPr>
          <a:xfrm rot="4125791">
            <a:off x="5924360" y="607449"/>
            <a:ext cx="130030" cy="6418453"/>
          </a:xfrm>
          <a:prstGeom prst="rightBrace">
            <a:avLst>
              <a:gd name="adj1" fmla="val 50000"/>
              <a:gd name="adj2" fmla="val 50000"/>
            </a:avLst>
          </a:prstGeom>
          <a:no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2" name="Google Shape;602;p54"/>
          <p:cNvSpPr txBox="1"/>
          <p:nvPr/>
        </p:nvSpPr>
        <p:spPr>
          <a:xfrm rot="-1290718">
            <a:off x="5278249" y="3861966"/>
            <a:ext cx="1885760" cy="43085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PTM Supply Chain</a:t>
            </a:r>
            <a:endParaRPr sz="1600"/>
          </a:p>
        </p:txBody>
      </p:sp>
      <p:sp>
        <p:nvSpPr>
          <p:cNvPr id="603" name="Google Shape;603;p54"/>
          <p:cNvSpPr txBox="1"/>
          <p:nvPr/>
        </p:nvSpPr>
        <p:spPr>
          <a:xfrm>
            <a:off x="1769650" y="1737413"/>
            <a:ext cx="1315800" cy="677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a:t>Naming convention</a:t>
            </a:r>
            <a:endParaRPr sz="1600"/>
          </a:p>
        </p:txBody>
      </p:sp>
      <p:cxnSp>
        <p:nvCxnSpPr>
          <p:cNvPr id="604" name="Google Shape;604;p54"/>
          <p:cNvCxnSpPr>
            <a:stCxn id="603" idx="2"/>
          </p:cNvCxnSpPr>
          <p:nvPr/>
        </p:nvCxnSpPr>
        <p:spPr>
          <a:xfrm>
            <a:off x="2427550" y="2414513"/>
            <a:ext cx="101100" cy="957000"/>
          </a:xfrm>
          <a:prstGeom prst="straightConnector1">
            <a:avLst/>
          </a:prstGeom>
          <a:noFill/>
          <a:ln w="76200" cap="flat" cmpd="sng">
            <a:solidFill>
              <a:srgbClr val="1155CC"/>
            </a:solidFill>
            <a:prstDash val="solid"/>
            <a:round/>
            <a:headEnd type="none" w="med" len="med"/>
            <a:tailEnd type="stealth" w="med" len="med"/>
          </a:ln>
        </p:spPr>
      </p:cxnSp>
      <p:sp>
        <p:nvSpPr>
          <p:cNvPr id="605" name="Google Shape;605;p54"/>
          <p:cNvSpPr txBox="1"/>
          <p:nvPr/>
        </p:nvSpPr>
        <p:spPr>
          <a:xfrm>
            <a:off x="1399800" y="651000"/>
            <a:ext cx="1600200" cy="431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good?</a:t>
            </a:r>
            <a:endParaRPr sz="1600"/>
          </a:p>
        </p:txBody>
      </p:sp>
      <p:cxnSp>
        <p:nvCxnSpPr>
          <p:cNvPr id="606" name="Google Shape;606;p54"/>
          <p:cNvCxnSpPr>
            <a:stCxn id="605" idx="2"/>
            <a:endCxn id="603" idx="0"/>
          </p:cNvCxnSpPr>
          <p:nvPr/>
        </p:nvCxnSpPr>
        <p:spPr>
          <a:xfrm>
            <a:off x="2199900" y="1082100"/>
            <a:ext cx="227700" cy="655200"/>
          </a:xfrm>
          <a:prstGeom prst="straightConnector1">
            <a:avLst/>
          </a:prstGeom>
          <a:noFill/>
          <a:ln w="76200" cap="flat" cmpd="sng">
            <a:solidFill>
              <a:srgbClr val="1155CC"/>
            </a:solidFill>
            <a:prstDash val="solid"/>
            <a:round/>
            <a:headEnd type="none" w="med" len="med"/>
            <a:tailEnd type="stealth" w="med" len="med"/>
          </a:ln>
        </p:spPr>
      </p:cxnSp>
      <p:cxnSp>
        <p:nvCxnSpPr>
          <p:cNvPr id="607" name="Google Shape;607;p54"/>
          <p:cNvCxnSpPr>
            <a:stCxn id="603" idx="3"/>
            <a:endCxn id="591" idx="1"/>
          </p:cNvCxnSpPr>
          <p:nvPr/>
        </p:nvCxnSpPr>
        <p:spPr>
          <a:xfrm>
            <a:off x="3085450" y="2075963"/>
            <a:ext cx="743100" cy="550800"/>
          </a:xfrm>
          <a:prstGeom prst="straightConnector1">
            <a:avLst/>
          </a:prstGeom>
          <a:noFill/>
          <a:ln w="76200" cap="flat" cmpd="sng">
            <a:solidFill>
              <a:srgbClr val="1155CC"/>
            </a:solidFill>
            <a:prstDash val="solid"/>
            <a:round/>
            <a:headEnd type="none" w="med" len="med"/>
            <a:tailEnd type="stealth" w="med" len="med"/>
          </a:ln>
        </p:spPr>
      </p:cxnSp>
      <p:sp>
        <p:nvSpPr>
          <p:cNvPr id="608" name="Google Shape;608;p54"/>
          <p:cNvSpPr txBox="1"/>
          <p:nvPr/>
        </p:nvSpPr>
        <p:spPr>
          <a:xfrm>
            <a:off x="2556225" y="1194213"/>
            <a:ext cx="2596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rgbClr val="0000FF"/>
                </a:solidFill>
              </a:rPr>
              <a:t>Traditional vs. PTM?</a:t>
            </a:r>
            <a:endParaRPr sz="1600">
              <a:solidFill>
                <a:srgbClr val="0000FF"/>
              </a:solidFill>
            </a:endParaRPr>
          </a:p>
        </p:txBody>
      </p:sp>
      <p:sp>
        <p:nvSpPr>
          <p:cNvPr id="2" name="Slide Number Placeholder 1">
            <a:extLst>
              <a:ext uri="{FF2B5EF4-FFF2-40B4-BE49-F238E27FC236}">
                <a16:creationId xmlns:a16="http://schemas.microsoft.com/office/drawing/2014/main" id="{95F067A6-2A4A-DA11-637F-BFA42613A82A}"/>
              </a:ext>
            </a:extLst>
          </p:cNvPr>
          <p:cNvSpPr>
            <a:spLocks noGrp="1"/>
          </p:cNvSpPr>
          <p:nvPr>
            <p:ph type="sldNum" sz="quarter" idx="12"/>
          </p:nvPr>
        </p:nvSpPr>
        <p:spPr/>
        <p:txBody>
          <a:bodyPr/>
          <a:lstStyle/>
          <a:p>
            <a:fld id="{F39902C9-1D6D-3144-94C6-FDF8FB570987}" type="slidenum">
              <a:rPr lang="en-US" smtClean="0"/>
              <a:t>134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Shape 612"/>
        <p:cNvGrpSpPr/>
        <p:nvPr/>
      </p:nvGrpSpPr>
      <p:grpSpPr>
        <a:xfrm>
          <a:off x="0" y="0"/>
          <a:ext cx="0" cy="0"/>
          <a:chOff x="0" y="0"/>
          <a:chExt cx="0" cy="0"/>
        </a:xfrm>
      </p:grpSpPr>
      <p:sp>
        <p:nvSpPr>
          <p:cNvPr id="613" name="Google Shape;613;p55"/>
          <p:cNvSpPr txBox="1">
            <a:spLocks noGrp="1"/>
          </p:cNvSpPr>
          <p:nvPr>
            <p:ph type="title"/>
          </p:nvPr>
        </p:nvSpPr>
        <p:spPr>
          <a:xfrm>
            <a:off x="311700" y="957925"/>
            <a:ext cx="8520600" cy="7389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solidFill>
                  <a:srgbClr val="FF0000"/>
                </a:solidFill>
              </a:rPr>
              <a:t>Metadata Inconsistency</a:t>
            </a:r>
            <a:endParaRPr>
              <a:solidFill>
                <a:srgbClr val="FF0000"/>
              </a:solidFill>
            </a:endParaRPr>
          </a:p>
        </p:txBody>
      </p:sp>
      <p:sp>
        <p:nvSpPr>
          <p:cNvPr id="616" name="Google Shape;616;p55"/>
          <p:cNvSpPr txBox="1">
            <a:spLocks noGrp="1"/>
          </p:cNvSpPr>
          <p:nvPr>
            <p:ph type="title" idx="4294967295"/>
          </p:nvPr>
        </p:nvSpPr>
        <p:spPr>
          <a:xfrm>
            <a:off x="0" y="3384550"/>
            <a:ext cx="9144000" cy="954088"/>
          </a:xfrm>
          <a:prstGeom prst="rect">
            <a:avLst/>
          </a:prstGeom>
        </p:spPr>
        <p:txBody>
          <a:bodyPr spcFirstLastPara="1" wrap="square" lIns="91425" tIns="91425" rIns="91425" bIns="91425" anchor="ctr" anchorCtr="0">
            <a:spAutoFit/>
          </a:bodyPr>
          <a:lstStyle/>
          <a:p>
            <a:pPr marL="457200" lvl="0" indent="-387350" algn="ctr" rtl="0">
              <a:spcBef>
                <a:spcPts val="0"/>
              </a:spcBef>
              <a:spcAft>
                <a:spcPts val="0"/>
              </a:spcAft>
              <a:buSzPts val="2500"/>
              <a:buAutoNum type="arabicPeriod"/>
            </a:pPr>
            <a:r>
              <a:rPr lang="en" sz="2500"/>
              <a:t>Measuring </a:t>
            </a:r>
            <a:r>
              <a:rPr lang="en" sz="2500" i="1"/>
              <a:t>Naming Practices</a:t>
            </a:r>
            <a:r>
              <a:rPr lang="en" sz="2500"/>
              <a:t> to Improve </a:t>
            </a:r>
            <a:r>
              <a:rPr lang="en" sz="2500" b="1" u="sng"/>
              <a:t>Standardization</a:t>
            </a:r>
            <a:endParaRPr sz="2500" b="1" u="sng"/>
          </a:p>
          <a:p>
            <a:pPr marL="457200" lvl="0" indent="-387350" algn="ctr" rtl="0">
              <a:spcBef>
                <a:spcPts val="0"/>
              </a:spcBef>
              <a:spcAft>
                <a:spcPts val="0"/>
              </a:spcAft>
              <a:buSzPts val="2500"/>
              <a:buAutoNum type="arabicPeriod"/>
            </a:pPr>
            <a:r>
              <a:rPr lang="en" sz="2500"/>
              <a:t>Detecting </a:t>
            </a:r>
            <a:r>
              <a:rPr lang="en" sz="2500" i="1"/>
              <a:t>Naming Inconsistencies</a:t>
            </a:r>
            <a:r>
              <a:rPr lang="en" sz="2500"/>
              <a:t> to Improve </a:t>
            </a:r>
            <a:r>
              <a:rPr lang="en" sz="2500" b="1" u="sng"/>
              <a:t>Accuracy</a:t>
            </a:r>
            <a:endParaRPr sz="2500"/>
          </a:p>
        </p:txBody>
      </p:sp>
      <p:sp>
        <p:nvSpPr>
          <p:cNvPr id="615" name="Google Shape;615;p55"/>
          <p:cNvSpPr txBox="1"/>
          <p:nvPr/>
        </p:nvSpPr>
        <p:spPr>
          <a:xfrm>
            <a:off x="0" y="0"/>
            <a:ext cx="3339900" cy="37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[Under Review at EMSE]</a:t>
            </a:r>
            <a:endParaRPr sz="1200">
              <a:solidFill>
                <a:schemeClr val="dk1"/>
              </a:solidFill>
              <a:latin typeface="Calibri"/>
              <a:ea typeface="Calibri"/>
              <a:cs typeface="Calibri"/>
              <a:sym typeface="Calibri"/>
            </a:endParaRPr>
          </a:p>
        </p:txBody>
      </p:sp>
      <p:cxnSp>
        <p:nvCxnSpPr>
          <p:cNvPr id="617" name="Google Shape;617;p55"/>
          <p:cNvCxnSpPr/>
          <p:nvPr/>
        </p:nvCxnSpPr>
        <p:spPr>
          <a:xfrm>
            <a:off x="4572000" y="1867825"/>
            <a:ext cx="0" cy="1192800"/>
          </a:xfrm>
          <a:prstGeom prst="straightConnector1">
            <a:avLst/>
          </a:prstGeom>
          <a:noFill/>
          <a:ln w="76200" cap="flat" cmpd="sng">
            <a:solidFill>
              <a:srgbClr val="1155CC"/>
            </a:solidFill>
            <a:prstDash val="solid"/>
            <a:round/>
            <a:headEnd type="none" w="med" len="med"/>
            <a:tailEnd type="stealth" w="med" len="med"/>
          </a:ln>
        </p:spPr>
      </p:cxnSp>
      <p:sp>
        <p:nvSpPr>
          <p:cNvPr id="2" name="Slide Number Placeholder 1">
            <a:extLst>
              <a:ext uri="{FF2B5EF4-FFF2-40B4-BE49-F238E27FC236}">
                <a16:creationId xmlns:a16="http://schemas.microsoft.com/office/drawing/2014/main" id="{8B7FB033-0585-369C-5C2A-52E12B0B09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135</a:t>
            </a:fld>
            <a:endParaRPr lang="en"/>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56"/>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Naming convention is important to PTM Reuse!</a:t>
            </a:r>
            <a:endParaRPr/>
          </a:p>
        </p:txBody>
      </p:sp>
      <p:pic>
        <p:nvPicPr>
          <p:cNvPr id="624" name="Google Shape;624;p56"/>
          <p:cNvPicPr preferRelativeResize="0"/>
          <p:nvPr/>
        </p:nvPicPr>
        <p:blipFill>
          <a:blip r:embed="rId3">
            <a:alphaModFix/>
          </a:blip>
          <a:stretch>
            <a:fillRect/>
          </a:stretch>
        </p:blipFill>
        <p:spPr>
          <a:xfrm>
            <a:off x="1267925" y="555750"/>
            <a:ext cx="6087401" cy="4587750"/>
          </a:xfrm>
          <a:prstGeom prst="rect">
            <a:avLst/>
          </a:prstGeom>
          <a:noFill/>
          <a:ln>
            <a:noFill/>
          </a:ln>
        </p:spPr>
      </p:pic>
      <p:sp>
        <p:nvSpPr>
          <p:cNvPr id="2" name="Slide Number Placeholder 1">
            <a:extLst>
              <a:ext uri="{FF2B5EF4-FFF2-40B4-BE49-F238E27FC236}">
                <a16:creationId xmlns:a16="http://schemas.microsoft.com/office/drawing/2014/main" id="{0DD0FC4A-FB1F-34A8-3E6B-11E8DEC199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136</a:t>
            </a:fld>
            <a:endParaRPr lang="en"/>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57"/>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t>Naming convention is important to PTM Reuse!</a:t>
            </a:r>
            <a:endParaRPr/>
          </a:p>
        </p:txBody>
      </p:sp>
      <p:pic>
        <p:nvPicPr>
          <p:cNvPr id="631" name="Google Shape;631;p57"/>
          <p:cNvPicPr preferRelativeResize="0"/>
          <p:nvPr/>
        </p:nvPicPr>
        <p:blipFill>
          <a:blip r:embed="rId3">
            <a:alphaModFix/>
          </a:blip>
          <a:stretch>
            <a:fillRect/>
          </a:stretch>
        </p:blipFill>
        <p:spPr>
          <a:xfrm>
            <a:off x="1009959" y="615600"/>
            <a:ext cx="7124091" cy="4341625"/>
          </a:xfrm>
          <a:prstGeom prst="rect">
            <a:avLst/>
          </a:prstGeom>
          <a:noFill/>
          <a:ln>
            <a:noFill/>
          </a:ln>
        </p:spPr>
      </p:pic>
      <p:sp>
        <p:nvSpPr>
          <p:cNvPr id="2" name="Slide Number Placeholder 1">
            <a:extLst>
              <a:ext uri="{FF2B5EF4-FFF2-40B4-BE49-F238E27FC236}">
                <a16:creationId xmlns:a16="http://schemas.microsoft.com/office/drawing/2014/main" id="{29995E71-B6C3-4D46-312E-E028B5DBE1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137</a:t>
            </a:fld>
            <a:endParaRPr lang="en"/>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58"/>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Naming inconsistencies exist…</a:t>
            </a:r>
            <a:endParaRPr b="1"/>
          </a:p>
        </p:txBody>
      </p:sp>
      <p:pic>
        <p:nvPicPr>
          <p:cNvPr id="638" name="Google Shape;638;p58"/>
          <p:cNvPicPr preferRelativeResize="0"/>
          <p:nvPr/>
        </p:nvPicPr>
        <p:blipFill>
          <a:blip r:embed="rId3">
            <a:alphaModFix/>
          </a:blip>
          <a:stretch>
            <a:fillRect/>
          </a:stretch>
        </p:blipFill>
        <p:spPr>
          <a:xfrm>
            <a:off x="193125" y="885825"/>
            <a:ext cx="8134350" cy="3371850"/>
          </a:xfrm>
          <a:prstGeom prst="rect">
            <a:avLst/>
          </a:prstGeom>
          <a:noFill/>
          <a:ln>
            <a:noFill/>
          </a:ln>
        </p:spPr>
      </p:pic>
      <p:sp>
        <p:nvSpPr>
          <p:cNvPr id="2" name="Slide Number Placeholder 1">
            <a:extLst>
              <a:ext uri="{FF2B5EF4-FFF2-40B4-BE49-F238E27FC236}">
                <a16:creationId xmlns:a16="http://schemas.microsoft.com/office/drawing/2014/main" id="{E2292A55-15A2-1FCF-AE0B-1F30E1A0BE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138</a:t>
            </a:fld>
            <a:endParaRPr lang="en"/>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9" name="Google Shape;729;p69"/>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t>Topic 3</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Datasets of PTMs in Open-Source Software</a:t>
            </a:r>
            <a:endParaRPr sz="4000">
              <a:solidFill>
                <a:schemeClr val="dk2"/>
              </a:solidFill>
            </a:endParaRPr>
          </a:p>
        </p:txBody>
      </p:sp>
      <p:sp>
        <p:nvSpPr>
          <p:cNvPr id="728" name="Google Shape;728;p69"/>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730" name="Google Shape;730;p69"/>
          <p:cNvSpPr txBox="1"/>
          <p:nvPr/>
        </p:nvSpPr>
        <p:spPr>
          <a:xfrm>
            <a:off x="0" y="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[MSR-Dataset’23, MSR’24]</a:t>
            </a:r>
            <a:endParaRPr sz="1200">
              <a:solidFill>
                <a:schemeClr val="dk1"/>
              </a:solidFill>
              <a:latin typeface="Calibri"/>
              <a:ea typeface="Calibri"/>
              <a:cs typeface="Calibri"/>
              <a:sym typeface="Calibri"/>
            </a:endParaRPr>
          </a:p>
        </p:txBody>
      </p:sp>
      <p:sp>
        <p:nvSpPr>
          <p:cNvPr id="731" name="Google Shape;731;p69"/>
          <p:cNvSpPr txBox="1"/>
          <p:nvPr/>
        </p:nvSpPr>
        <p:spPr>
          <a:xfrm>
            <a:off x="0" y="4338000"/>
            <a:ext cx="9021000" cy="805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800" b="1"/>
              <a:t>[MSR-Dataset’23] </a:t>
            </a:r>
            <a:r>
              <a:rPr lang="en" sz="800" u="sng"/>
              <a:t>Wenxin Jiang</a:t>
            </a:r>
            <a:r>
              <a:rPr lang="en" sz="800"/>
              <a:t>, Nicholas Synovic, Purvish Jajal, Taylor R Schorlemmer, Arav Tewari, Bhavesh Pareek, George K Thiruvathukal, and James C Davis. PTMTorrent: A Dataset for Mining Open-source Pre-trained Model Packages. Proceedings of the 20th International Conference on Mining Software Repositories (MSR’23) (2023).</a:t>
            </a:r>
            <a:endParaRPr sz="800"/>
          </a:p>
          <a:p>
            <a:pPr marL="0" lvl="0" indent="0" algn="l" rtl="0">
              <a:lnSpc>
                <a:spcPct val="100000"/>
              </a:lnSpc>
              <a:spcBef>
                <a:spcPts val="1000"/>
              </a:spcBef>
              <a:spcAft>
                <a:spcPts val="1000"/>
              </a:spcAft>
              <a:buNone/>
            </a:pPr>
            <a:r>
              <a:rPr lang="en" sz="800" b="1">
                <a:solidFill>
                  <a:schemeClr val="dk1"/>
                </a:solidFill>
              </a:rPr>
              <a:t>[MSR’24] </a:t>
            </a:r>
            <a:r>
              <a:rPr lang="en" sz="800">
                <a:solidFill>
                  <a:schemeClr val="dk1"/>
                </a:solidFill>
              </a:rPr>
              <a:t> </a:t>
            </a:r>
            <a:r>
              <a:rPr lang="en" sz="800" u="sng"/>
              <a:t>Wenxin Jiang</a:t>
            </a:r>
            <a:r>
              <a:rPr lang="en" sz="800"/>
              <a:t>, Jerin Yasmin, Jason Jones, Nicholas Synovic, Jiashen Kuo, Nathaniel Bielanski, Yuan Tian, George K. Thiruvathukal, James C. Davis. PeaTMOSS: A Dataset and Initial Analysis of Pre-Trained Models in Open-Source Software. arXiv preprint arXiv:2310.03620 (2023).</a:t>
            </a:r>
            <a:endParaRPr sz="800"/>
          </a:p>
        </p:txBody>
      </p:sp>
      <p:sp>
        <p:nvSpPr>
          <p:cNvPr id="2" name="Slide Number Placeholder 1">
            <a:extLst>
              <a:ext uri="{FF2B5EF4-FFF2-40B4-BE49-F238E27FC236}">
                <a16:creationId xmlns:a16="http://schemas.microsoft.com/office/drawing/2014/main" id="{359F6C51-7ADE-F598-1EB3-B1C2358E07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139</a:t>
            </a:fld>
            <a:endParaRPr lang="en"/>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4"/>
          <p:cNvSpPr txBox="1">
            <a:spLocks noGrp="1"/>
          </p:cNvSpPr>
          <p:nvPr>
            <p:ph type="title"/>
          </p:nvPr>
        </p:nvSpPr>
        <p:spPr>
          <a:xfrm>
            <a:off x="0" y="0"/>
            <a:ext cx="8520600" cy="738900"/>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b="1"/>
              <a:t>Traditional Software Packages</a:t>
            </a:r>
            <a:endParaRPr b="1"/>
          </a:p>
        </p:txBody>
      </p:sp>
      <p:pic>
        <p:nvPicPr>
          <p:cNvPr id="217" name="Google Shape;217;p24"/>
          <p:cNvPicPr preferRelativeResize="0"/>
          <p:nvPr/>
        </p:nvPicPr>
        <p:blipFill>
          <a:blip r:embed="rId3">
            <a:alphaModFix/>
          </a:blip>
          <a:stretch>
            <a:fillRect/>
          </a:stretch>
        </p:blipFill>
        <p:spPr>
          <a:xfrm>
            <a:off x="804525" y="618075"/>
            <a:ext cx="6911549" cy="4383849"/>
          </a:xfrm>
          <a:prstGeom prst="rect">
            <a:avLst/>
          </a:prstGeom>
          <a:noFill/>
          <a:ln>
            <a:noFill/>
          </a:ln>
        </p:spPr>
      </p:pic>
      <p:sp>
        <p:nvSpPr>
          <p:cNvPr id="2" name="Slide Number Placeholder 1">
            <a:extLst>
              <a:ext uri="{FF2B5EF4-FFF2-40B4-BE49-F238E27FC236}">
                <a16:creationId xmlns:a16="http://schemas.microsoft.com/office/drawing/2014/main" id="{9B118874-ECBE-2343-96D6-CEA84BCA0E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cxnSp>
        <p:nvCxnSpPr>
          <p:cNvPr id="3" name="Straight Connector 2">
            <a:extLst>
              <a:ext uri="{FF2B5EF4-FFF2-40B4-BE49-F238E27FC236}">
                <a16:creationId xmlns:a16="http://schemas.microsoft.com/office/drawing/2014/main" id="{D87DC0C2-ECCD-55EA-1D76-99C1BDCEDDCF}"/>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216" name="Google Shape;216;p24"/>
          <p:cNvPicPr preferRelativeResize="0"/>
          <p:nvPr/>
        </p:nvPicPr>
        <p:blipFill>
          <a:blip r:embed="rId4">
            <a:alphaModFix/>
          </a:blip>
          <a:stretch>
            <a:fillRect/>
          </a:stretch>
        </p:blipFill>
        <p:spPr>
          <a:xfrm>
            <a:off x="7688154" y="27920"/>
            <a:ext cx="1351551" cy="525608"/>
          </a:xfrm>
          <a:prstGeom prst="rect">
            <a:avLst/>
          </a:prstGeom>
          <a:noFill/>
          <a:ln>
            <a:noFill/>
          </a:ln>
        </p:spPr>
      </p:pic>
    </p:spTree>
    <p:extLst>
      <p:ext uri="{BB962C8B-B14F-4D97-AF65-F5344CB8AC3E}">
        <p14:creationId xmlns:p14="http://schemas.microsoft.com/office/powerpoint/2010/main" val="90912055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8" name="Google Shape;738;p70"/>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t>Topic 3</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Datasets of PTMs in Open-Source Software</a:t>
            </a:r>
            <a:endParaRPr sz="4000">
              <a:solidFill>
                <a:schemeClr val="dk2"/>
              </a:solidFill>
            </a:endParaRPr>
          </a:p>
          <a:p>
            <a:pPr marL="0" lvl="0" indent="0" algn="ctr" rtl="0">
              <a:spcBef>
                <a:spcPts val="0"/>
              </a:spcBef>
              <a:spcAft>
                <a:spcPts val="0"/>
              </a:spcAft>
              <a:buNone/>
            </a:pPr>
            <a:endParaRPr sz="4000">
              <a:solidFill>
                <a:schemeClr val="dk2"/>
              </a:solidFill>
            </a:endParaRPr>
          </a:p>
          <a:p>
            <a:pPr marL="0" lvl="0" indent="0" algn="ctr" rtl="0">
              <a:spcBef>
                <a:spcPts val="0"/>
              </a:spcBef>
              <a:spcAft>
                <a:spcPts val="0"/>
              </a:spcAft>
              <a:buNone/>
            </a:pPr>
            <a:r>
              <a:rPr lang="en" sz="4000">
                <a:solidFill>
                  <a:srgbClr val="1155CC"/>
                </a:solidFill>
              </a:rPr>
              <a:t>Knowledge Gap</a:t>
            </a:r>
            <a:endParaRPr sz="4000">
              <a:solidFill>
                <a:srgbClr val="1155CC"/>
              </a:solidFill>
            </a:endParaRPr>
          </a:p>
        </p:txBody>
      </p:sp>
      <p:sp>
        <p:nvSpPr>
          <p:cNvPr id="737" name="Google Shape;737;p70"/>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739" name="Google Shape;739;p70"/>
          <p:cNvSpPr txBox="1"/>
          <p:nvPr/>
        </p:nvSpPr>
        <p:spPr>
          <a:xfrm>
            <a:off x="0" y="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[MSR-Dataset’23, MSR’24]</a:t>
            </a:r>
            <a:endParaRPr sz="12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4496BA02-DCFA-AB4E-D7A1-72B33357F4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140</a:t>
            </a:fld>
            <a:endParaRPr lang="en"/>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5" name="Google Shape;745;p71"/>
          <p:cNvSpPr txBox="1"/>
          <p:nvPr/>
        </p:nvSpPr>
        <p:spPr>
          <a:xfrm>
            <a:off x="1322375" y="3458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p>
        </p:txBody>
      </p:sp>
      <p:sp>
        <p:nvSpPr>
          <p:cNvPr id="746" name="Google Shape;746;p71"/>
          <p:cNvSpPr txBox="1"/>
          <p:nvPr/>
        </p:nvSpPr>
        <p:spPr>
          <a:xfrm>
            <a:off x="1720000" y="33013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Identify candidates​</a:t>
            </a:r>
            <a:endParaRPr sz="2400"/>
          </a:p>
        </p:txBody>
      </p:sp>
      <p:sp>
        <p:nvSpPr>
          <p:cNvPr id="747" name="Google Shape;747;p71"/>
          <p:cNvSpPr txBox="1"/>
          <p:nvPr/>
        </p:nvSpPr>
        <p:spPr>
          <a:xfrm>
            <a:off x="3828450" y="23497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Evaluate candidates​</a:t>
            </a:r>
            <a:endParaRPr sz="2400"/>
          </a:p>
        </p:txBody>
      </p:sp>
      <p:sp>
        <p:nvSpPr>
          <p:cNvPr id="748" name="Google Shape;748;p71"/>
          <p:cNvSpPr txBox="1"/>
          <p:nvPr/>
        </p:nvSpPr>
        <p:spPr>
          <a:xfrm>
            <a:off x="0" y="0"/>
            <a:ext cx="9144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chemeClr val="dk1"/>
                </a:solidFill>
              </a:rPr>
              <a:t>Engineering reuse process</a:t>
            </a:r>
            <a:endParaRPr sz="1300"/>
          </a:p>
        </p:txBody>
      </p:sp>
      <p:sp>
        <p:nvSpPr>
          <p:cNvPr id="749" name="Google Shape;749;p71"/>
          <p:cNvSpPr txBox="1"/>
          <p:nvPr/>
        </p:nvSpPr>
        <p:spPr>
          <a:xfrm>
            <a:off x="1851725" y="1553600"/>
            <a:ext cx="2164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Any risks?</a:t>
            </a:r>
            <a:endParaRPr sz="1600"/>
          </a:p>
        </p:txBody>
      </p:sp>
      <p:sp>
        <p:nvSpPr>
          <p:cNvPr id="750" name="Google Shape;750;p71"/>
          <p:cNvSpPr txBox="1"/>
          <p:nvPr/>
        </p:nvSpPr>
        <p:spPr>
          <a:xfrm>
            <a:off x="57275" y="2550463"/>
            <a:ext cx="1923600" cy="431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available?​ </a:t>
            </a:r>
            <a:endParaRPr sz="1600"/>
          </a:p>
        </p:txBody>
      </p:sp>
      <p:cxnSp>
        <p:nvCxnSpPr>
          <p:cNvPr id="751" name="Google Shape;751;p71"/>
          <p:cNvCxnSpPr/>
          <p:nvPr/>
        </p:nvCxnSpPr>
        <p:spPr>
          <a:xfrm>
            <a:off x="1451500" y="3066750"/>
            <a:ext cx="601500" cy="340500"/>
          </a:xfrm>
          <a:prstGeom prst="straightConnector1">
            <a:avLst/>
          </a:prstGeom>
          <a:noFill/>
          <a:ln w="76200" cap="flat" cmpd="sng">
            <a:solidFill>
              <a:srgbClr val="1155CC"/>
            </a:solidFill>
            <a:prstDash val="solid"/>
            <a:round/>
            <a:headEnd type="none" w="med" len="med"/>
            <a:tailEnd type="stealth" w="med" len="med"/>
          </a:ln>
        </p:spPr>
      </p:cxnSp>
      <p:cxnSp>
        <p:nvCxnSpPr>
          <p:cNvPr id="752" name="Google Shape;752;p71"/>
          <p:cNvCxnSpPr/>
          <p:nvPr/>
        </p:nvCxnSpPr>
        <p:spPr>
          <a:xfrm>
            <a:off x="3484300" y="2128100"/>
            <a:ext cx="735000" cy="351300"/>
          </a:xfrm>
          <a:prstGeom prst="straightConnector1">
            <a:avLst/>
          </a:prstGeom>
          <a:noFill/>
          <a:ln w="76200" cap="flat" cmpd="sng">
            <a:solidFill>
              <a:srgbClr val="1155CC"/>
            </a:solidFill>
            <a:prstDash val="solid"/>
            <a:round/>
            <a:headEnd type="none" w="med" len="med"/>
            <a:tailEnd type="stealth" w="med" len="med"/>
          </a:ln>
        </p:spPr>
      </p:cxnSp>
      <p:cxnSp>
        <p:nvCxnSpPr>
          <p:cNvPr id="753" name="Google Shape;753;p71"/>
          <p:cNvCxnSpPr/>
          <p:nvPr/>
        </p:nvCxnSpPr>
        <p:spPr>
          <a:xfrm rot="10800000" flipH="1">
            <a:off x="1567275" y="3856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754" name="Google Shape;754;p71"/>
          <p:cNvCxnSpPr/>
          <p:nvPr/>
        </p:nvCxnSpPr>
        <p:spPr>
          <a:xfrm rot="10800000" flipH="1">
            <a:off x="3513700" y="2885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755" name="Google Shape;755;p71"/>
          <p:cNvCxnSpPr/>
          <p:nvPr/>
        </p:nvCxnSpPr>
        <p:spPr>
          <a:xfrm rot="10800000" flipH="1">
            <a:off x="5395400" y="2005075"/>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756" name="Google Shape;756;p71"/>
          <p:cNvCxnSpPr/>
          <p:nvPr/>
        </p:nvCxnSpPr>
        <p:spPr>
          <a:xfrm rot="10800000" flipH="1">
            <a:off x="7037400" y="1082000"/>
            <a:ext cx="822600" cy="471600"/>
          </a:xfrm>
          <a:prstGeom prst="straightConnector1">
            <a:avLst/>
          </a:prstGeom>
          <a:noFill/>
          <a:ln w="76200" cap="flat" cmpd="sng">
            <a:solidFill>
              <a:schemeClr val="dk1"/>
            </a:solidFill>
            <a:prstDash val="solid"/>
            <a:round/>
            <a:headEnd type="none" w="med" len="med"/>
            <a:tailEnd type="stealth" w="med" len="med"/>
          </a:ln>
        </p:spPr>
      </p:cxnSp>
      <p:cxnSp>
        <p:nvCxnSpPr>
          <p:cNvPr id="757" name="Google Shape;757;p71"/>
          <p:cNvCxnSpPr>
            <a:endCxn id="746" idx="3"/>
          </p:cNvCxnSpPr>
          <p:nvPr/>
        </p:nvCxnSpPr>
        <p:spPr>
          <a:xfrm flipH="1">
            <a:off x="4720000" y="1082100"/>
            <a:ext cx="3750900" cy="2496300"/>
          </a:xfrm>
          <a:prstGeom prst="curvedConnector3">
            <a:avLst>
              <a:gd name="adj1" fmla="val -2462"/>
            </a:avLst>
          </a:prstGeom>
          <a:noFill/>
          <a:ln w="38100" cap="flat" cmpd="sng">
            <a:solidFill>
              <a:srgbClr val="595959"/>
            </a:solidFill>
            <a:prstDash val="dash"/>
            <a:round/>
            <a:headEnd type="none" w="med" len="med"/>
            <a:tailEnd type="stealth" w="med" len="med"/>
          </a:ln>
        </p:spPr>
      </p:cxnSp>
      <p:sp>
        <p:nvSpPr>
          <p:cNvPr id="758" name="Google Shape;758;p71"/>
          <p:cNvSpPr txBox="1"/>
          <p:nvPr/>
        </p:nvSpPr>
        <p:spPr>
          <a:xfrm>
            <a:off x="5281650" y="1450550"/>
            <a:ext cx="4038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Reengineer candidate(s)​</a:t>
            </a:r>
            <a:endParaRPr sz="2400"/>
          </a:p>
        </p:txBody>
      </p:sp>
      <p:sp>
        <p:nvSpPr>
          <p:cNvPr id="759" name="Google Shape;759;p71"/>
          <p:cNvSpPr txBox="1"/>
          <p:nvPr/>
        </p:nvSpPr>
        <p:spPr>
          <a:xfrm>
            <a:off x="2712288" y="665988"/>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What is challenging?​</a:t>
            </a:r>
            <a:endParaRPr sz="1600"/>
          </a:p>
        </p:txBody>
      </p:sp>
      <p:cxnSp>
        <p:nvCxnSpPr>
          <p:cNvPr id="760" name="Google Shape;760;p71"/>
          <p:cNvCxnSpPr>
            <a:endCxn id="758" idx="1"/>
          </p:cNvCxnSpPr>
          <p:nvPr/>
        </p:nvCxnSpPr>
        <p:spPr>
          <a:xfrm>
            <a:off x="4387350" y="1326800"/>
            <a:ext cx="894300" cy="400800"/>
          </a:xfrm>
          <a:prstGeom prst="straightConnector1">
            <a:avLst/>
          </a:prstGeom>
          <a:noFill/>
          <a:ln w="76200" cap="flat" cmpd="sng">
            <a:solidFill>
              <a:srgbClr val="1155CC"/>
            </a:solidFill>
            <a:prstDash val="solid"/>
            <a:round/>
            <a:headEnd type="none" w="med" len="med"/>
            <a:tailEnd type="stealth" w="med" len="med"/>
          </a:ln>
        </p:spPr>
      </p:cxnSp>
      <p:sp>
        <p:nvSpPr>
          <p:cNvPr id="761" name="Google Shape;761;p71"/>
          <p:cNvSpPr txBox="1"/>
          <p:nvPr/>
        </p:nvSpPr>
        <p:spPr>
          <a:xfrm>
            <a:off x="6756075" y="600300"/>
            <a:ext cx="3000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Integrate/Deploy</a:t>
            </a:r>
            <a:endParaRPr sz="2400">
              <a:solidFill>
                <a:schemeClr val="dk1"/>
              </a:solidFill>
            </a:endParaRPr>
          </a:p>
          <a:p>
            <a:pPr marL="0" lvl="0" indent="0" algn="l" rtl="0">
              <a:spcBef>
                <a:spcPts val="0"/>
              </a:spcBef>
              <a:spcAft>
                <a:spcPts val="0"/>
              </a:spcAft>
              <a:buNone/>
            </a:pPr>
            <a:endParaRPr sz="2400"/>
          </a:p>
        </p:txBody>
      </p:sp>
      <p:sp>
        <p:nvSpPr>
          <p:cNvPr id="762" name="Google Shape;762;p71"/>
          <p:cNvSpPr txBox="1"/>
          <p:nvPr/>
        </p:nvSpPr>
        <p:spPr>
          <a:xfrm>
            <a:off x="0" y="41750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Specify requirement</a:t>
            </a:r>
            <a:endParaRPr sz="2400"/>
          </a:p>
        </p:txBody>
      </p:sp>
      <p:sp>
        <p:nvSpPr>
          <p:cNvPr id="763" name="Google Shape;763;p71"/>
          <p:cNvSpPr/>
          <p:nvPr/>
        </p:nvSpPr>
        <p:spPr>
          <a:xfrm rot="4125791">
            <a:off x="5924360" y="607449"/>
            <a:ext cx="130030" cy="6418453"/>
          </a:xfrm>
          <a:prstGeom prst="rightBrace">
            <a:avLst>
              <a:gd name="adj1" fmla="val 50000"/>
              <a:gd name="adj2" fmla="val 50000"/>
            </a:avLst>
          </a:prstGeom>
          <a:no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64" name="Google Shape;764;p71"/>
          <p:cNvSpPr txBox="1"/>
          <p:nvPr/>
        </p:nvSpPr>
        <p:spPr>
          <a:xfrm rot="-1290718">
            <a:off x="5278249" y="3861966"/>
            <a:ext cx="1885760" cy="430855"/>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a:t>PTM Supply Chain</a:t>
            </a:r>
            <a:endParaRPr sz="1600"/>
          </a:p>
        </p:txBody>
      </p:sp>
      <p:sp>
        <p:nvSpPr>
          <p:cNvPr id="2" name="Slide Number Placeholder 1">
            <a:extLst>
              <a:ext uri="{FF2B5EF4-FFF2-40B4-BE49-F238E27FC236}">
                <a16:creationId xmlns:a16="http://schemas.microsoft.com/office/drawing/2014/main" id="{DC615935-7E41-6ABC-5B66-0111D3857AC1}"/>
              </a:ext>
            </a:extLst>
          </p:cNvPr>
          <p:cNvSpPr>
            <a:spLocks noGrp="1"/>
          </p:cNvSpPr>
          <p:nvPr>
            <p:ph type="sldNum" sz="quarter" idx="12"/>
          </p:nvPr>
        </p:nvSpPr>
        <p:spPr/>
        <p:txBody>
          <a:bodyPr/>
          <a:lstStyle/>
          <a:p>
            <a:fld id="{F39902C9-1D6D-3144-94C6-FDF8FB570987}" type="slidenum">
              <a:rPr lang="en-US" smtClean="0"/>
              <a:t>141</a:t>
            </a:fld>
            <a:endParaRPr 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72"/>
          <p:cNvSpPr txBox="1">
            <a:spLocks noGrp="1"/>
          </p:cNvSpPr>
          <p:nvPr>
            <p:ph type="title"/>
          </p:nvPr>
        </p:nvSpPr>
        <p:spPr>
          <a:xfrm>
            <a:off x="311700" y="957925"/>
            <a:ext cx="8520600" cy="7389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solidFill>
                  <a:srgbClr val="FF0000"/>
                </a:solidFill>
              </a:rPr>
              <a:t>What is available?</a:t>
            </a:r>
            <a:endParaRPr>
              <a:solidFill>
                <a:srgbClr val="FF0000"/>
              </a:solidFill>
            </a:endParaRPr>
          </a:p>
        </p:txBody>
      </p:sp>
      <p:sp>
        <p:nvSpPr>
          <p:cNvPr id="771" name="Google Shape;771;p72"/>
          <p:cNvSpPr txBox="1">
            <a:spLocks noGrp="1"/>
          </p:cNvSpPr>
          <p:nvPr>
            <p:ph type="title" idx="4294967295"/>
          </p:nvPr>
        </p:nvSpPr>
        <p:spPr>
          <a:xfrm>
            <a:off x="0" y="3481388"/>
            <a:ext cx="8521700" cy="739775"/>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t>Dataset for further analysis</a:t>
            </a:r>
            <a:endParaRPr/>
          </a:p>
        </p:txBody>
      </p:sp>
      <p:cxnSp>
        <p:nvCxnSpPr>
          <p:cNvPr id="772" name="Google Shape;772;p72"/>
          <p:cNvCxnSpPr/>
          <p:nvPr/>
        </p:nvCxnSpPr>
        <p:spPr>
          <a:xfrm>
            <a:off x="4572000" y="2048225"/>
            <a:ext cx="0" cy="1192800"/>
          </a:xfrm>
          <a:prstGeom prst="straightConnector1">
            <a:avLst/>
          </a:prstGeom>
          <a:noFill/>
          <a:ln w="76200" cap="flat" cmpd="sng">
            <a:solidFill>
              <a:srgbClr val="1155CC"/>
            </a:solidFill>
            <a:prstDash val="solid"/>
            <a:round/>
            <a:headEnd type="none" w="med" len="med"/>
            <a:tailEnd type="stealth" w="med" len="med"/>
          </a:ln>
        </p:spPr>
      </p:cxnSp>
      <p:sp>
        <p:nvSpPr>
          <p:cNvPr id="773" name="Google Shape;773;p72"/>
          <p:cNvSpPr txBox="1"/>
          <p:nvPr/>
        </p:nvSpPr>
        <p:spPr>
          <a:xfrm>
            <a:off x="0" y="0"/>
            <a:ext cx="3339900" cy="37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[MSR-Dataset’23, MSR’24]</a:t>
            </a:r>
            <a:endParaRPr sz="12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8D50ECB0-848E-89F5-52C4-A22C1332CE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142</a:t>
            </a:fld>
            <a:endParaRPr lang="en"/>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73"/>
          <p:cNvSpPr txBox="1">
            <a:spLocks noGrp="1"/>
          </p:cNvSpPr>
          <p:nvPr>
            <p:ph type="title"/>
          </p:nvPr>
        </p:nvSpPr>
        <p:spPr>
          <a:xfrm>
            <a:off x="311700" y="0"/>
            <a:ext cx="8520600" cy="7389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t>Motivation for a Dataset</a:t>
            </a:r>
            <a:endParaRPr/>
          </a:p>
        </p:txBody>
      </p:sp>
      <p:sp>
        <p:nvSpPr>
          <p:cNvPr id="780" name="Google Shape;780;p73"/>
          <p:cNvSpPr txBox="1">
            <a:spLocks noGrp="1"/>
          </p:cNvSpPr>
          <p:nvPr>
            <p:ph type="title" idx="4294967295"/>
          </p:nvPr>
        </p:nvSpPr>
        <p:spPr>
          <a:xfrm>
            <a:off x="0" y="3246438"/>
            <a:ext cx="8778875" cy="1416050"/>
          </a:xfrm>
          <a:prstGeom prst="rect">
            <a:avLst/>
          </a:prstGeom>
        </p:spPr>
        <p:txBody>
          <a:bodyPr spcFirstLastPara="1" wrap="square" lIns="91425" tIns="91425" rIns="91425" bIns="91425" anchor="ctr" anchorCtr="0">
            <a:spAutoFit/>
          </a:bodyPr>
          <a:lstStyle/>
          <a:p>
            <a:pPr marL="457200" lvl="0" indent="-355600" algn="l" rtl="0">
              <a:lnSpc>
                <a:spcPct val="150000"/>
              </a:lnSpc>
              <a:spcBef>
                <a:spcPts val="0"/>
              </a:spcBef>
              <a:spcAft>
                <a:spcPts val="0"/>
              </a:spcAft>
              <a:buSzPts val="2000"/>
              <a:buAutoNum type="arabicPeriod"/>
            </a:pPr>
            <a:r>
              <a:rPr lang="en" sz="2000"/>
              <a:t>Lack of queryable PTM metadata.</a:t>
            </a:r>
            <a:endParaRPr sz="2000"/>
          </a:p>
          <a:p>
            <a:pPr marL="457200" lvl="0" indent="-355600" algn="l" rtl="0">
              <a:lnSpc>
                <a:spcPct val="150000"/>
              </a:lnSpc>
              <a:spcBef>
                <a:spcPts val="0"/>
              </a:spcBef>
              <a:spcAft>
                <a:spcPts val="0"/>
              </a:spcAft>
              <a:buSzPts val="2000"/>
              <a:buAutoNum type="arabicPeriod"/>
            </a:pPr>
            <a:r>
              <a:rPr lang="en" sz="2000"/>
              <a:t>Accessibility issues (git-lfs, rate limits, etc.)</a:t>
            </a:r>
            <a:endParaRPr sz="2000"/>
          </a:p>
          <a:p>
            <a:pPr marL="457200" lvl="0" indent="-355600" algn="l" rtl="0">
              <a:lnSpc>
                <a:spcPct val="150000"/>
              </a:lnSpc>
              <a:spcBef>
                <a:spcPts val="0"/>
              </a:spcBef>
              <a:spcAft>
                <a:spcPts val="0"/>
              </a:spcAft>
              <a:buSzPts val="2000"/>
              <a:buAutoNum type="arabicPeriod"/>
            </a:pPr>
            <a:r>
              <a:rPr lang="en" sz="2000"/>
              <a:t>Scientific replicability → long-term data</a:t>
            </a:r>
            <a:endParaRPr sz="2000"/>
          </a:p>
        </p:txBody>
      </p:sp>
      <p:pic>
        <p:nvPicPr>
          <p:cNvPr id="781" name="Google Shape;781;p73"/>
          <p:cNvPicPr preferRelativeResize="0"/>
          <p:nvPr/>
        </p:nvPicPr>
        <p:blipFill>
          <a:blip r:embed="rId3">
            <a:alphaModFix/>
          </a:blip>
          <a:stretch>
            <a:fillRect/>
          </a:stretch>
        </p:blipFill>
        <p:spPr>
          <a:xfrm>
            <a:off x="802350" y="959725"/>
            <a:ext cx="877800" cy="877800"/>
          </a:xfrm>
          <a:prstGeom prst="rect">
            <a:avLst/>
          </a:prstGeom>
          <a:noFill/>
          <a:ln>
            <a:noFill/>
          </a:ln>
        </p:spPr>
      </p:pic>
      <p:pic>
        <p:nvPicPr>
          <p:cNvPr id="782" name="Google Shape;782;p73"/>
          <p:cNvPicPr preferRelativeResize="0"/>
          <p:nvPr/>
        </p:nvPicPr>
        <p:blipFill>
          <a:blip r:embed="rId4">
            <a:alphaModFix/>
          </a:blip>
          <a:stretch>
            <a:fillRect/>
          </a:stretch>
        </p:blipFill>
        <p:spPr>
          <a:xfrm>
            <a:off x="3352425" y="612800"/>
            <a:ext cx="2914650" cy="1571625"/>
          </a:xfrm>
          <a:prstGeom prst="rect">
            <a:avLst/>
          </a:prstGeom>
          <a:noFill/>
          <a:ln>
            <a:noFill/>
          </a:ln>
        </p:spPr>
      </p:pic>
      <p:sp>
        <p:nvSpPr>
          <p:cNvPr id="783" name="Google Shape;783;p73"/>
          <p:cNvSpPr txBox="1"/>
          <p:nvPr/>
        </p:nvSpPr>
        <p:spPr>
          <a:xfrm>
            <a:off x="1680150" y="1152325"/>
            <a:ext cx="1696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t>GHTorrent</a:t>
            </a:r>
            <a:endParaRPr sz="2000"/>
          </a:p>
        </p:txBody>
      </p:sp>
      <p:sp>
        <p:nvSpPr>
          <p:cNvPr id="784" name="Google Shape;784;p73"/>
          <p:cNvSpPr txBox="1"/>
          <p:nvPr/>
        </p:nvSpPr>
        <p:spPr>
          <a:xfrm>
            <a:off x="0" y="2422350"/>
            <a:ext cx="6669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FF0000"/>
                </a:solidFill>
              </a:rPr>
              <a:t>Why do we need a PTM dataset?</a:t>
            </a:r>
            <a:endParaRPr sz="2400">
              <a:solidFill>
                <a:srgbClr val="FF0000"/>
              </a:solidFill>
            </a:endParaRPr>
          </a:p>
        </p:txBody>
      </p:sp>
      <p:sp>
        <p:nvSpPr>
          <p:cNvPr id="2" name="Slide Number Placeholder 1">
            <a:extLst>
              <a:ext uri="{FF2B5EF4-FFF2-40B4-BE49-F238E27FC236}">
                <a16:creationId xmlns:a16="http://schemas.microsoft.com/office/drawing/2014/main" id="{3B4F8D1A-E209-E3B2-B4DA-5BC28E19E0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143</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0">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83"/>
          <p:cNvSpPr txBox="1">
            <a:spLocks noGrp="1"/>
          </p:cNvSpPr>
          <p:nvPr>
            <p:ph type="title"/>
          </p:nvPr>
        </p:nvSpPr>
        <p:spPr>
          <a:xfrm>
            <a:off x="268425" y="0"/>
            <a:ext cx="85206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 b="1"/>
              <a:t>Outline</a:t>
            </a:r>
            <a:endParaRPr b="1"/>
          </a:p>
        </p:txBody>
      </p:sp>
      <p:sp>
        <p:nvSpPr>
          <p:cNvPr id="872" name="Google Shape;872;p83"/>
          <p:cNvSpPr txBox="1"/>
          <p:nvPr/>
        </p:nvSpPr>
        <p:spPr>
          <a:xfrm>
            <a:off x="610675" y="981525"/>
            <a:ext cx="2947500" cy="615600"/>
          </a:xfrm>
          <a:prstGeom prst="rect">
            <a:avLst/>
          </a:prstGeom>
          <a:noFill/>
          <a:ln>
            <a:noFill/>
          </a:ln>
        </p:spPr>
        <p:txBody>
          <a:bodyPr spcFirstLastPara="1" wrap="square" lIns="91425" tIns="91425" rIns="91425" bIns="91425" anchor="ctr" anchorCtr="0">
            <a:noAutofit/>
          </a:bodyPr>
          <a:lstStyle/>
          <a:p>
            <a:pPr marL="457200" lvl="0" indent="-406400" algn="l" rtl="0">
              <a:lnSpc>
                <a:spcPct val="200000"/>
              </a:lnSpc>
              <a:spcBef>
                <a:spcPts val="0"/>
              </a:spcBef>
              <a:spcAft>
                <a:spcPts val="0"/>
              </a:spcAft>
              <a:buClr>
                <a:schemeClr val="dk1"/>
              </a:buClr>
              <a:buSzPts val="2800"/>
              <a:buChar char="●"/>
            </a:pPr>
            <a:r>
              <a:rPr lang="en" sz="2800">
                <a:solidFill>
                  <a:schemeClr val="dk1"/>
                </a:solidFill>
              </a:rPr>
              <a:t>Background</a:t>
            </a:r>
            <a:endParaRPr/>
          </a:p>
        </p:txBody>
      </p:sp>
      <p:sp>
        <p:nvSpPr>
          <p:cNvPr id="873" name="Google Shape;873;p83"/>
          <p:cNvSpPr txBox="1"/>
          <p:nvPr/>
        </p:nvSpPr>
        <p:spPr>
          <a:xfrm>
            <a:off x="610675" y="2344650"/>
            <a:ext cx="7656300" cy="1477500"/>
          </a:xfrm>
          <a:prstGeom prst="rect">
            <a:avLst/>
          </a:prstGeom>
          <a:noFill/>
          <a:ln>
            <a:noFill/>
          </a:ln>
        </p:spPr>
        <p:txBody>
          <a:bodyPr spcFirstLastPara="1" wrap="square" lIns="91425" tIns="91425" rIns="91425" bIns="91425" anchor="t" anchorCtr="0">
            <a:spAutoFit/>
          </a:bodyPr>
          <a:lstStyle/>
          <a:p>
            <a:pPr marL="457200" lvl="0" indent="-406400" algn="l" rtl="0">
              <a:lnSpc>
                <a:spcPct val="200000"/>
              </a:lnSpc>
              <a:spcBef>
                <a:spcPts val="0"/>
              </a:spcBef>
              <a:spcAft>
                <a:spcPts val="0"/>
              </a:spcAft>
              <a:buClr>
                <a:schemeClr val="dk1"/>
              </a:buClr>
              <a:buSzPts val="2800"/>
              <a:buChar char="●"/>
            </a:pPr>
            <a:r>
              <a:rPr lang="en" sz="2800">
                <a:solidFill>
                  <a:schemeClr val="dk1"/>
                </a:solidFill>
              </a:rPr>
              <a:t>Topics I’ll discuss today</a:t>
            </a:r>
            <a:endParaRPr sz="2800">
              <a:solidFill>
                <a:schemeClr val="dk1"/>
              </a:solidFill>
            </a:endParaRPr>
          </a:p>
          <a:p>
            <a:pPr marL="0" lvl="0" indent="0" algn="l" rtl="0">
              <a:lnSpc>
                <a:spcPct val="200000"/>
              </a:lnSpc>
              <a:spcBef>
                <a:spcPts val="0"/>
              </a:spcBef>
              <a:spcAft>
                <a:spcPts val="0"/>
              </a:spcAft>
              <a:buNone/>
            </a:pPr>
            <a:endParaRPr sz="2800">
              <a:solidFill>
                <a:schemeClr val="dk1"/>
              </a:solidFill>
            </a:endParaRPr>
          </a:p>
        </p:txBody>
      </p:sp>
      <p:sp>
        <p:nvSpPr>
          <p:cNvPr id="874" name="Google Shape;874;p83"/>
          <p:cNvSpPr txBox="1"/>
          <p:nvPr/>
        </p:nvSpPr>
        <p:spPr>
          <a:xfrm>
            <a:off x="610675" y="3707775"/>
            <a:ext cx="3483600" cy="615600"/>
          </a:xfrm>
          <a:prstGeom prst="rect">
            <a:avLst/>
          </a:prstGeom>
          <a:noFill/>
          <a:ln>
            <a:noFill/>
          </a:ln>
        </p:spPr>
        <p:txBody>
          <a:bodyPr spcFirstLastPara="1" wrap="square" lIns="91425" tIns="91425" rIns="91425" bIns="91425" anchor="t" anchorCtr="0">
            <a:spAutoFit/>
          </a:bodyPr>
          <a:lstStyle/>
          <a:p>
            <a:pPr marL="457200" lvl="0" indent="-406400" algn="l" rtl="0">
              <a:lnSpc>
                <a:spcPct val="200000"/>
              </a:lnSpc>
              <a:spcBef>
                <a:spcPts val="0"/>
              </a:spcBef>
              <a:spcAft>
                <a:spcPts val="0"/>
              </a:spcAft>
              <a:buClr>
                <a:schemeClr val="dk1"/>
              </a:buClr>
              <a:buSzPts val="2800"/>
              <a:buChar char="●"/>
            </a:pPr>
            <a:r>
              <a:rPr lang="en" sz="2800" b="1">
                <a:solidFill>
                  <a:schemeClr val="dk1"/>
                </a:solidFill>
              </a:rPr>
              <a:t>Discussion</a:t>
            </a:r>
            <a:endParaRPr b="1"/>
          </a:p>
        </p:txBody>
      </p:sp>
      <p:sp>
        <p:nvSpPr>
          <p:cNvPr id="2" name="Slide Number Placeholder 1">
            <a:extLst>
              <a:ext uri="{FF2B5EF4-FFF2-40B4-BE49-F238E27FC236}">
                <a16:creationId xmlns:a16="http://schemas.microsoft.com/office/drawing/2014/main" id="{9DAC20D3-0FA3-5B58-BA32-24064310F08F}"/>
              </a:ext>
            </a:extLst>
          </p:cNvPr>
          <p:cNvSpPr>
            <a:spLocks noGrp="1"/>
          </p:cNvSpPr>
          <p:nvPr>
            <p:ph type="sldNum" sz="quarter" idx="12"/>
          </p:nvPr>
        </p:nvSpPr>
        <p:spPr/>
        <p:txBody>
          <a:bodyPr/>
          <a:lstStyle/>
          <a:p>
            <a:fld id="{F39902C9-1D6D-3144-94C6-FDF8FB570987}" type="slidenum">
              <a:rPr lang="en-US" smtClean="0"/>
              <a:t>144</a:t>
            </a:fld>
            <a:endParaRPr lang="en-US"/>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0" name="Google Shape;880;p84"/>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sz="4000" i="1"/>
          </a:p>
          <a:p>
            <a:pPr marL="0" lvl="0" indent="0" algn="ctr" rtl="0">
              <a:spcBef>
                <a:spcPts val="0"/>
              </a:spcBef>
              <a:spcAft>
                <a:spcPts val="0"/>
              </a:spcAft>
              <a:buNone/>
            </a:pPr>
            <a:r>
              <a:rPr lang="en" sz="4000" i="1"/>
              <a:t>Trustworthy Reuse in Open-Source AI Model Ecosystems</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i="1"/>
              <a:t>How Far Are We?</a:t>
            </a:r>
            <a:endParaRPr sz="4000" i="1">
              <a:solidFill>
                <a:srgbClr val="1155CC"/>
              </a:solidFill>
            </a:endParaRPr>
          </a:p>
        </p:txBody>
      </p:sp>
      <p:sp>
        <p:nvSpPr>
          <p:cNvPr id="881" name="Google Shape;881;p84"/>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0339272B-6DE6-B500-7876-E9F0BB8CC2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145</a:t>
            </a:fld>
            <a:endParaRPr lang="en"/>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886" name="Google Shape;886;p85" descr="Diagram&#10;&#10;Description automatically generated"/>
          <p:cNvPicPr preferRelativeResize="0"/>
          <p:nvPr/>
        </p:nvPicPr>
        <p:blipFill>
          <a:blip r:embed="rId3">
            <a:alphaModFix/>
          </a:blip>
          <a:stretch>
            <a:fillRect/>
          </a:stretch>
        </p:blipFill>
        <p:spPr>
          <a:xfrm>
            <a:off x="0" y="494765"/>
            <a:ext cx="2631599" cy="1646060"/>
          </a:xfrm>
          <a:prstGeom prst="rect">
            <a:avLst/>
          </a:prstGeom>
          <a:noFill/>
          <a:ln>
            <a:noFill/>
          </a:ln>
        </p:spPr>
      </p:pic>
      <p:pic>
        <p:nvPicPr>
          <p:cNvPr id="887" name="Google Shape;887;p85"/>
          <p:cNvPicPr preferRelativeResize="0"/>
          <p:nvPr/>
        </p:nvPicPr>
        <p:blipFill>
          <a:blip r:embed="rId4">
            <a:alphaModFix/>
          </a:blip>
          <a:stretch>
            <a:fillRect/>
          </a:stretch>
        </p:blipFill>
        <p:spPr>
          <a:xfrm>
            <a:off x="2847200" y="3694950"/>
            <a:ext cx="594861" cy="594857"/>
          </a:xfrm>
          <a:prstGeom prst="rect">
            <a:avLst/>
          </a:prstGeom>
          <a:noFill/>
          <a:ln>
            <a:noFill/>
          </a:ln>
        </p:spPr>
      </p:pic>
      <p:sp>
        <p:nvSpPr>
          <p:cNvPr id="889" name="Google Shape;889;p85"/>
          <p:cNvSpPr txBox="1"/>
          <p:nvPr/>
        </p:nvSpPr>
        <p:spPr>
          <a:xfrm>
            <a:off x="1322375" y="3458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p>
        </p:txBody>
      </p:sp>
      <p:sp>
        <p:nvSpPr>
          <p:cNvPr id="890" name="Google Shape;890;p85"/>
          <p:cNvSpPr txBox="1"/>
          <p:nvPr/>
        </p:nvSpPr>
        <p:spPr>
          <a:xfrm>
            <a:off x="1720000" y="33013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Identify candidates​</a:t>
            </a:r>
            <a:endParaRPr sz="2400"/>
          </a:p>
        </p:txBody>
      </p:sp>
      <p:sp>
        <p:nvSpPr>
          <p:cNvPr id="891" name="Google Shape;891;p85"/>
          <p:cNvSpPr txBox="1"/>
          <p:nvPr/>
        </p:nvSpPr>
        <p:spPr>
          <a:xfrm>
            <a:off x="3828450" y="23497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Evaluate candidates​</a:t>
            </a:r>
            <a:endParaRPr sz="2400"/>
          </a:p>
        </p:txBody>
      </p:sp>
      <p:sp>
        <p:nvSpPr>
          <p:cNvPr id="892" name="Google Shape;892;p85"/>
          <p:cNvSpPr txBox="1"/>
          <p:nvPr/>
        </p:nvSpPr>
        <p:spPr>
          <a:xfrm>
            <a:off x="5281650" y="1450550"/>
            <a:ext cx="4038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Reengineer candidate(s)​</a:t>
            </a:r>
            <a:endParaRPr sz="2400"/>
          </a:p>
        </p:txBody>
      </p:sp>
      <p:sp>
        <p:nvSpPr>
          <p:cNvPr id="893" name="Google Shape;893;p85"/>
          <p:cNvSpPr txBox="1"/>
          <p:nvPr/>
        </p:nvSpPr>
        <p:spPr>
          <a:xfrm>
            <a:off x="6784900" y="60030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Integrate/Deploy</a:t>
            </a:r>
            <a:endParaRPr sz="2400"/>
          </a:p>
        </p:txBody>
      </p:sp>
      <p:sp>
        <p:nvSpPr>
          <p:cNvPr id="894" name="Google Shape;894;p85"/>
          <p:cNvSpPr txBox="1"/>
          <p:nvPr/>
        </p:nvSpPr>
        <p:spPr>
          <a:xfrm>
            <a:off x="0" y="0"/>
            <a:ext cx="9144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chemeClr val="dk1"/>
                </a:solidFill>
              </a:rPr>
              <a:t>Theoretical Engineering Reuse Process</a:t>
            </a:r>
            <a:endParaRPr sz="1300" b="1"/>
          </a:p>
        </p:txBody>
      </p:sp>
      <p:sp>
        <p:nvSpPr>
          <p:cNvPr id="895" name="Google Shape;895;p85"/>
          <p:cNvSpPr txBox="1"/>
          <p:nvPr/>
        </p:nvSpPr>
        <p:spPr>
          <a:xfrm>
            <a:off x="0" y="41750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Specify </a:t>
            </a:r>
            <a:r>
              <a:rPr lang="en" sz="2400"/>
              <a:t>requirement</a:t>
            </a:r>
            <a:endParaRPr sz="2400"/>
          </a:p>
        </p:txBody>
      </p:sp>
      <p:sp>
        <p:nvSpPr>
          <p:cNvPr id="896" name="Google Shape;896;p85"/>
          <p:cNvSpPr txBox="1"/>
          <p:nvPr/>
        </p:nvSpPr>
        <p:spPr>
          <a:xfrm>
            <a:off x="0" y="2527800"/>
            <a:ext cx="1923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available?​ </a:t>
            </a:r>
            <a:endParaRPr sz="1600"/>
          </a:p>
        </p:txBody>
      </p:sp>
      <p:cxnSp>
        <p:nvCxnSpPr>
          <p:cNvPr id="897" name="Google Shape;897;p85"/>
          <p:cNvCxnSpPr/>
          <p:nvPr/>
        </p:nvCxnSpPr>
        <p:spPr>
          <a:xfrm>
            <a:off x="1516350" y="2909900"/>
            <a:ext cx="612900" cy="573600"/>
          </a:xfrm>
          <a:prstGeom prst="straightConnector1">
            <a:avLst/>
          </a:prstGeom>
          <a:noFill/>
          <a:ln w="76200" cap="flat" cmpd="sng">
            <a:solidFill>
              <a:srgbClr val="1155CC"/>
            </a:solidFill>
            <a:prstDash val="solid"/>
            <a:round/>
            <a:headEnd type="none" w="med" len="med"/>
            <a:tailEnd type="stealth" w="med" len="med"/>
          </a:ln>
        </p:spPr>
      </p:cxnSp>
      <p:cxnSp>
        <p:nvCxnSpPr>
          <p:cNvPr id="898" name="Google Shape;898;p85"/>
          <p:cNvCxnSpPr/>
          <p:nvPr/>
        </p:nvCxnSpPr>
        <p:spPr>
          <a:xfrm>
            <a:off x="3484300" y="2128100"/>
            <a:ext cx="735000" cy="351300"/>
          </a:xfrm>
          <a:prstGeom prst="straightConnector1">
            <a:avLst/>
          </a:prstGeom>
          <a:noFill/>
          <a:ln w="76200" cap="flat" cmpd="sng">
            <a:solidFill>
              <a:srgbClr val="1155CC"/>
            </a:solidFill>
            <a:prstDash val="solid"/>
            <a:round/>
            <a:headEnd type="none" w="med" len="med"/>
            <a:tailEnd type="stealth" w="med" len="med"/>
          </a:ln>
        </p:spPr>
      </p:cxnSp>
      <p:cxnSp>
        <p:nvCxnSpPr>
          <p:cNvPr id="899" name="Google Shape;899;p85"/>
          <p:cNvCxnSpPr/>
          <p:nvPr/>
        </p:nvCxnSpPr>
        <p:spPr>
          <a:xfrm rot="10800000" flipH="1">
            <a:off x="1567275" y="3856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900" name="Google Shape;900;p85"/>
          <p:cNvCxnSpPr/>
          <p:nvPr/>
        </p:nvCxnSpPr>
        <p:spPr>
          <a:xfrm rot="10800000" flipH="1">
            <a:off x="3513700" y="2885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901" name="Google Shape;901;p85"/>
          <p:cNvCxnSpPr/>
          <p:nvPr/>
        </p:nvCxnSpPr>
        <p:spPr>
          <a:xfrm rot="10800000" flipH="1">
            <a:off x="5395400" y="2005075"/>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902" name="Google Shape;902;p85"/>
          <p:cNvCxnSpPr/>
          <p:nvPr/>
        </p:nvCxnSpPr>
        <p:spPr>
          <a:xfrm rot="10800000" flipH="1">
            <a:off x="7037400" y="1082000"/>
            <a:ext cx="822600" cy="471600"/>
          </a:xfrm>
          <a:prstGeom prst="straightConnector1">
            <a:avLst/>
          </a:prstGeom>
          <a:noFill/>
          <a:ln w="76200" cap="flat" cmpd="sng">
            <a:solidFill>
              <a:schemeClr val="dk1"/>
            </a:solidFill>
            <a:prstDash val="solid"/>
            <a:round/>
            <a:headEnd type="none" w="med" len="med"/>
            <a:tailEnd type="stealth" w="med" len="med"/>
          </a:ln>
        </p:spPr>
      </p:cxnSp>
      <p:cxnSp>
        <p:nvCxnSpPr>
          <p:cNvPr id="903" name="Google Shape;903;p85"/>
          <p:cNvCxnSpPr>
            <a:endCxn id="890" idx="3"/>
          </p:cNvCxnSpPr>
          <p:nvPr/>
        </p:nvCxnSpPr>
        <p:spPr>
          <a:xfrm flipH="1">
            <a:off x="4720000" y="1082100"/>
            <a:ext cx="3750900" cy="2496300"/>
          </a:xfrm>
          <a:prstGeom prst="curvedConnector3">
            <a:avLst>
              <a:gd name="adj1" fmla="val -2462"/>
            </a:avLst>
          </a:prstGeom>
          <a:noFill/>
          <a:ln w="38100" cap="flat" cmpd="sng">
            <a:solidFill>
              <a:srgbClr val="595959"/>
            </a:solidFill>
            <a:prstDash val="dash"/>
            <a:round/>
            <a:headEnd type="none" w="med" len="med"/>
            <a:tailEnd type="stealth" w="med" len="med"/>
          </a:ln>
        </p:spPr>
      </p:cxnSp>
      <p:sp>
        <p:nvSpPr>
          <p:cNvPr id="904" name="Google Shape;904;p85"/>
          <p:cNvSpPr txBox="1"/>
          <p:nvPr/>
        </p:nvSpPr>
        <p:spPr>
          <a:xfrm>
            <a:off x="2129238" y="1411163"/>
            <a:ext cx="3000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Any risks? Mitigations?</a:t>
            </a:r>
            <a:endParaRPr sz="1600"/>
          </a:p>
          <a:p>
            <a:pPr marL="0" lvl="0" indent="0" algn="l" rtl="0">
              <a:spcBef>
                <a:spcPts val="0"/>
              </a:spcBef>
              <a:spcAft>
                <a:spcPts val="0"/>
              </a:spcAft>
              <a:buNone/>
            </a:pPr>
            <a:endParaRPr sz="1600">
              <a:solidFill>
                <a:schemeClr val="dk1"/>
              </a:solidFill>
            </a:endParaRPr>
          </a:p>
        </p:txBody>
      </p:sp>
      <p:sp>
        <p:nvSpPr>
          <p:cNvPr id="905" name="Google Shape;905;p85"/>
          <p:cNvSpPr txBox="1"/>
          <p:nvPr/>
        </p:nvSpPr>
        <p:spPr>
          <a:xfrm>
            <a:off x="2712301" y="589800"/>
            <a:ext cx="3301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What is challenging? Mitigation?​</a:t>
            </a:r>
            <a:endParaRPr sz="1600"/>
          </a:p>
        </p:txBody>
      </p:sp>
      <p:cxnSp>
        <p:nvCxnSpPr>
          <p:cNvPr id="906" name="Google Shape;906;p85"/>
          <p:cNvCxnSpPr>
            <a:endCxn id="892" idx="1"/>
          </p:cNvCxnSpPr>
          <p:nvPr/>
        </p:nvCxnSpPr>
        <p:spPr>
          <a:xfrm>
            <a:off x="4387350" y="1326800"/>
            <a:ext cx="894300" cy="400800"/>
          </a:xfrm>
          <a:prstGeom prst="straightConnector1">
            <a:avLst/>
          </a:prstGeom>
          <a:noFill/>
          <a:ln w="76200" cap="flat" cmpd="sng">
            <a:solidFill>
              <a:srgbClr val="1155CC"/>
            </a:solidFill>
            <a:prstDash val="solid"/>
            <a:round/>
            <a:headEnd type="none" w="med" len="med"/>
            <a:tailEnd type="stealth" w="med" len="med"/>
          </a:ln>
        </p:spPr>
      </p:cxnSp>
      <p:pic>
        <p:nvPicPr>
          <p:cNvPr id="907" name="Google Shape;907;p85"/>
          <p:cNvPicPr preferRelativeResize="0"/>
          <p:nvPr/>
        </p:nvPicPr>
        <p:blipFill>
          <a:blip r:embed="rId5">
            <a:alphaModFix/>
          </a:blip>
          <a:stretch>
            <a:fillRect/>
          </a:stretch>
        </p:blipFill>
        <p:spPr>
          <a:xfrm>
            <a:off x="3360011" y="3804690"/>
            <a:ext cx="370390" cy="375375"/>
          </a:xfrm>
          <a:prstGeom prst="rect">
            <a:avLst/>
          </a:prstGeom>
          <a:noFill/>
          <a:ln>
            <a:noFill/>
          </a:ln>
        </p:spPr>
      </p:pic>
      <p:pic>
        <p:nvPicPr>
          <p:cNvPr id="908" name="Google Shape;908;p85"/>
          <p:cNvPicPr preferRelativeResize="0"/>
          <p:nvPr/>
        </p:nvPicPr>
        <p:blipFill>
          <a:blip r:embed="rId6">
            <a:alphaModFix/>
          </a:blip>
          <a:stretch>
            <a:fillRect/>
          </a:stretch>
        </p:blipFill>
        <p:spPr>
          <a:xfrm>
            <a:off x="2975402" y="4219358"/>
            <a:ext cx="370388" cy="370386"/>
          </a:xfrm>
          <a:prstGeom prst="rect">
            <a:avLst/>
          </a:prstGeom>
          <a:noFill/>
          <a:ln>
            <a:noFill/>
          </a:ln>
        </p:spPr>
      </p:pic>
      <p:pic>
        <p:nvPicPr>
          <p:cNvPr id="909" name="Google Shape;909;p85"/>
          <p:cNvPicPr preferRelativeResize="0"/>
          <p:nvPr/>
        </p:nvPicPr>
        <p:blipFill>
          <a:blip r:embed="rId7">
            <a:alphaModFix/>
          </a:blip>
          <a:stretch>
            <a:fillRect/>
          </a:stretch>
        </p:blipFill>
        <p:spPr>
          <a:xfrm>
            <a:off x="3370488" y="4229836"/>
            <a:ext cx="349433" cy="349430"/>
          </a:xfrm>
          <a:prstGeom prst="rect">
            <a:avLst/>
          </a:prstGeom>
          <a:noFill/>
          <a:ln>
            <a:noFill/>
          </a:ln>
        </p:spPr>
      </p:pic>
      <p:sp>
        <p:nvSpPr>
          <p:cNvPr id="910" name="Google Shape;910;p85"/>
          <p:cNvSpPr txBox="1"/>
          <p:nvPr/>
        </p:nvSpPr>
        <p:spPr>
          <a:xfrm rot="-1304954">
            <a:off x="5974766" y="4019167"/>
            <a:ext cx="1529369" cy="37402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CC0000"/>
                </a:solidFill>
                <a:latin typeface="Calibri"/>
                <a:ea typeface="Calibri"/>
                <a:cs typeface="Calibri"/>
                <a:sym typeface="Calibri"/>
              </a:rPr>
              <a:t>ESEM’24,</a:t>
            </a:r>
            <a:endParaRPr sz="1500" b="1">
              <a:solidFill>
                <a:srgbClr val="CC0000"/>
              </a:solidFill>
              <a:latin typeface="Calibri"/>
              <a:ea typeface="Calibri"/>
              <a:cs typeface="Calibri"/>
              <a:sym typeface="Calibri"/>
            </a:endParaRPr>
          </a:p>
          <a:p>
            <a:pPr marL="0" lvl="0" indent="0" algn="l" rtl="0">
              <a:spcBef>
                <a:spcPts val="0"/>
              </a:spcBef>
              <a:spcAft>
                <a:spcPts val="0"/>
              </a:spcAft>
              <a:buNone/>
            </a:pPr>
            <a:r>
              <a:rPr lang="en" sz="1500" b="1">
                <a:solidFill>
                  <a:srgbClr val="CC0000"/>
                </a:solidFill>
                <a:latin typeface="Calibri"/>
                <a:ea typeface="Calibri"/>
                <a:cs typeface="Calibri"/>
                <a:sym typeface="Calibri"/>
              </a:rPr>
              <a:t>ICSE’23, </a:t>
            </a:r>
            <a:endParaRPr sz="1500" b="1">
              <a:solidFill>
                <a:srgbClr val="CC0000"/>
              </a:solidFill>
              <a:latin typeface="Calibri"/>
              <a:ea typeface="Calibri"/>
              <a:cs typeface="Calibri"/>
              <a:sym typeface="Calibri"/>
            </a:endParaRPr>
          </a:p>
          <a:p>
            <a:pPr marL="0" lvl="0" indent="0" algn="l" rtl="0">
              <a:spcBef>
                <a:spcPts val="0"/>
              </a:spcBef>
              <a:spcAft>
                <a:spcPts val="0"/>
              </a:spcAft>
              <a:buNone/>
            </a:pPr>
            <a:r>
              <a:rPr lang="en" sz="1500" b="1">
                <a:solidFill>
                  <a:srgbClr val="CC0000"/>
                </a:solidFill>
                <a:latin typeface="Calibri"/>
                <a:ea typeface="Calibri"/>
                <a:cs typeface="Calibri"/>
                <a:sym typeface="Calibri"/>
              </a:rPr>
              <a:t>SCORED’22</a:t>
            </a:r>
            <a:endParaRPr sz="1500" b="1">
              <a:solidFill>
                <a:srgbClr val="CC0000"/>
              </a:solidFill>
              <a:latin typeface="Calibri"/>
              <a:ea typeface="Calibri"/>
              <a:cs typeface="Calibri"/>
              <a:sym typeface="Calibri"/>
            </a:endParaRPr>
          </a:p>
        </p:txBody>
      </p:sp>
      <p:sp>
        <p:nvSpPr>
          <p:cNvPr id="911" name="Google Shape;911;p85"/>
          <p:cNvSpPr/>
          <p:nvPr/>
        </p:nvSpPr>
        <p:spPr>
          <a:xfrm rot="4125791">
            <a:off x="5924360" y="607449"/>
            <a:ext cx="130030" cy="6418453"/>
          </a:xfrm>
          <a:prstGeom prst="rightBrace">
            <a:avLst>
              <a:gd name="adj1" fmla="val 50000"/>
              <a:gd name="adj2" fmla="val 50000"/>
            </a:avLst>
          </a:prstGeom>
          <a:no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2" name="Google Shape;912;p85"/>
          <p:cNvSpPr txBox="1"/>
          <p:nvPr/>
        </p:nvSpPr>
        <p:spPr>
          <a:xfrm rot="-1290978">
            <a:off x="5239398" y="3657515"/>
            <a:ext cx="3000280" cy="43085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PTM Supply Chain</a:t>
            </a:r>
            <a:endParaRPr sz="1600"/>
          </a:p>
        </p:txBody>
      </p:sp>
      <p:sp>
        <p:nvSpPr>
          <p:cNvPr id="913" name="Google Shape;913;p85"/>
          <p:cNvSpPr txBox="1"/>
          <p:nvPr/>
        </p:nvSpPr>
        <p:spPr>
          <a:xfrm rot="-1790">
            <a:off x="0" y="2833700"/>
            <a:ext cx="2880300" cy="37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CC0000"/>
                </a:solidFill>
                <a:latin typeface="Calibri"/>
                <a:ea typeface="Calibri"/>
                <a:cs typeface="Calibri"/>
                <a:sym typeface="Calibri"/>
              </a:rPr>
              <a:t>MSR-Dataset’23,</a:t>
            </a:r>
            <a:endParaRPr sz="1500" b="1">
              <a:solidFill>
                <a:srgbClr val="CC0000"/>
              </a:solidFill>
              <a:latin typeface="Calibri"/>
              <a:ea typeface="Calibri"/>
              <a:cs typeface="Calibri"/>
              <a:sym typeface="Calibri"/>
            </a:endParaRPr>
          </a:p>
          <a:p>
            <a:pPr marL="0" lvl="0" indent="0" algn="l" rtl="0">
              <a:spcBef>
                <a:spcPts val="0"/>
              </a:spcBef>
              <a:spcAft>
                <a:spcPts val="0"/>
              </a:spcAft>
              <a:buNone/>
            </a:pPr>
            <a:r>
              <a:rPr lang="en" sz="1500" b="1">
                <a:solidFill>
                  <a:srgbClr val="CC0000"/>
                </a:solidFill>
                <a:latin typeface="Calibri"/>
                <a:ea typeface="Calibri"/>
                <a:cs typeface="Calibri"/>
                <a:sym typeface="Calibri"/>
              </a:rPr>
              <a:t>MSR’24</a:t>
            </a:r>
            <a:endParaRPr sz="1500" b="1">
              <a:solidFill>
                <a:srgbClr val="CC0000"/>
              </a:solidFill>
              <a:latin typeface="Calibri"/>
              <a:ea typeface="Calibri"/>
              <a:cs typeface="Calibri"/>
              <a:sym typeface="Calibri"/>
            </a:endParaRPr>
          </a:p>
        </p:txBody>
      </p:sp>
      <p:sp>
        <p:nvSpPr>
          <p:cNvPr id="914" name="Google Shape;914;p85"/>
          <p:cNvSpPr/>
          <p:nvPr/>
        </p:nvSpPr>
        <p:spPr>
          <a:xfrm rot="-129854">
            <a:off x="1936748" y="1382816"/>
            <a:ext cx="2669204" cy="744834"/>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5" name="Google Shape;915;p85"/>
          <p:cNvSpPr/>
          <p:nvPr/>
        </p:nvSpPr>
        <p:spPr>
          <a:xfrm rot="-129549">
            <a:off x="10836" y="4001777"/>
            <a:ext cx="2858630" cy="890745"/>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6" name="Google Shape;916;p85"/>
          <p:cNvSpPr/>
          <p:nvPr/>
        </p:nvSpPr>
        <p:spPr>
          <a:xfrm rot="-129670">
            <a:off x="2503552" y="548575"/>
            <a:ext cx="3508295" cy="695002"/>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7" name="Google Shape;917;p85"/>
          <p:cNvSpPr/>
          <p:nvPr/>
        </p:nvSpPr>
        <p:spPr>
          <a:xfrm rot="-130049">
            <a:off x="6638262" y="475389"/>
            <a:ext cx="2482776" cy="744834"/>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Slide Number Placeholder 1">
            <a:extLst>
              <a:ext uri="{FF2B5EF4-FFF2-40B4-BE49-F238E27FC236}">
                <a16:creationId xmlns:a16="http://schemas.microsoft.com/office/drawing/2014/main" id="{A9C0B557-728F-EE4A-7EF4-89252B5443CE}"/>
              </a:ext>
            </a:extLst>
          </p:cNvPr>
          <p:cNvSpPr>
            <a:spLocks noGrp="1"/>
          </p:cNvSpPr>
          <p:nvPr>
            <p:ph type="sldNum" sz="quarter" idx="12"/>
          </p:nvPr>
        </p:nvSpPr>
        <p:spPr/>
        <p:txBody>
          <a:bodyPr/>
          <a:lstStyle/>
          <a:p>
            <a:fld id="{F39902C9-1D6D-3144-94C6-FDF8FB570987}" type="slidenum">
              <a:rPr lang="en-US" smtClean="0"/>
              <a:t>146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86"/>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What Do We Know? – Systematic Literature Review</a:t>
            </a:r>
            <a:endParaRPr/>
          </a:p>
        </p:txBody>
      </p:sp>
      <p:sp>
        <p:nvSpPr>
          <p:cNvPr id="924" name="Google Shape;924;p86"/>
          <p:cNvSpPr txBox="1"/>
          <p:nvPr/>
        </p:nvSpPr>
        <p:spPr>
          <a:xfrm>
            <a:off x="8298850" y="0"/>
            <a:ext cx="844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[ESEM’24]</a:t>
            </a:r>
            <a:endParaRPr sz="1200">
              <a:solidFill>
                <a:schemeClr val="dk1"/>
              </a:solidFill>
              <a:latin typeface="Calibri"/>
              <a:ea typeface="Calibri"/>
              <a:cs typeface="Calibri"/>
              <a:sym typeface="Calibri"/>
            </a:endParaRPr>
          </a:p>
        </p:txBody>
      </p:sp>
      <p:pic>
        <p:nvPicPr>
          <p:cNvPr id="925" name="Google Shape;925;p86"/>
          <p:cNvPicPr preferRelativeResize="0"/>
          <p:nvPr/>
        </p:nvPicPr>
        <p:blipFill rotWithShape="1">
          <a:blip r:embed="rId3">
            <a:alphaModFix/>
          </a:blip>
          <a:srcRect r="10658"/>
          <a:stretch/>
        </p:blipFill>
        <p:spPr>
          <a:xfrm>
            <a:off x="182075" y="510425"/>
            <a:ext cx="8290375" cy="4491492"/>
          </a:xfrm>
          <a:prstGeom prst="rect">
            <a:avLst/>
          </a:prstGeom>
          <a:noFill/>
          <a:ln>
            <a:noFill/>
          </a:ln>
        </p:spPr>
      </p:pic>
      <p:sp>
        <p:nvSpPr>
          <p:cNvPr id="2" name="Slide Number Placeholder 1">
            <a:extLst>
              <a:ext uri="{FF2B5EF4-FFF2-40B4-BE49-F238E27FC236}">
                <a16:creationId xmlns:a16="http://schemas.microsoft.com/office/drawing/2014/main" id="{4A0EB78A-A065-8415-AB11-55075ACD3C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147</a:t>
            </a:fld>
            <a:endParaRPr lang="en"/>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1" name="Google Shape;931;p87"/>
          <p:cNvSpPr txBox="1"/>
          <p:nvPr/>
        </p:nvSpPr>
        <p:spPr>
          <a:xfrm>
            <a:off x="0" y="0"/>
            <a:ext cx="9144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chemeClr val="dk1"/>
                </a:solidFill>
              </a:rPr>
              <a:t>Future Directions on PTM</a:t>
            </a:r>
            <a:endParaRPr sz="1300" b="1"/>
          </a:p>
        </p:txBody>
      </p:sp>
      <p:pic>
        <p:nvPicPr>
          <p:cNvPr id="932" name="Google Shape;932;p87"/>
          <p:cNvPicPr preferRelativeResize="0"/>
          <p:nvPr/>
        </p:nvPicPr>
        <p:blipFill>
          <a:blip r:embed="rId3">
            <a:alphaModFix/>
          </a:blip>
          <a:stretch>
            <a:fillRect/>
          </a:stretch>
        </p:blipFill>
        <p:spPr>
          <a:xfrm>
            <a:off x="337825" y="452550"/>
            <a:ext cx="8221651" cy="4629376"/>
          </a:xfrm>
          <a:prstGeom prst="rect">
            <a:avLst/>
          </a:prstGeom>
          <a:noFill/>
          <a:ln>
            <a:noFill/>
          </a:ln>
        </p:spPr>
      </p:pic>
      <p:sp>
        <p:nvSpPr>
          <p:cNvPr id="2" name="Slide Number Placeholder 1">
            <a:extLst>
              <a:ext uri="{FF2B5EF4-FFF2-40B4-BE49-F238E27FC236}">
                <a16:creationId xmlns:a16="http://schemas.microsoft.com/office/drawing/2014/main" id="{52D0713F-DB94-B7A4-F3FF-96FAC347B002}"/>
              </a:ext>
            </a:extLst>
          </p:cNvPr>
          <p:cNvSpPr>
            <a:spLocks noGrp="1"/>
          </p:cNvSpPr>
          <p:nvPr>
            <p:ph type="sldNum" sz="quarter" idx="12"/>
          </p:nvPr>
        </p:nvSpPr>
        <p:spPr/>
        <p:txBody>
          <a:bodyPr/>
          <a:lstStyle/>
          <a:p>
            <a:fld id="{F39902C9-1D6D-3144-94C6-FDF8FB570987}" type="slidenum">
              <a:rPr lang="en-US" smtClean="0"/>
              <a:t>148</a:t>
            </a:fld>
            <a:endParaRPr lang="en-US"/>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8" name="Google Shape;938;p88"/>
          <p:cNvSpPr txBox="1"/>
          <p:nvPr/>
        </p:nvSpPr>
        <p:spPr>
          <a:xfrm>
            <a:off x="0" y="0"/>
            <a:ext cx="9144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chemeClr val="dk1"/>
                </a:solidFill>
              </a:rPr>
              <a:t>Future Directions on PTM - Examples</a:t>
            </a:r>
            <a:endParaRPr sz="1300" b="1"/>
          </a:p>
        </p:txBody>
      </p:sp>
      <p:pic>
        <p:nvPicPr>
          <p:cNvPr id="939" name="Google Shape;939;p88"/>
          <p:cNvPicPr preferRelativeResize="0"/>
          <p:nvPr/>
        </p:nvPicPr>
        <p:blipFill>
          <a:blip r:embed="rId3">
            <a:alphaModFix/>
          </a:blip>
          <a:stretch>
            <a:fillRect/>
          </a:stretch>
        </p:blipFill>
        <p:spPr>
          <a:xfrm>
            <a:off x="152400" y="752700"/>
            <a:ext cx="8167656" cy="4111992"/>
          </a:xfrm>
          <a:prstGeom prst="rect">
            <a:avLst/>
          </a:prstGeom>
          <a:noFill/>
          <a:ln>
            <a:noFill/>
          </a:ln>
        </p:spPr>
      </p:pic>
      <p:sp>
        <p:nvSpPr>
          <p:cNvPr id="2" name="Slide Number Placeholder 1">
            <a:extLst>
              <a:ext uri="{FF2B5EF4-FFF2-40B4-BE49-F238E27FC236}">
                <a16:creationId xmlns:a16="http://schemas.microsoft.com/office/drawing/2014/main" id="{66D7BA59-8BCB-7745-DFED-BF727F6C48B4}"/>
              </a:ext>
            </a:extLst>
          </p:cNvPr>
          <p:cNvSpPr>
            <a:spLocks noGrp="1"/>
          </p:cNvSpPr>
          <p:nvPr>
            <p:ph type="sldNum" sz="quarter" idx="12"/>
          </p:nvPr>
        </p:nvSpPr>
        <p:spPr/>
        <p:txBody>
          <a:bodyPr/>
          <a:lstStyle/>
          <a:p>
            <a:fld id="{F39902C9-1D6D-3144-94C6-FDF8FB570987}" type="slidenum">
              <a:rPr lang="en-US" smtClean="0"/>
              <a:t>149</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25"/>
          <p:cNvPicPr preferRelativeResize="0"/>
          <p:nvPr/>
        </p:nvPicPr>
        <p:blipFill>
          <a:blip r:embed="rId3">
            <a:alphaModFix/>
          </a:blip>
          <a:stretch>
            <a:fillRect/>
          </a:stretch>
        </p:blipFill>
        <p:spPr>
          <a:xfrm>
            <a:off x="411975" y="619183"/>
            <a:ext cx="8320051" cy="4334717"/>
          </a:xfrm>
          <a:prstGeom prst="rect">
            <a:avLst/>
          </a:prstGeom>
          <a:noFill/>
          <a:ln>
            <a:noFill/>
          </a:ln>
        </p:spPr>
      </p:pic>
      <p:sp>
        <p:nvSpPr>
          <p:cNvPr id="223" name="Google Shape;223;p25"/>
          <p:cNvSpPr txBox="1">
            <a:spLocks noGrp="1"/>
          </p:cNvSpPr>
          <p:nvPr>
            <p:ph type="title"/>
          </p:nvPr>
        </p:nvSpPr>
        <p:spPr>
          <a:xfrm>
            <a:off x="0" y="0"/>
            <a:ext cx="8520600" cy="738900"/>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b="1"/>
              <a:t>PTM Packages</a:t>
            </a:r>
            <a:endParaRPr b="1"/>
          </a:p>
        </p:txBody>
      </p:sp>
      <p:pic>
        <p:nvPicPr>
          <p:cNvPr id="225" name="Google Shape;225;p25"/>
          <p:cNvPicPr preferRelativeResize="0"/>
          <p:nvPr/>
        </p:nvPicPr>
        <p:blipFill>
          <a:blip r:embed="rId4">
            <a:alphaModFix/>
          </a:blip>
          <a:stretch>
            <a:fillRect/>
          </a:stretch>
        </p:blipFill>
        <p:spPr>
          <a:xfrm>
            <a:off x="8246635" y="-69669"/>
            <a:ext cx="720080" cy="720080"/>
          </a:xfrm>
          <a:prstGeom prst="rect">
            <a:avLst/>
          </a:prstGeom>
          <a:noFill/>
          <a:ln>
            <a:noFill/>
          </a:ln>
        </p:spPr>
      </p:pic>
      <p:sp>
        <p:nvSpPr>
          <p:cNvPr id="226" name="Google Shape;226;p25"/>
          <p:cNvSpPr/>
          <p:nvPr/>
        </p:nvSpPr>
        <p:spPr>
          <a:xfrm>
            <a:off x="411975" y="790550"/>
            <a:ext cx="690900" cy="273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7" name="Google Shape;227;p25"/>
          <p:cNvSpPr txBox="1"/>
          <p:nvPr/>
        </p:nvSpPr>
        <p:spPr>
          <a:xfrm>
            <a:off x="361000" y="969050"/>
            <a:ext cx="1073700" cy="5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Task</a:t>
            </a:r>
            <a:endParaRPr sz="1800">
              <a:solidFill>
                <a:srgbClr val="FF0000"/>
              </a:solidFill>
            </a:endParaRPr>
          </a:p>
        </p:txBody>
      </p:sp>
      <p:sp>
        <p:nvSpPr>
          <p:cNvPr id="228" name="Google Shape;228;p25"/>
          <p:cNvSpPr/>
          <p:nvPr/>
        </p:nvSpPr>
        <p:spPr>
          <a:xfrm>
            <a:off x="1110925" y="790550"/>
            <a:ext cx="4061700" cy="273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9" name="Google Shape;229;p25"/>
          <p:cNvSpPr txBox="1"/>
          <p:nvPr/>
        </p:nvSpPr>
        <p:spPr>
          <a:xfrm>
            <a:off x="1776325" y="969050"/>
            <a:ext cx="2508300" cy="5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Libraries, Frameworks</a:t>
            </a:r>
            <a:endParaRPr sz="1800">
              <a:solidFill>
                <a:srgbClr val="FF0000"/>
              </a:solidFill>
            </a:endParaRPr>
          </a:p>
        </p:txBody>
      </p:sp>
      <p:sp>
        <p:nvSpPr>
          <p:cNvPr id="230" name="Google Shape;230;p25"/>
          <p:cNvSpPr/>
          <p:nvPr/>
        </p:nvSpPr>
        <p:spPr>
          <a:xfrm>
            <a:off x="5180675" y="790550"/>
            <a:ext cx="1143900" cy="273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 name="Google Shape;231;p25"/>
          <p:cNvSpPr txBox="1"/>
          <p:nvPr/>
        </p:nvSpPr>
        <p:spPr>
          <a:xfrm>
            <a:off x="5180675" y="969050"/>
            <a:ext cx="1184700" cy="5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Datasets</a:t>
            </a:r>
            <a:endParaRPr sz="1800">
              <a:solidFill>
                <a:srgbClr val="FF0000"/>
              </a:solidFill>
            </a:endParaRPr>
          </a:p>
        </p:txBody>
      </p:sp>
      <p:sp>
        <p:nvSpPr>
          <p:cNvPr id="232" name="Google Shape;232;p25"/>
          <p:cNvSpPr/>
          <p:nvPr/>
        </p:nvSpPr>
        <p:spPr>
          <a:xfrm>
            <a:off x="6785196" y="790550"/>
            <a:ext cx="778800" cy="273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3" name="Google Shape;233;p25"/>
          <p:cNvSpPr txBox="1"/>
          <p:nvPr/>
        </p:nvSpPr>
        <p:spPr>
          <a:xfrm>
            <a:off x="6480625" y="969050"/>
            <a:ext cx="1570200" cy="5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Architectures</a:t>
            </a:r>
            <a:endParaRPr sz="1800">
              <a:solidFill>
                <a:srgbClr val="FF0000"/>
              </a:solidFill>
            </a:endParaRPr>
          </a:p>
        </p:txBody>
      </p:sp>
      <p:sp>
        <p:nvSpPr>
          <p:cNvPr id="234" name="Google Shape;234;p25"/>
          <p:cNvSpPr/>
          <p:nvPr/>
        </p:nvSpPr>
        <p:spPr>
          <a:xfrm>
            <a:off x="325900" y="1655425"/>
            <a:ext cx="4061700" cy="3346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5" name="Google Shape;235;p25"/>
          <p:cNvSpPr txBox="1"/>
          <p:nvPr/>
        </p:nvSpPr>
        <p:spPr>
          <a:xfrm>
            <a:off x="2547350" y="2790400"/>
            <a:ext cx="1840200" cy="5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Documentation</a:t>
            </a:r>
            <a:endParaRPr sz="1800">
              <a:solidFill>
                <a:srgbClr val="FF0000"/>
              </a:solidFill>
            </a:endParaRPr>
          </a:p>
        </p:txBody>
      </p:sp>
      <p:sp>
        <p:nvSpPr>
          <p:cNvPr id="236" name="Google Shape;236;p25"/>
          <p:cNvSpPr/>
          <p:nvPr/>
        </p:nvSpPr>
        <p:spPr>
          <a:xfrm>
            <a:off x="5297000" y="1607400"/>
            <a:ext cx="3435000" cy="536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7" name="Google Shape;237;p25"/>
          <p:cNvSpPr txBox="1"/>
          <p:nvPr/>
        </p:nvSpPr>
        <p:spPr>
          <a:xfrm>
            <a:off x="6210625" y="1607400"/>
            <a:ext cx="1840200" cy="5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Popularity</a:t>
            </a:r>
            <a:endParaRPr sz="1800">
              <a:solidFill>
                <a:srgbClr val="FF0000"/>
              </a:solidFill>
            </a:endParaRPr>
          </a:p>
        </p:txBody>
      </p:sp>
      <p:sp>
        <p:nvSpPr>
          <p:cNvPr id="238" name="Google Shape;238;p25"/>
          <p:cNvSpPr/>
          <p:nvPr/>
        </p:nvSpPr>
        <p:spPr>
          <a:xfrm>
            <a:off x="5297000" y="2391200"/>
            <a:ext cx="3435000" cy="2562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9" name="Google Shape;239;p25"/>
          <p:cNvSpPr txBox="1"/>
          <p:nvPr/>
        </p:nvSpPr>
        <p:spPr>
          <a:xfrm>
            <a:off x="6254500" y="2391200"/>
            <a:ext cx="1840200" cy="5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Demo</a:t>
            </a:r>
            <a:endParaRPr sz="1800">
              <a:solidFill>
                <a:srgbClr val="FF0000"/>
              </a:solidFill>
            </a:endParaRPr>
          </a:p>
        </p:txBody>
      </p:sp>
      <p:sp>
        <p:nvSpPr>
          <p:cNvPr id="2" name="Slide Number Placeholder 1">
            <a:extLst>
              <a:ext uri="{FF2B5EF4-FFF2-40B4-BE49-F238E27FC236}">
                <a16:creationId xmlns:a16="http://schemas.microsoft.com/office/drawing/2014/main" id="{23CEC548-C89F-0B0B-AEFD-AC013E5706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cxnSp>
        <p:nvCxnSpPr>
          <p:cNvPr id="3" name="Straight Connector 2">
            <a:extLst>
              <a:ext uri="{FF2B5EF4-FFF2-40B4-BE49-F238E27FC236}">
                <a16:creationId xmlns:a16="http://schemas.microsoft.com/office/drawing/2014/main" id="{255ECD50-479B-A075-92D2-889AEA66FF4C}"/>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0029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2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27"/>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2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229"/>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28"/>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2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30"/>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31"/>
                                        </p:tgtEl>
                                        <p:attrNameLst>
                                          <p:attrName>style.visibility</p:attrName>
                                        </p:attrNameLst>
                                      </p:cBhvr>
                                      <p:to>
                                        <p:strVal val="hidden"/>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23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3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232"/>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233"/>
                                        </p:tgtEl>
                                        <p:attrNameLst>
                                          <p:attrName>style.visibility</p:attrName>
                                        </p:attrNameLst>
                                      </p:cBhvr>
                                      <p:to>
                                        <p:strVal val="hidden"/>
                                      </p:to>
                                    </p:set>
                                  </p:childTnLst>
                                </p:cTn>
                              </p:par>
                            </p:childTnLst>
                          </p:cTn>
                        </p:par>
                        <p:par>
                          <p:cTn id="48" fill="hold">
                            <p:stCondLst>
                              <p:cond delay="0"/>
                            </p:stCondLst>
                            <p:childTnLst>
                              <p:par>
                                <p:cTn id="49" presetID="1" presetClass="entr" presetSubtype="0" fill="hold" nodeType="afterEffect">
                                  <p:stCondLst>
                                    <p:cond delay="0"/>
                                  </p:stCondLst>
                                  <p:childTnLst>
                                    <p:set>
                                      <p:cBhvr>
                                        <p:cTn id="50" dur="1" fill="hold">
                                          <p:stCondLst>
                                            <p:cond delay="0"/>
                                          </p:stCondLst>
                                        </p:cTn>
                                        <p:tgtEl>
                                          <p:spTgt spid="2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89"/>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Summary</a:t>
            </a:r>
            <a:endParaRPr b="1"/>
          </a:p>
        </p:txBody>
      </p:sp>
      <p:sp>
        <p:nvSpPr>
          <p:cNvPr id="947" name="Google Shape;947;p89"/>
          <p:cNvSpPr txBox="1">
            <a:spLocks noGrp="1"/>
          </p:cNvSpPr>
          <p:nvPr>
            <p:ph type="title" idx="4294967295"/>
          </p:nvPr>
        </p:nvSpPr>
        <p:spPr>
          <a:xfrm>
            <a:off x="0" y="2216150"/>
            <a:ext cx="8520113" cy="614363"/>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Discussion</a:t>
            </a:r>
            <a:endParaRPr b="1"/>
          </a:p>
        </p:txBody>
      </p:sp>
      <p:sp>
        <p:nvSpPr>
          <p:cNvPr id="946" name="Google Shape;946;p89"/>
          <p:cNvSpPr txBox="1"/>
          <p:nvPr/>
        </p:nvSpPr>
        <p:spPr>
          <a:xfrm>
            <a:off x="0" y="867650"/>
            <a:ext cx="8792700" cy="15315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Clr>
                <a:schemeClr val="dk1"/>
              </a:buClr>
              <a:buSzPts val="1100"/>
              <a:buFont typeface="Arial"/>
              <a:buNone/>
            </a:pPr>
            <a:r>
              <a:rPr lang="en" sz="2500">
                <a:solidFill>
                  <a:schemeClr val="dk1"/>
                </a:solidFill>
                <a:latin typeface="Calibri"/>
                <a:ea typeface="Calibri"/>
                <a:cs typeface="Calibri"/>
                <a:sym typeface="Calibri"/>
              </a:rPr>
              <a:t>PTM reuse is an </a:t>
            </a:r>
            <a:r>
              <a:rPr lang="en" sz="2500" i="1" u="sng">
                <a:solidFill>
                  <a:schemeClr val="dk1"/>
                </a:solidFill>
                <a:latin typeface="Calibri"/>
                <a:ea typeface="Calibri"/>
                <a:cs typeface="Calibri"/>
                <a:sym typeface="Calibri"/>
              </a:rPr>
              <a:t>emerging</a:t>
            </a:r>
            <a:r>
              <a:rPr lang="en" sz="2500">
                <a:solidFill>
                  <a:schemeClr val="dk1"/>
                </a:solidFill>
                <a:latin typeface="Calibri"/>
                <a:ea typeface="Calibri"/>
                <a:cs typeface="Calibri"/>
                <a:sym typeface="Calibri"/>
              </a:rPr>
              <a:t> and </a:t>
            </a:r>
            <a:r>
              <a:rPr lang="en" sz="2500" i="1" u="sng">
                <a:solidFill>
                  <a:schemeClr val="dk1"/>
                </a:solidFill>
                <a:latin typeface="Calibri"/>
                <a:ea typeface="Calibri"/>
                <a:cs typeface="Calibri"/>
                <a:sym typeface="Calibri"/>
              </a:rPr>
              <a:t>novel</a:t>
            </a:r>
            <a:r>
              <a:rPr lang="en" sz="2500">
                <a:solidFill>
                  <a:schemeClr val="dk1"/>
                </a:solidFill>
                <a:latin typeface="Calibri"/>
                <a:ea typeface="Calibri"/>
                <a:cs typeface="Calibri"/>
                <a:sym typeface="Calibri"/>
              </a:rPr>
              <a:t> form of </a:t>
            </a:r>
            <a:r>
              <a:rPr lang="en" sz="2500" b="1" i="1">
                <a:solidFill>
                  <a:schemeClr val="dk1"/>
                </a:solidFill>
                <a:latin typeface="Calibri"/>
                <a:ea typeface="Calibri"/>
                <a:cs typeface="Calibri"/>
                <a:sym typeface="Calibri"/>
              </a:rPr>
              <a:t>software reuse</a:t>
            </a:r>
            <a:endParaRPr sz="2500" b="1" i="1">
              <a:solidFill>
                <a:schemeClr val="dk1"/>
              </a:solidFill>
              <a:latin typeface="Calibri"/>
              <a:ea typeface="Calibri"/>
              <a:cs typeface="Calibri"/>
              <a:sym typeface="Calibri"/>
            </a:endParaRPr>
          </a:p>
          <a:p>
            <a:pPr marL="457200" lvl="0" indent="0" algn="ctr" rtl="0">
              <a:lnSpc>
                <a:spcPct val="150000"/>
              </a:lnSpc>
              <a:spcBef>
                <a:spcPts val="1200"/>
              </a:spcBef>
              <a:spcAft>
                <a:spcPts val="1200"/>
              </a:spcAft>
              <a:buNone/>
            </a:pPr>
            <a:r>
              <a:rPr lang="en" sz="2500">
                <a:solidFill>
                  <a:schemeClr val="dk1"/>
                </a:solidFill>
                <a:latin typeface="Calibri"/>
                <a:ea typeface="Calibri"/>
                <a:cs typeface="Calibri"/>
                <a:sym typeface="Calibri"/>
              </a:rPr>
              <a:t>We have only scratched the surface of </a:t>
            </a:r>
            <a:r>
              <a:rPr lang="en" sz="2500" i="1">
                <a:solidFill>
                  <a:schemeClr val="dk1"/>
                </a:solidFill>
                <a:latin typeface="Calibri"/>
                <a:ea typeface="Calibri"/>
                <a:cs typeface="Calibri"/>
                <a:sym typeface="Calibri"/>
              </a:rPr>
              <a:t>PTM </a:t>
            </a:r>
            <a:r>
              <a:rPr lang="en" sz="2500" b="1" i="1">
                <a:solidFill>
                  <a:schemeClr val="dk1"/>
                </a:solidFill>
                <a:latin typeface="Calibri"/>
                <a:ea typeface="Calibri"/>
                <a:cs typeface="Calibri"/>
                <a:sym typeface="Calibri"/>
              </a:rPr>
              <a:t>trust</a:t>
            </a:r>
            <a:r>
              <a:rPr lang="en" sz="2500" i="1">
                <a:solidFill>
                  <a:schemeClr val="dk1"/>
                </a:solidFill>
                <a:latin typeface="Calibri"/>
                <a:ea typeface="Calibri"/>
                <a:cs typeface="Calibri"/>
                <a:sym typeface="Calibri"/>
              </a:rPr>
              <a:t> and </a:t>
            </a:r>
            <a:r>
              <a:rPr lang="en" sz="2500" b="1" i="1">
                <a:solidFill>
                  <a:schemeClr val="dk1"/>
                </a:solidFill>
                <a:latin typeface="Calibri"/>
                <a:ea typeface="Calibri"/>
                <a:cs typeface="Calibri"/>
                <a:sym typeface="Calibri"/>
              </a:rPr>
              <a:t>reuse</a:t>
            </a:r>
            <a:r>
              <a:rPr lang="en" sz="2500" i="1">
                <a:solidFill>
                  <a:schemeClr val="dk1"/>
                </a:solidFill>
                <a:latin typeface="Calibri"/>
                <a:ea typeface="Calibri"/>
                <a:cs typeface="Calibri"/>
                <a:sym typeface="Calibri"/>
              </a:rPr>
              <a:t>…</a:t>
            </a:r>
            <a:endParaRPr sz="1600">
              <a:solidFill>
                <a:schemeClr val="dk1"/>
              </a:solidFill>
            </a:endParaRPr>
          </a:p>
        </p:txBody>
      </p:sp>
      <p:sp>
        <p:nvSpPr>
          <p:cNvPr id="948" name="Google Shape;948;p89"/>
          <p:cNvSpPr txBox="1"/>
          <p:nvPr/>
        </p:nvSpPr>
        <p:spPr>
          <a:xfrm>
            <a:off x="175650" y="3055025"/>
            <a:ext cx="8792700" cy="1531500"/>
          </a:xfrm>
          <a:prstGeom prst="rect">
            <a:avLst/>
          </a:prstGeom>
          <a:noFill/>
          <a:ln>
            <a:noFill/>
          </a:ln>
        </p:spPr>
        <p:txBody>
          <a:bodyPr spcFirstLastPara="1" wrap="square" lIns="91425" tIns="91425" rIns="91425" bIns="91425" anchor="t" anchorCtr="0">
            <a:noAutofit/>
          </a:bodyPr>
          <a:lstStyle/>
          <a:p>
            <a:pPr marL="457200" lvl="0" indent="-387350" algn="l" rtl="0">
              <a:lnSpc>
                <a:spcPct val="150000"/>
              </a:lnSpc>
              <a:spcBef>
                <a:spcPts val="0"/>
              </a:spcBef>
              <a:spcAft>
                <a:spcPts val="0"/>
              </a:spcAft>
              <a:buClr>
                <a:schemeClr val="dk1"/>
              </a:buClr>
              <a:buSzPts val="2500"/>
              <a:buFont typeface="Calibri"/>
              <a:buAutoNum type="arabicPeriod"/>
            </a:pPr>
            <a:r>
              <a:rPr lang="en" sz="2500">
                <a:solidFill>
                  <a:schemeClr val="dk1"/>
                </a:solidFill>
                <a:latin typeface="Calibri"/>
                <a:ea typeface="Calibri"/>
                <a:cs typeface="Calibri"/>
                <a:sym typeface="Calibri"/>
              </a:rPr>
              <a:t>How to make PTM more </a:t>
            </a:r>
            <a:r>
              <a:rPr lang="en" sz="2500" u="sng">
                <a:solidFill>
                  <a:schemeClr val="dk1"/>
                </a:solidFill>
                <a:latin typeface="Calibri"/>
                <a:ea typeface="Calibri"/>
                <a:cs typeface="Calibri"/>
                <a:sym typeface="Calibri"/>
              </a:rPr>
              <a:t>reusable</a:t>
            </a:r>
            <a:r>
              <a:rPr lang="en" sz="2500">
                <a:solidFill>
                  <a:schemeClr val="dk1"/>
                </a:solidFill>
                <a:latin typeface="Calibri"/>
                <a:ea typeface="Calibri"/>
                <a:cs typeface="Calibri"/>
                <a:sym typeface="Calibri"/>
              </a:rPr>
              <a:t>?</a:t>
            </a:r>
            <a:endParaRPr sz="2500">
              <a:solidFill>
                <a:schemeClr val="dk1"/>
              </a:solidFill>
              <a:latin typeface="Calibri"/>
              <a:ea typeface="Calibri"/>
              <a:cs typeface="Calibri"/>
              <a:sym typeface="Calibri"/>
            </a:endParaRPr>
          </a:p>
          <a:p>
            <a:pPr marL="457200" lvl="0" indent="-387350" algn="l" rtl="0">
              <a:lnSpc>
                <a:spcPct val="150000"/>
              </a:lnSpc>
              <a:spcBef>
                <a:spcPts val="0"/>
              </a:spcBef>
              <a:spcAft>
                <a:spcPts val="0"/>
              </a:spcAft>
              <a:buClr>
                <a:schemeClr val="dk1"/>
              </a:buClr>
              <a:buSzPts val="2500"/>
              <a:buFont typeface="Calibri"/>
              <a:buAutoNum type="arabicPeriod"/>
            </a:pPr>
            <a:r>
              <a:rPr lang="en" sz="2500">
                <a:solidFill>
                  <a:schemeClr val="dk1"/>
                </a:solidFill>
                <a:latin typeface="Calibri"/>
                <a:ea typeface="Calibri"/>
                <a:cs typeface="Calibri"/>
                <a:sym typeface="Calibri"/>
              </a:rPr>
              <a:t>How to make PTM reuse more </a:t>
            </a:r>
            <a:r>
              <a:rPr lang="en" sz="2500" u="sng">
                <a:solidFill>
                  <a:schemeClr val="dk1"/>
                </a:solidFill>
                <a:latin typeface="Calibri"/>
                <a:ea typeface="Calibri"/>
                <a:cs typeface="Calibri"/>
                <a:sym typeface="Calibri"/>
              </a:rPr>
              <a:t>trustworthy</a:t>
            </a:r>
            <a:r>
              <a:rPr lang="en" sz="2500">
                <a:solidFill>
                  <a:schemeClr val="dk1"/>
                </a:solidFill>
                <a:latin typeface="Calibri"/>
                <a:ea typeface="Calibri"/>
                <a:cs typeface="Calibri"/>
                <a:sym typeface="Calibri"/>
              </a:rPr>
              <a:t>?</a:t>
            </a:r>
            <a:endParaRPr sz="2500">
              <a:solidFill>
                <a:schemeClr val="dk1"/>
              </a:solidFill>
              <a:latin typeface="Calibri"/>
              <a:ea typeface="Calibri"/>
              <a:cs typeface="Calibri"/>
              <a:sym typeface="Calibri"/>
            </a:endParaRPr>
          </a:p>
          <a:p>
            <a:pPr marL="457200" lvl="0" indent="-387350" algn="l" rtl="0">
              <a:lnSpc>
                <a:spcPct val="150000"/>
              </a:lnSpc>
              <a:spcBef>
                <a:spcPts val="0"/>
              </a:spcBef>
              <a:spcAft>
                <a:spcPts val="0"/>
              </a:spcAft>
              <a:buClr>
                <a:schemeClr val="dk1"/>
              </a:buClr>
              <a:buSzPts val="2500"/>
              <a:buFont typeface="Calibri"/>
              <a:buAutoNum type="arabicPeriod"/>
            </a:pPr>
            <a:r>
              <a:rPr lang="en" sz="2500">
                <a:solidFill>
                  <a:schemeClr val="dk1"/>
                </a:solidFill>
                <a:latin typeface="Calibri"/>
                <a:ea typeface="Calibri"/>
                <a:cs typeface="Calibri"/>
                <a:sym typeface="Calibri"/>
              </a:rPr>
              <a:t>What are </a:t>
            </a:r>
            <a:r>
              <a:rPr lang="en" sz="2500" u="sng">
                <a:solidFill>
                  <a:schemeClr val="dk1"/>
                </a:solidFill>
                <a:latin typeface="Calibri"/>
                <a:ea typeface="Calibri"/>
                <a:cs typeface="Calibri"/>
                <a:sym typeface="Calibri"/>
              </a:rPr>
              <a:t>other considerations</a:t>
            </a:r>
            <a:r>
              <a:rPr lang="en" sz="2500">
                <a:solidFill>
                  <a:schemeClr val="dk1"/>
                </a:solidFill>
                <a:latin typeface="Calibri"/>
                <a:ea typeface="Calibri"/>
                <a:cs typeface="Calibri"/>
                <a:sym typeface="Calibri"/>
              </a:rPr>
              <a:t> essential to this process?</a:t>
            </a:r>
            <a:endParaRPr sz="25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F6E08397-2DEE-475F-BD19-8027F15B7C4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150</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5" name="Google Shape;955;p90"/>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a:t>Thank you!</a:t>
            </a:r>
            <a:endParaRPr sz="5000"/>
          </a:p>
        </p:txBody>
      </p:sp>
      <p:sp>
        <p:nvSpPr>
          <p:cNvPr id="954" name="Google Shape;954;p90"/>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C659D2D1-10AC-24A0-0B60-E11A00252E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151</a:t>
            </a:fld>
            <a:endParaRPr lang="en"/>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2" name="Google Shape;962;p91"/>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t>Bonus Slides</a:t>
            </a:r>
            <a:endParaRPr sz="4000"/>
          </a:p>
        </p:txBody>
      </p:sp>
      <p:sp>
        <p:nvSpPr>
          <p:cNvPr id="961" name="Google Shape;961;p91"/>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236FA30F-E40D-6B77-0BA2-BAB5342EF3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152</a:t>
            </a:fld>
            <a:endParaRPr lang="en"/>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7920725" y="3838882"/>
            <a:ext cx="1223275" cy="916243"/>
          </a:xfrm>
          <a:prstGeom prst="rect">
            <a:avLst/>
          </a:prstGeom>
          <a:noFill/>
          <a:ln>
            <a:noFill/>
          </a:ln>
        </p:spPr>
      </p:pic>
      <p:sp>
        <p:nvSpPr>
          <p:cNvPr id="60" name="Google Shape;60;p14"/>
          <p:cNvSpPr txBox="1">
            <a:spLocks noGrp="1"/>
          </p:cNvSpPr>
          <p:nvPr>
            <p:ph type="ctrTitle"/>
          </p:nvPr>
        </p:nvSpPr>
        <p:spPr>
          <a:xfrm>
            <a:off x="0" y="127950"/>
            <a:ext cx="9144000" cy="1409100"/>
          </a:xfrm>
          <a:prstGeom prst="rect">
            <a:avLst/>
          </a:prstGeom>
        </p:spPr>
        <p:txBody>
          <a:bodyPr spcFirstLastPara="1" wrap="square" lIns="91425" tIns="91425" rIns="91425" bIns="91425" anchor="b" anchorCtr="0">
            <a:spAutoFit/>
          </a:bodyPr>
          <a:lstStyle/>
          <a:p>
            <a:pPr marL="0" lvl="0" indent="0" algn="ctr" rtl="0">
              <a:lnSpc>
                <a:spcPct val="115000"/>
              </a:lnSpc>
              <a:spcBef>
                <a:spcPts val="0"/>
              </a:spcBef>
              <a:spcAft>
                <a:spcPts val="0"/>
              </a:spcAft>
              <a:buNone/>
            </a:pPr>
            <a:r>
              <a:rPr lang="en" sz="3700" b="1">
                <a:solidFill>
                  <a:srgbClr val="000000"/>
                </a:solidFill>
                <a:latin typeface="Georgia"/>
                <a:ea typeface="Georgia"/>
                <a:cs typeface="Georgia"/>
                <a:sym typeface="Georgia"/>
              </a:rPr>
              <a:t>Trustworthy Reuse in the Machine Learning Model Supply Chain</a:t>
            </a:r>
            <a:endParaRPr sz="2500" i="1">
              <a:solidFill>
                <a:srgbClr val="000000"/>
              </a:solidFill>
            </a:endParaRPr>
          </a:p>
        </p:txBody>
      </p:sp>
      <p:sp>
        <p:nvSpPr>
          <p:cNvPr id="61" name="Google Shape;61;p14"/>
          <p:cNvSpPr txBox="1"/>
          <p:nvPr/>
        </p:nvSpPr>
        <p:spPr>
          <a:xfrm>
            <a:off x="2816475" y="4183863"/>
            <a:ext cx="3145200" cy="61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i="1"/>
              <a:t>Advisor: Dr. James Davis</a:t>
            </a:r>
            <a:endParaRPr sz="1600" i="1"/>
          </a:p>
        </p:txBody>
      </p:sp>
      <p:sp>
        <p:nvSpPr>
          <p:cNvPr id="62" name="Google Shape;62;p14"/>
          <p:cNvSpPr txBox="1"/>
          <p:nvPr/>
        </p:nvSpPr>
        <p:spPr>
          <a:xfrm>
            <a:off x="2835813" y="3702188"/>
            <a:ext cx="3106500" cy="61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a:solidFill>
                  <a:schemeClr val="dk1"/>
                </a:solidFill>
              </a:rPr>
              <a:t>Wenxin Jiang</a:t>
            </a:r>
            <a:endParaRPr sz="2000">
              <a:solidFill>
                <a:schemeClr val="dk1"/>
              </a:solidFill>
            </a:endParaRPr>
          </a:p>
          <a:p>
            <a:pPr marL="0" lvl="0" indent="0" algn="ctr" rtl="0">
              <a:spcBef>
                <a:spcPts val="0"/>
              </a:spcBef>
              <a:spcAft>
                <a:spcPts val="0"/>
              </a:spcAft>
              <a:buNone/>
            </a:pPr>
            <a:r>
              <a:rPr lang="en" sz="1600">
                <a:solidFill>
                  <a:schemeClr val="dk1"/>
                </a:solidFill>
              </a:rPr>
              <a:t>Ph.D. Candidate, ECE@Purdue</a:t>
            </a:r>
            <a:endParaRPr sz="1600">
              <a:solidFill>
                <a:schemeClr val="dk1"/>
              </a:solidFill>
            </a:endParaRPr>
          </a:p>
        </p:txBody>
      </p:sp>
      <p:pic>
        <p:nvPicPr>
          <p:cNvPr id="63" name="Google Shape;63;p14"/>
          <p:cNvPicPr preferRelativeResize="0"/>
          <p:nvPr/>
        </p:nvPicPr>
        <p:blipFill>
          <a:blip r:embed="rId4">
            <a:alphaModFix/>
          </a:blip>
          <a:stretch>
            <a:fillRect/>
          </a:stretch>
        </p:blipFill>
        <p:spPr>
          <a:xfrm>
            <a:off x="7920725" y="4495450"/>
            <a:ext cx="1223270" cy="648049"/>
          </a:xfrm>
          <a:prstGeom prst="rect">
            <a:avLst/>
          </a:prstGeom>
          <a:noFill/>
          <a:ln>
            <a:noFill/>
          </a:ln>
        </p:spPr>
      </p:pic>
      <p:pic>
        <p:nvPicPr>
          <p:cNvPr id="64" name="Google Shape;64;p14"/>
          <p:cNvPicPr preferRelativeResize="0"/>
          <p:nvPr/>
        </p:nvPicPr>
        <p:blipFill>
          <a:blip r:embed="rId5">
            <a:alphaModFix/>
          </a:blip>
          <a:stretch>
            <a:fillRect/>
          </a:stretch>
        </p:blipFill>
        <p:spPr>
          <a:xfrm>
            <a:off x="7151957" y="4495447"/>
            <a:ext cx="645168" cy="648050"/>
          </a:xfrm>
          <a:prstGeom prst="rect">
            <a:avLst/>
          </a:prstGeom>
          <a:noFill/>
          <a:ln>
            <a:noFill/>
          </a:ln>
        </p:spPr>
      </p:pic>
      <p:pic>
        <p:nvPicPr>
          <p:cNvPr id="65" name="Google Shape;65;p14"/>
          <p:cNvPicPr preferRelativeResize="0"/>
          <p:nvPr/>
        </p:nvPicPr>
        <p:blipFill>
          <a:blip r:embed="rId6">
            <a:alphaModFix/>
          </a:blip>
          <a:stretch>
            <a:fillRect/>
          </a:stretch>
        </p:blipFill>
        <p:spPr>
          <a:xfrm>
            <a:off x="3359368" y="1542024"/>
            <a:ext cx="2059426" cy="2059451"/>
          </a:xfrm>
          <a:prstGeom prst="rect">
            <a:avLst/>
          </a:prstGeom>
          <a:noFill/>
          <a:ln>
            <a:noFill/>
          </a:ln>
        </p:spPr>
      </p:pic>
      <p:pic>
        <p:nvPicPr>
          <p:cNvPr id="66" name="Google Shape;66;p14"/>
          <p:cNvPicPr preferRelativeResize="0"/>
          <p:nvPr/>
        </p:nvPicPr>
        <p:blipFill>
          <a:blip r:embed="rId7">
            <a:alphaModFix/>
          </a:blip>
          <a:stretch>
            <a:fillRect/>
          </a:stretch>
        </p:blipFill>
        <p:spPr>
          <a:xfrm>
            <a:off x="0" y="3564571"/>
            <a:ext cx="1997576" cy="1578925"/>
          </a:xfrm>
          <a:prstGeom prst="rect">
            <a:avLst/>
          </a:prstGeom>
          <a:noFill/>
          <a:ln>
            <a:noFill/>
          </a:ln>
        </p:spPr>
      </p:pic>
      <p:sp>
        <p:nvSpPr>
          <p:cNvPr id="2" name="Slide Number Placeholder 1">
            <a:extLst>
              <a:ext uri="{FF2B5EF4-FFF2-40B4-BE49-F238E27FC236}">
                <a16:creationId xmlns:a16="http://schemas.microsoft.com/office/drawing/2014/main" id="{30390398-053D-53B3-221E-7E746BE4B71D}"/>
              </a:ext>
            </a:extLst>
          </p:cNvPr>
          <p:cNvSpPr>
            <a:spLocks noGrp="1"/>
          </p:cNvSpPr>
          <p:nvPr>
            <p:ph type="sldNum" sz="quarter" idx="12"/>
          </p:nvPr>
        </p:nvSpPr>
        <p:spPr/>
        <p:txBody>
          <a:bodyPr/>
          <a:lstStyle/>
          <a:p>
            <a:fld id="{F39902C9-1D6D-3144-94C6-FDF8FB570987}" type="slidenum">
              <a:rPr lang="en-US" smtClean="0"/>
              <a:t>153</a:t>
            </a:fld>
            <a:endParaRPr lang="en-US"/>
          </a:p>
        </p:txBody>
      </p:sp>
    </p:spTree>
    <p:extLst>
      <p:ext uri="{BB962C8B-B14F-4D97-AF65-F5344CB8AC3E}">
        <p14:creationId xmlns:p14="http://schemas.microsoft.com/office/powerpoint/2010/main" val="423344786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pic>
        <p:nvPicPr>
          <p:cNvPr id="967" name="Google Shape;967;p92"/>
          <p:cNvPicPr preferRelativeResize="0"/>
          <p:nvPr/>
        </p:nvPicPr>
        <p:blipFill>
          <a:blip r:embed="rId3">
            <a:alphaModFix/>
          </a:blip>
          <a:stretch>
            <a:fillRect/>
          </a:stretch>
        </p:blipFill>
        <p:spPr>
          <a:xfrm>
            <a:off x="1649559" y="1187525"/>
            <a:ext cx="5696842" cy="3608325"/>
          </a:xfrm>
          <a:prstGeom prst="rect">
            <a:avLst/>
          </a:prstGeom>
          <a:noFill/>
          <a:ln>
            <a:noFill/>
          </a:ln>
        </p:spPr>
      </p:pic>
      <p:sp>
        <p:nvSpPr>
          <p:cNvPr id="968" name="Google Shape;968;p92"/>
          <p:cNvSpPr txBox="1"/>
          <p:nvPr/>
        </p:nvSpPr>
        <p:spPr>
          <a:xfrm>
            <a:off x="-68825" y="3419625"/>
            <a:ext cx="26061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Directly</a:t>
            </a:r>
            <a:r>
              <a:rPr lang="en" sz="2000"/>
              <a:t>:</a:t>
            </a:r>
            <a:endParaRPr sz="2000"/>
          </a:p>
          <a:p>
            <a:pPr marL="0" lvl="0" indent="0" algn="l" rtl="0">
              <a:spcBef>
                <a:spcPts val="0"/>
              </a:spcBef>
              <a:spcAft>
                <a:spcPts val="0"/>
              </a:spcAft>
              <a:buNone/>
            </a:pPr>
            <a:r>
              <a:rPr lang="en" sz="2000"/>
              <a:t>backdoor/Trojan attacks, malware injection</a:t>
            </a:r>
            <a:endParaRPr sz="2000"/>
          </a:p>
        </p:txBody>
      </p:sp>
      <p:sp>
        <p:nvSpPr>
          <p:cNvPr id="970" name="Google Shape;970;p92"/>
          <p:cNvSpPr txBox="1"/>
          <p:nvPr/>
        </p:nvSpPr>
        <p:spPr>
          <a:xfrm>
            <a:off x="0" y="0"/>
            <a:ext cx="8424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chemeClr val="dk1"/>
                </a:solidFill>
              </a:rPr>
              <a:t>Trustworthiness in PTMs</a:t>
            </a:r>
            <a:endParaRPr b="1"/>
          </a:p>
        </p:txBody>
      </p:sp>
      <p:cxnSp>
        <p:nvCxnSpPr>
          <p:cNvPr id="971" name="Google Shape;971;p92"/>
          <p:cNvCxnSpPr/>
          <p:nvPr/>
        </p:nvCxnSpPr>
        <p:spPr>
          <a:xfrm rot="10800000" flipH="1">
            <a:off x="1765625" y="3562475"/>
            <a:ext cx="941700" cy="280800"/>
          </a:xfrm>
          <a:prstGeom prst="straightConnector1">
            <a:avLst/>
          </a:prstGeom>
          <a:noFill/>
          <a:ln w="76200" cap="flat" cmpd="sng">
            <a:solidFill>
              <a:srgbClr val="1155CC"/>
            </a:solidFill>
            <a:prstDash val="solid"/>
            <a:round/>
            <a:headEnd type="none" w="med" len="med"/>
            <a:tailEnd type="stealth" w="med" len="med"/>
          </a:ln>
        </p:spPr>
      </p:cxnSp>
      <p:sp>
        <p:nvSpPr>
          <p:cNvPr id="972" name="Google Shape;972;p92"/>
          <p:cNvSpPr txBox="1"/>
          <p:nvPr/>
        </p:nvSpPr>
        <p:spPr>
          <a:xfrm>
            <a:off x="-68825" y="1461650"/>
            <a:ext cx="2606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Stealing attack</a:t>
            </a:r>
            <a:endParaRPr sz="2000"/>
          </a:p>
        </p:txBody>
      </p:sp>
      <p:cxnSp>
        <p:nvCxnSpPr>
          <p:cNvPr id="973" name="Google Shape;973;p92"/>
          <p:cNvCxnSpPr/>
          <p:nvPr/>
        </p:nvCxnSpPr>
        <p:spPr>
          <a:xfrm>
            <a:off x="1415100" y="1901275"/>
            <a:ext cx="1138500" cy="479400"/>
          </a:xfrm>
          <a:prstGeom prst="straightConnector1">
            <a:avLst/>
          </a:prstGeom>
          <a:noFill/>
          <a:ln w="76200" cap="flat" cmpd="sng">
            <a:solidFill>
              <a:srgbClr val="1155CC"/>
            </a:solidFill>
            <a:prstDash val="solid"/>
            <a:round/>
            <a:headEnd type="none" w="med" len="med"/>
            <a:tailEnd type="stealth" w="med" len="med"/>
          </a:ln>
        </p:spPr>
      </p:cxnSp>
      <p:cxnSp>
        <p:nvCxnSpPr>
          <p:cNvPr id="974" name="Google Shape;974;p92"/>
          <p:cNvCxnSpPr/>
          <p:nvPr/>
        </p:nvCxnSpPr>
        <p:spPr>
          <a:xfrm>
            <a:off x="1927575" y="1733875"/>
            <a:ext cx="1095000" cy="84000"/>
          </a:xfrm>
          <a:prstGeom prst="straightConnector1">
            <a:avLst/>
          </a:prstGeom>
          <a:noFill/>
          <a:ln w="76200" cap="flat" cmpd="sng">
            <a:solidFill>
              <a:srgbClr val="1155CC"/>
            </a:solidFill>
            <a:prstDash val="solid"/>
            <a:round/>
            <a:headEnd type="none" w="med" len="med"/>
            <a:tailEnd type="stealth" w="med" len="med"/>
          </a:ln>
        </p:spPr>
      </p:cxnSp>
      <p:sp>
        <p:nvSpPr>
          <p:cNvPr id="975" name="Google Shape;975;p92"/>
          <p:cNvSpPr txBox="1"/>
          <p:nvPr/>
        </p:nvSpPr>
        <p:spPr>
          <a:xfrm>
            <a:off x="5922675" y="894150"/>
            <a:ext cx="2814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t>Indirectly:</a:t>
            </a:r>
            <a:r>
              <a:rPr lang="en" sz="2000"/>
              <a:t> </a:t>
            </a:r>
            <a:endParaRPr sz="2000"/>
          </a:p>
          <a:p>
            <a:pPr marL="0" lvl="0" indent="0" algn="l" rtl="0">
              <a:spcBef>
                <a:spcPts val="0"/>
              </a:spcBef>
              <a:spcAft>
                <a:spcPts val="0"/>
              </a:spcAft>
              <a:buNone/>
            </a:pPr>
            <a:r>
              <a:rPr lang="en" sz="2000"/>
              <a:t>data poisoning</a:t>
            </a:r>
            <a:endParaRPr sz="2000"/>
          </a:p>
        </p:txBody>
      </p:sp>
      <p:cxnSp>
        <p:nvCxnSpPr>
          <p:cNvPr id="976" name="Google Shape;976;p92"/>
          <p:cNvCxnSpPr/>
          <p:nvPr/>
        </p:nvCxnSpPr>
        <p:spPr>
          <a:xfrm flipH="1">
            <a:off x="5314075" y="1353950"/>
            <a:ext cx="673500" cy="400200"/>
          </a:xfrm>
          <a:prstGeom prst="straightConnector1">
            <a:avLst/>
          </a:prstGeom>
          <a:noFill/>
          <a:ln w="76200" cap="flat" cmpd="sng">
            <a:solidFill>
              <a:srgbClr val="1155CC"/>
            </a:solidFill>
            <a:prstDash val="solid"/>
            <a:round/>
            <a:headEnd type="none" w="med" len="med"/>
            <a:tailEnd type="stealth" w="med" len="med"/>
          </a:ln>
        </p:spPr>
      </p:cxnSp>
      <p:sp>
        <p:nvSpPr>
          <p:cNvPr id="977" name="Google Shape;977;p92"/>
          <p:cNvSpPr txBox="1"/>
          <p:nvPr/>
        </p:nvSpPr>
        <p:spPr>
          <a:xfrm>
            <a:off x="0" y="570425"/>
            <a:ext cx="7346400" cy="5343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sz="1800">
                <a:solidFill>
                  <a:schemeClr val="dk1"/>
                </a:solidFill>
              </a:rPr>
              <a:t>Risks in software supply chain</a:t>
            </a:r>
            <a:endParaRPr sz="1800">
              <a:solidFill>
                <a:schemeClr val="dk1"/>
              </a:solidFill>
            </a:endParaRPr>
          </a:p>
          <a:p>
            <a:pPr marL="0" lvl="0" indent="0" algn="l" rtl="0">
              <a:spcBef>
                <a:spcPts val="0"/>
              </a:spcBef>
              <a:spcAft>
                <a:spcPts val="0"/>
              </a:spcAft>
              <a:buNone/>
            </a:pPr>
            <a:endParaRPr sz="1800">
              <a:solidFill>
                <a:schemeClr val="dk1"/>
              </a:solidFill>
            </a:endParaRPr>
          </a:p>
        </p:txBody>
      </p:sp>
      <p:sp>
        <p:nvSpPr>
          <p:cNvPr id="978" name="Google Shape;978;p92"/>
          <p:cNvSpPr txBox="1"/>
          <p:nvPr/>
        </p:nvSpPr>
        <p:spPr>
          <a:xfrm>
            <a:off x="0" y="943900"/>
            <a:ext cx="4162500" cy="4617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Char char="-"/>
            </a:pPr>
            <a:r>
              <a:rPr lang="en" sz="1800">
                <a:solidFill>
                  <a:schemeClr val="dk1"/>
                </a:solidFill>
              </a:rPr>
              <a:t>Adversarial attacks</a:t>
            </a:r>
            <a:endParaRPr sz="1800">
              <a:solidFill>
                <a:schemeClr val="dk1"/>
              </a:solidFill>
            </a:endParaRPr>
          </a:p>
        </p:txBody>
      </p:sp>
      <p:sp>
        <p:nvSpPr>
          <p:cNvPr id="979" name="Google Shape;979;p92"/>
          <p:cNvSpPr txBox="1"/>
          <p:nvPr/>
        </p:nvSpPr>
        <p:spPr>
          <a:xfrm>
            <a:off x="0" y="4712400"/>
            <a:ext cx="8793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sz="800">
                <a:solidFill>
                  <a:schemeClr val="dk1"/>
                </a:solidFill>
              </a:rPr>
              <a:t>Wenxin Jiang, Nicholas Synovic, Rohan Sethi, Aryan, Indarapu, Matt Hyatt, Taylor R Schorlemmer, George K Thiruvathukal, and James C Davis. An Empirical Study of Artifacts and Security Risks in the Pre-trained Model Supply Chain. Proceedings of the 1st ACM Workshop on Software Supply Chain Offensive Research and Ecosystem Defenses (SCORED) 2022.</a:t>
            </a:r>
            <a:endParaRPr/>
          </a:p>
        </p:txBody>
      </p:sp>
      <p:sp>
        <p:nvSpPr>
          <p:cNvPr id="2" name="Slide Number Placeholder 1">
            <a:extLst>
              <a:ext uri="{FF2B5EF4-FFF2-40B4-BE49-F238E27FC236}">
                <a16:creationId xmlns:a16="http://schemas.microsoft.com/office/drawing/2014/main" id="{BF0AFC44-CC26-38D7-F9BD-E54387DF8FBB}"/>
              </a:ext>
            </a:extLst>
          </p:cNvPr>
          <p:cNvSpPr>
            <a:spLocks noGrp="1"/>
          </p:cNvSpPr>
          <p:nvPr>
            <p:ph type="sldNum" sz="quarter" idx="12"/>
          </p:nvPr>
        </p:nvSpPr>
        <p:spPr/>
        <p:txBody>
          <a:bodyPr/>
          <a:lstStyle/>
          <a:p>
            <a:fld id="{F39902C9-1D6D-3144-94C6-FDF8FB570987}" type="slidenum">
              <a:rPr lang="en-US" smtClean="0"/>
              <a:t>154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7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7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Shape 983"/>
        <p:cNvGrpSpPr/>
        <p:nvPr/>
      </p:nvGrpSpPr>
      <p:grpSpPr>
        <a:xfrm>
          <a:off x="0" y="0"/>
          <a:ext cx="0" cy="0"/>
          <a:chOff x="0" y="0"/>
          <a:chExt cx="0" cy="0"/>
        </a:xfrm>
      </p:grpSpPr>
      <p:sp>
        <p:nvSpPr>
          <p:cNvPr id="984" name="Google Shape;984;p93"/>
          <p:cNvSpPr txBox="1">
            <a:spLocks noGrp="1"/>
          </p:cNvSpPr>
          <p:nvPr>
            <p:ph type="title"/>
          </p:nvPr>
        </p:nvSpPr>
        <p:spPr>
          <a:xfrm>
            <a:off x="0" y="0"/>
            <a:ext cx="8520600" cy="1046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Claim 1: </a:t>
            </a:r>
            <a:r>
              <a:rPr lang="en"/>
              <a:t>Transformers increases the accessibility of PTM creation and downstream reuse</a:t>
            </a:r>
            <a:endParaRPr/>
          </a:p>
        </p:txBody>
      </p:sp>
      <p:sp>
        <p:nvSpPr>
          <p:cNvPr id="986" name="Google Shape;986;p93"/>
          <p:cNvSpPr txBox="1"/>
          <p:nvPr/>
        </p:nvSpPr>
        <p:spPr>
          <a:xfrm>
            <a:off x="8298850" y="0"/>
            <a:ext cx="844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[ESEM’24]</a:t>
            </a:r>
            <a:endParaRPr sz="1200">
              <a:solidFill>
                <a:schemeClr val="dk1"/>
              </a:solidFill>
              <a:latin typeface="Calibri"/>
              <a:ea typeface="Calibri"/>
              <a:cs typeface="Calibri"/>
              <a:sym typeface="Calibri"/>
            </a:endParaRPr>
          </a:p>
        </p:txBody>
      </p:sp>
      <p:pic>
        <p:nvPicPr>
          <p:cNvPr id="987" name="Google Shape;987;p93"/>
          <p:cNvPicPr preferRelativeResize="0"/>
          <p:nvPr/>
        </p:nvPicPr>
        <p:blipFill>
          <a:blip r:embed="rId3">
            <a:alphaModFix/>
          </a:blip>
          <a:stretch>
            <a:fillRect/>
          </a:stretch>
        </p:blipFill>
        <p:spPr>
          <a:xfrm>
            <a:off x="1446738" y="920400"/>
            <a:ext cx="5824966" cy="4223100"/>
          </a:xfrm>
          <a:prstGeom prst="rect">
            <a:avLst/>
          </a:prstGeom>
          <a:noFill/>
          <a:ln>
            <a:noFill/>
          </a:ln>
        </p:spPr>
      </p:pic>
      <p:sp>
        <p:nvSpPr>
          <p:cNvPr id="2" name="Slide Number Placeholder 1">
            <a:extLst>
              <a:ext uri="{FF2B5EF4-FFF2-40B4-BE49-F238E27FC236}">
                <a16:creationId xmlns:a16="http://schemas.microsoft.com/office/drawing/2014/main" id="{94738896-FFC5-83A5-C1A4-7068BDB78A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155</a:t>
            </a:fld>
            <a:endParaRPr lang="en"/>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Shape 991"/>
        <p:cNvGrpSpPr/>
        <p:nvPr/>
      </p:nvGrpSpPr>
      <p:grpSpPr>
        <a:xfrm>
          <a:off x="0" y="0"/>
          <a:ext cx="0" cy="0"/>
          <a:chOff x="0" y="0"/>
          <a:chExt cx="0" cy="0"/>
        </a:xfrm>
      </p:grpSpPr>
      <p:sp>
        <p:nvSpPr>
          <p:cNvPr id="992" name="Google Shape;992;p94"/>
          <p:cNvSpPr txBox="1">
            <a:spLocks noGrp="1"/>
          </p:cNvSpPr>
          <p:nvPr>
            <p:ph type="title"/>
          </p:nvPr>
        </p:nvSpPr>
        <p:spPr>
          <a:xfrm>
            <a:off x="0" y="0"/>
            <a:ext cx="8520600" cy="1046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Claim 2:</a:t>
            </a:r>
            <a:r>
              <a:rPr lang="en"/>
              <a:t> Popularity Affects PTM Selection and Reuse More than Other Traditional Attributes</a:t>
            </a:r>
            <a:endParaRPr/>
          </a:p>
        </p:txBody>
      </p:sp>
      <p:sp>
        <p:nvSpPr>
          <p:cNvPr id="994" name="Google Shape;994;p94"/>
          <p:cNvSpPr txBox="1"/>
          <p:nvPr/>
        </p:nvSpPr>
        <p:spPr>
          <a:xfrm>
            <a:off x="8298850" y="0"/>
            <a:ext cx="844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[ESEM’24]</a:t>
            </a:r>
            <a:endParaRPr sz="1200">
              <a:solidFill>
                <a:schemeClr val="dk1"/>
              </a:solidFill>
              <a:latin typeface="Calibri"/>
              <a:ea typeface="Calibri"/>
              <a:cs typeface="Calibri"/>
              <a:sym typeface="Calibri"/>
            </a:endParaRPr>
          </a:p>
        </p:txBody>
      </p:sp>
      <p:pic>
        <p:nvPicPr>
          <p:cNvPr id="995" name="Google Shape;995;p94"/>
          <p:cNvPicPr preferRelativeResize="0"/>
          <p:nvPr/>
        </p:nvPicPr>
        <p:blipFill>
          <a:blip r:embed="rId3">
            <a:alphaModFix/>
          </a:blip>
          <a:stretch>
            <a:fillRect/>
          </a:stretch>
        </p:blipFill>
        <p:spPr>
          <a:xfrm>
            <a:off x="170100" y="1187425"/>
            <a:ext cx="4557949" cy="3372501"/>
          </a:xfrm>
          <a:prstGeom prst="rect">
            <a:avLst/>
          </a:prstGeom>
          <a:noFill/>
          <a:ln>
            <a:noFill/>
          </a:ln>
        </p:spPr>
      </p:pic>
      <p:pic>
        <p:nvPicPr>
          <p:cNvPr id="996" name="Google Shape;996;p94"/>
          <p:cNvPicPr preferRelativeResize="0"/>
          <p:nvPr/>
        </p:nvPicPr>
        <p:blipFill>
          <a:blip r:embed="rId4">
            <a:alphaModFix/>
          </a:blip>
          <a:stretch>
            <a:fillRect/>
          </a:stretch>
        </p:blipFill>
        <p:spPr>
          <a:xfrm>
            <a:off x="5080999" y="1137088"/>
            <a:ext cx="3439609" cy="3473166"/>
          </a:xfrm>
          <a:prstGeom prst="rect">
            <a:avLst/>
          </a:prstGeom>
          <a:noFill/>
          <a:ln>
            <a:noFill/>
          </a:ln>
        </p:spPr>
      </p:pic>
      <p:sp>
        <p:nvSpPr>
          <p:cNvPr id="2" name="Slide Number Placeholder 1">
            <a:extLst>
              <a:ext uri="{FF2B5EF4-FFF2-40B4-BE49-F238E27FC236}">
                <a16:creationId xmlns:a16="http://schemas.microsoft.com/office/drawing/2014/main" id="{7911052B-AE77-2074-668A-AB4AD7FEC0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156</a:t>
            </a:fld>
            <a:endParaRPr lang="en"/>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Shape 1000"/>
        <p:cNvGrpSpPr/>
        <p:nvPr/>
      </p:nvGrpSpPr>
      <p:grpSpPr>
        <a:xfrm>
          <a:off x="0" y="0"/>
          <a:ext cx="0" cy="0"/>
          <a:chOff x="0" y="0"/>
          <a:chExt cx="0" cy="0"/>
        </a:xfrm>
      </p:grpSpPr>
      <p:sp>
        <p:nvSpPr>
          <p:cNvPr id="1001" name="Google Shape;1001;p95"/>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Claim 3: Quality Impacts Model Selection?</a:t>
            </a:r>
            <a:endParaRPr/>
          </a:p>
        </p:txBody>
      </p:sp>
      <p:sp>
        <p:nvSpPr>
          <p:cNvPr id="1003" name="Google Shape;1003;p95"/>
          <p:cNvSpPr txBox="1"/>
          <p:nvPr/>
        </p:nvSpPr>
        <p:spPr>
          <a:xfrm>
            <a:off x="8298850" y="0"/>
            <a:ext cx="844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[ESEM’24]</a:t>
            </a:r>
            <a:endParaRPr sz="1200">
              <a:solidFill>
                <a:schemeClr val="dk1"/>
              </a:solidFill>
              <a:latin typeface="Calibri"/>
              <a:ea typeface="Calibri"/>
              <a:cs typeface="Calibri"/>
              <a:sym typeface="Calibri"/>
            </a:endParaRPr>
          </a:p>
        </p:txBody>
      </p:sp>
      <p:pic>
        <p:nvPicPr>
          <p:cNvPr id="1004" name="Google Shape;1004;p95"/>
          <p:cNvPicPr preferRelativeResize="0"/>
          <p:nvPr/>
        </p:nvPicPr>
        <p:blipFill>
          <a:blip r:embed="rId3">
            <a:alphaModFix/>
          </a:blip>
          <a:stretch>
            <a:fillRect/>
          </a:stretch>
        </p:blipFill>
        <p:spPr>
          <a:xfrm>
            <a:off x="383163" y="708675"/>
            <a:ext cx="7754280" cy="4223100"/>
          </a:xfrm>
          <a:prstGeom prst="rect">
            <a:avLst/>
          </a:prstGeom>
          <a:noFill/>
          <a:ln>
            <a:noFill/>
          </a:ln>
        </p:spPr>
      </p:pic>
      <p:sp>
        <p:nvSpPr>
          <p:cNvPr id="2" name="Slide Number Placeholder 1">
            <a:extLst>
              <a:ext uri="{FF2B5EF4-FFF2-40B4-BE49-F238E27FC236}">
                <a16:creationId xmlns:a16="http://schemas.microsoft.com/office/drawing/2014/main" id="{420F3CAA-9DAA-0E26-429C-8BD3AD2092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157</a:t>
            </a:fld>
            <a:endParaRPr lang="en"/>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96"/>
          <p:cNvSpPr txBox="1">
            <a:spLocks noGrp="1"/>
          </p:cNvSpPr>
          <p:nvPr>
            <p:ph type="title"/>
          </p:nvPr>
        </p:nvSpPr>
        <p:spPr>
          <a:xfrm>
            <a:off x="268425" y="0"/>
            <a:ext cx="85206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 b="1"/>
              <a:t>Outline</a:t>
            </a:r>
            <a:endParaRPr b="1"/>
          </a:p>
        </p:txBody>
      </p:sp>
      <p:pic>
        <p:nvPicPr>
          <p:cNvPr id="1011" name="Google Shape;1011;p96"/>
          <p:cNvPicPr preferRelativeResize="0"/>
          <p:nvPr/>
        </p:nvPicPr>
        <p:blipFill>
          <a:blip r:embed="rId3">
            <a:alphaModFix/>
          </a:blip>
          <a:stretch>
            <a:fillRect/>
          </a:stretch>
        </p:blipFill>
        <p:spPr>
          <a:xfrm>
            <a:off x="325525" y="775200"/>
            <a:ext cx="1545175" cy="1028250"/>
          </a:xfrm>
          <a:prstGeom prst="rect">
            <a:avLst/>
          </a:prstGeom>
          <a:noFill/>
          <a:ln>
            <a:noFill/>
          </a:ln>
        </p:spPr>
      </p:pic>
      <p:sp>
        <p:nvSpPr>
          <p:cNvPr id="1012" name="Google Shape;1012;p96"/>
          <p:cNvSpPr txBox="1"/>
          <p:nvPr/>
        </p:nvSpPr>
        <p:spPr>
          <a:xfrm>
            <a:off x="1673625" y="981525"/>
            <a:ext cx="2538300" cy="615600"/>
          </a:xfrm>
          <a:prstGeom prst="rect">
            <a:avLst/>
          </a:prstGeom>
          <a:noFill/>
          <a:ln>
            <a:noFill/>
          </a:ln>
        </p:spPr>
        <p:txBody>
          <a:bodyPr spcFirstLastPara="1" wrap="square" lIns="91425" tIns="91425" rIns="91425" bIns="91425" anchor="ctr" anchorCtr="0">
            <a:noAutofit/>
          </a:bodyPr>
          <a:lstStyle/>
          <a:p>
            <a:pPr marL="0" lvl="0" indent="0" algn="l" rtl="0">
              <a:lnSpc>
                <a:spcPct val="200000"/>
              </a:lnSpc>
              <a:spcBef>
                <a:spcPts val="0"/>
              </a:spcBef>
              <a:spcAft>
                <a:spcPts val="0"/>
              </a:spcAft>
              <a:buNone/>
            </a:pPr>
            <a:r>
              <a:rPr lang="en" sz="2800">
                <a:solidFill>
                  <a:schemeClr val="dk1"/>
                </a:solidFill>
              </a:rPr>
              <a:t>Background</a:t>
            </a:r>
            <a:endParaRPr/>
          </a:p>
        </p:txBody>
      </p:sp>
      <p:pic>
        <p:nvPicPr>
          <p:cNvPr id="1013" name="Google Shape;1013;p96"/>
          <p:cNvPicPr preferRelativeResize="0"/>
          <p:nvPr/>
        </p:nvPicPr>
        <p:blipFill>
          <a:blip r:embed="rId4">
            <a:alphaModFix/>
          </a:blip>
          <a:stretch>
            <a:fillRect/>
          </a:stretch>
        </p:blipFill>
        <p:spPr>
          <a:xfrm>
            <a:off x="751462" y="3668925"/>
            <a:ext cx="693300" cy="693300"/>
          </a:xfrm>
          <a:prstGeom prst="rect">
            <a:avLst/>
          </a:prstGeom>
          <a:noFill/>
          <a:ln>
            <a:noFill/>
          </a:ln>
        </p:spPr>
      </p:pic>
      <p:pic>
        <p:nvPicPr>
          <p:cNvPr id="1014" name="Google Shape;1014;p96"/>
          <p:cNvPicPr preferRelativeResize="0"/>
          <p:nvPr/>
        </p:nvPicPr>
        <p:blipFill>
          <a:blip r:embed="rId5">
            <a:alphaModFix/>
          </a:blip>
          <a:stretch>
            <a:fillRect/>
          </a:stretch>
        </p:blipFill>
        <p:spPr>
          <a:xfrm>
            <a:off x="773438" y="2308350"/>
            <a:ext cx="649350" cy="649350"/>
          </a:xfrm>
          <a:prstGeom prst="rect">
            <a:avLst/>
          </a:prstGeom>
          <a:noFill/>
          <a:ln>
            <a:noFill/>
          </a:ln>
        </p:spPr>
      </p:pic>
      <p:sp>
        <p:nvSpPr>
          <p:cNvPr id="1015" name="Google Shape;1015;p96"/>
          <p:cNvSpPr txBox="1"/>
          <p:nvPr/>
        </p:nvSpPr>
        <p:spPr>
          <a:xfrm>
            <a:off x="1673625" y="2344650"/>
            <a:ext cx="6593400" cy="6156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 sz="2800">
                <a:solidFill>
                  <a:schemeClr val="dk1"/>
                </a:solidFill>
              </a:rPr>
              <a:t>Research Contributions</a:t>
            </a:r>
            <a:endParaRPr/>
          </a:p>
        </p:txBody>
      </p:sp>
      <p:sp>
        <p:nvSpPr>
          <p:cNvPr id="1016" name="Google Shape;1016;p96"/>
          <p:cNvSpPr txBox="1"/>
          <p:nvPr/>
        </p:nvSpPr>
        <p:spPr>
          <a:xfrm>
            <a:off x="1673625" y="3707775"/>
            <a:ext cx="3230700" cy="6156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 sz="2800" b="1">
                <a:solidFill>
                  <a:schemeClr val="dk1"/>
                </a:solidFill>
              </a:rPr>
              <a:t>Future Directions</a:t>
            </a:r>
            <a:endParaRPr b="1"/>
          </a:p>
        </p:txBody>
      </p:sp>
      <p:sp>
        <p:nvSpPr>
          <p:cNvPr id="1017" name="Google Shape;1017;p96"/>
          <p:cNvSpPr txBox="1"/>
          <p:nvPr/>
        </p:nvSpPr>
        <p:spPr>
          <a:xfrm>
            <a:off x="4726125" y="3503938"/>
            <a:ext cx="4504500" cy="6156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rgbClr val="1155CC"/>
              </a:buClr>
              <a:buSzPts val="1500"/>
              <a:buAutoNum type="arabicPeriod"/>
            </a:pPr>
            <a:r>
              <a:rPr lang="en" sz="1500">
                <a:solidFill>
                  <a:srgbClr val="1155CC"/>
                </a:solidFill>
              </a:rPr>
              <a:t>PTM Naming Practices</a:t>
            </a:r>
            <a:endParaRPr sz="1500">
              <a:solidFill>
                <a:srgbClr val="1155CC"/>
              </a:solidFill>
            </a:endParaRPr>
          </a:p>
          <a:p>
            <a:pPr marL="457200" lvl="0" indent="-323850" algn="l" rtl="0">
              <a:spcBef>
                <a:spcPts val="0"/>
              </a:spcBef>
              <a:spcAft>
                <a:spcPts val="0"/>
              </a:spcAft>
              <a:buClr>
                <a:srgbClr val="1155CC"/>
              </a:buClr>
              <a:buSzPts val="1500"/>
              <a:buAutoNum type="arabicPeriod"/>
            </a:pPr>
            <a:r>
              <a:rPr lang="en" sz="1500">
                <a:solidFill>
                  <a:srgbClr val="1155CC"/>
                </a:solidFill>
              </a:rPr>
              <a:t>PTM Typosquatting Attack</a:t>
            </a:r>
            <a:endParaRPr sz="1500">
              <a:solidFill>
                <a:srgbClr val="1155CC"/>
              </a:solidFill>
            </a:endParaRPr>
          </a:p>
          <a:p>
            <a:pPr marL="457200" lvl="0" indent="-323850" algn="l" rtl="0">
              <a:spcBef>
                <a:spcPts val="0"/>
              </a:spcBef>
              <a:spcAft>
                <a:spcPts val="0"/>
              </a:spcAft>
              <a:buClr>
                <a:srgbClr val="1155CC"/>
              </a:buClr>
              <a:buSzPts val="1500"/>
              <a:buAutoNum type="arabicPeriod"/>
            </a:pPr>
            <a:r>
              <a:rPr lang="en" sz="1500">
                <a:solidFill>
                  <a:srgbClr val="1155CC"/>
                </a:solidFill>
              </a:rPr>
              <a:t>MSR to Facilitate Model Selection</a:t>
            </a:r>
            <a:endParaRPr sz="1500">
              <a:solidFill>
                <a:srgbClr val="1155CC"/>
              </a:solidFill>
            </a:endParaRPr>
          </a:p>
        </p:txBody>
      </p:sp>
      <p:pic>
        <p:nvPicPr>
          <p:cNvPr id="1018" name="Google Shape;1018;p96"/>
          <p:cNvPicPr preferRelativeResize="0"/>
          <p:nvPr/>
        </p:nvPicPr>
        <p:blipFill>
          <a:blip r:embed="rId6">
            <a:alphaModFix/>
          </a:blip>
          <a:stretch>
            <a:fillRect/>
          </a:stretch>
        </p:blipFill>
        <p:spPr>
          <a:xfrm>
            <a:off x="6167000" y="4384190"/>
            <a:ext cx="649350" cy="649350"/>
          </a:xfrm>
          <a:prstGeom prst="rect">
            <a:avLst/>
          </a:prstGeom>
          <a:noFill/>
          <a:ln>
            <a:noFill/>
          </a:ln>
        </p:spPr>
      </p:pic>
      <p:pic>
        <p:nvPicPr>
          <p:cNvPr id="1019" name="Google Shape;1019;p96"/>
          <p:cNvPicPr preferRelativeResize="0"/>
          <p:nvPr/>
        </p:nvPicPr>
        <p:blipFill>
          <a:blip r:embed="rId7">
            <a:alphaModFix/>
          </a:blip>
          <a:stretch>
            <a:fillRect/>
          </a:stretch>
        </p:blipFill>
        <p:spPr>
          <a:xfrm>
            <a:off x="5306523" y="4362223"/>
            <a:ext cx="693275" cy="693275"/>
          </a:xfrm>
          <a:prstGeom prst="rect">
            <a:avLst/>
          </a:prstGeom>
          <a:noFill/>
          <a:ln>
            <a:noFill/>
          </a:ln>
        </p:spPr>
      </p:pic>
      <p:sp>
        <p:nvSpPr>
          <p:cNvPr id="2" name="Slide Number Placeholder 1">
            <a:extLst>
              <a:ext uri="{FF2B5EF4-FFF2-40B4-BE49-F238E27FC236}">
                <a16:creationId xmlns:a16="http://schemas.microsoft.com/office/drawing/2014/main" id="{AE78E788-8DCF-4D68-8B24-CDA2195F8698}"/>
              </a:ext>
            </a:extLst>
          </p:cNvPr>
          <p:cNvSpPr>
            <a:spLocks noGrp="1"/>
          </p:cNvSpPr>
          <p:nvPr>
            <p:ph type="sldNum" sz="quarter" idx="12"/>
          </p:nvPr>
        </p:nvSpPr>
        <p:spPr/>
        <p:txBody>
          <a:bodyPr/>
          <a:lstStyle/>
          <a:p>
            <a:fld id="{F39902C9-1D6D-3144-94C6-FDF8FB570987}" type="slidenum">
              <a:rPr lang="en-US" smtClean="0"/>
              <a:t>158</a:t>
            </a:fld>
            <a:endParaRPr lang="en-US"/>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Shape 1023"/>
        <p:cNvGrpSpPr/>
        <p:nvPr/>
      </p:nvGrpSpPr>
      <p:grpSpPr>
        <a:xfrm>
          <a:off x="0" y="0"/>
          <a:ext cx="0" cy="0"/>
          <a:chOff x="0" y="0"/>
          <a:chExt cx="0" cy="0"/>
        </a:xfrm>
      </p:grpSpPr>
      <p:sp>
        <p:nvSpPr>
          <p:cNvPr id="1024" name="Google Shape;1024;p97"/>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r>
              <a:rPr lang="en"/>
              <a:t>Methodology - Identifying Metadata Inconsistencies</a:t>
            </a:r>
            <a:endParaRPr/>
          </a:p>
        </p:txBody>
      </p:sp>
      <p:sp>
        <p:nvSpPr>
          <p:cNvPr id="1026" name="Google Shape;1026;p97"/>
          <p:cNvSpPr txBox="1"/>
          <p:nvPr/>
        </p:nvSpPr>
        <p:spPr>
          <a:xfrm>
            <a:off x="0" y="549500"/>
            <a:ext cx="32217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000">
                <a:solidFill>
                  <a:srgbClr val="000000"/>
                </a:solidFill>
              </a:rPr>
              <a:t>Feature Extraction: N-gram</a:t>
            </a:r>
            <a:endParaRPr sz="2000">
              <a:solidFill>
                <a:srgbClr val="000000"/>
              </a:solidFill>
            </a:endParaRPr>
          </a:p>
        </p:txBody>
      </p:sp>
      <p:pic>
        <p:nvPicPr>
          <p:cNvPr id="1027" name="Google Shape;1027;p97"/>
          <p:cNvPicPr preferRelativeResize="0"/>
          <p:nvPr/>
        </p:nvPicPr>
        <p:blipFill rotWithShape="1">
          <a:blip r:embed="rId3">
            <a:alphaModFix/>
          </a:blip>
          <a:srcRect b="66903"/>
          <a:stretch/>
        </p:blipFill>
        <p:spPr>
          <a:xfrm>
            <a:off x="134900" y="2571750"/>
            <a:ext cx="3818850" cy="2495651"/>
          </a:xfrm>
          <a:prstGeom prst="rect">
            <a:avLst/>
          </a:prstGeom>
          <a:noFill/>
          <a:ln>
            <a:noFill/>
          </a:ln>
        </p:spPr>
      </p:pic>
      <p:pic>
        <p:nvPicPr>
          <p:cNvPr id="1028" name="Google Shape;1028;p97"/>
          <p:cNvPicPr preferRelativeResize="0"/>
          <p:nvPr/>
        </p:nvPicPr>
        <p:blipFill rotWithShape="1">
          <a:blip r:embed="rId4">
            <a:alphaModFix/>
          </a:blip>
          <a:srcRect b="31670"/>
          <a:stretch/>
        </p:blipFill>
        <p:spPr>
          <a:xfrm>
            <a:off x="4769179" y="2571750"/>
            <a:ext cx="3558846" cy="2495650"/>
          </a:xfrm>
          <a:prstGeom prst="rect">
            <a:avLst/>
          </a:prstGeom>
          <a:noFill/>
          <a:ln>
            <a:noFill/>
          </a:ln>
        </p:spPr>
      </p:pic>
      <p:sp>
        <p:nvSpPr>
          <p:cNvPr id="1029" name="Google Shape;1029;p97"/>
          <p:cNvSpPr txBox="1"/>
          <p:nvPr/>
        </p:nvSpPr>
        <p:spPr>
          <a:xfrm>
            <a:off x="4643475" y="2128425"/>
            <a:ext cx="32217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000"/>
              <a:t>Evaluation (example cluster)</a:t>
            </a:r>
            <a:endParaRPr sz="2000">
              <a:solidFill>
                <a:srgbClr val="000000"/>
              </a:solidFill>
            </a:endParaRPr>
          </a:p>
        </p:txBody>
      </p:sp>
      <p:sp>
        <p:nvSpPr>
          <p:cNvPr id="1030" name="Google Shape;1030;p97"/>
          <p:cNvSpPr txBox="1"/>
          <p:nvPr/>
        </p:nvSpPr>
        <p:spPr>
          <a:xfrm>
            <a:off x="91500" y="1085663"/>
            <a:ext cx="83376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000"/>
              <a:t>Hypothesis: N-gram feature is enough for identifying naming defects.</a:t>
            </a:r>
            <a:endParaRPr sz="2000">
              <a:solidFill>
                <a:srgbClr val="000000"/>
              </a:solidFill>
            </a:endParaRPr>
          </a:p>
        </p:txBody>
      </p:sp>
      <p:sp>
        <p:nvSpPr>
          <p:cNvPr id="1031" name="Google Shape;1031;p97"/>
          <p:cNvSpPr txBox="1"/>
          <p:nvPr/>
        </p:nvSpPr>
        <p:spPr>
          <a:xfrm>
            <a:off x="4498425" y="3478400"/>
            <a:ext cx="43149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000">
                <a:solidFill>
                  <a:srgbClr val="FF0000"/>
                </a:solidFill>
              </a:rPr>
              <a:t>Need more sequential information!</a:t>
            </a:r>
            <a:endParaRPr sz="2000">
              <a:solidFill>
                <a:srgbClr val="FF0000"/>
              </a:solidFill>
            </a:endParaRPr>
          </a:p>
        </p:txBody>
      </p:sp>
      <p:sp>
        <p:nvSpPr>
          <p:cNvPr id="2" name="Slide Number Placeholder 1">
            <a:extLst>
              <a:ext uri="{FF2B5EF4-FFF2-40B4-BE49-F238E27FC236}">
                <a16:creationId xmlns:a16="http://schemas.microsoft.com/office/drawing/2014/main" id="{12B2C165-2060-598C-7818-0E8D9EE230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159</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1"/>
                                        <p:tgtEl>
                                          <p:spTgt spid="1027"/>
                                        </p:tgtEl>
                                      </p:cBhvr>
                                    </p:animEffect>
                                    <p:set>
                                      <p:cBhvr>
                                        <p:cTn id="13" dur="1" fill="hold">
                                          <p:stCondLst>
                                            <p:cond delay="0"/>
                                          </p:stCondLst>
                                        </p:cTn>
                                        <p:tgtEl>
                                          <p:spTgt spid="102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fade">
                                      <p:cBhvr>
                                        <p:cTn id="18" dur="1000"/>
                                        <p:tgtEl>
                                          <p:spTgt spid="10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1000"/>
                                        <p:tgtEl>
                                          <p:spTgt spid="1028"/>
                                        </p:tgtEl>
                                      </p:cBhvr>
                                    </p:animEffect>
                                  </p:childTnLst>
                                </p:cTn>
                              </p:par>
                              <p:par>
                                <p:cTn id="24" presetID="1" presetClass="entr" presetSubtype="0" fill="hold" nodeType="withEffect">
                                  <p:stCondLst>
                                    <p:cond delay="0"/>
                                  </p:stCondLst>
                                  <p:childTnLst>
                                    <p:set>
                                      <p:cBhvr>
                                        <p:cTn id="25" dur="1" fill="hold">
                                          <p:stCondLst>
                                            <p:cond delay="0"/>
                                          </p:stCondLst>
                                        </p:cTn>
                                        <p:tgtEl>
                                          <p:spTgt spid="102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1000"/>
                                        <p:tgtEl>
                                          <p:spTgt spid="1028"/>
                                        </p:tgtEl>
                                      </p:cBhvr>
                                    </p:animEffect>
                                    <p:set>
                                      <p:cBhvr>
                                        <p:cTn id="30" dur="1" fill="hold">
                                          <p:stCondLst>
                                            <p:cond delay="1000"/>
                                          </p:stCondLst>
                                        </p:cTn>
                                        <p:tgtEl>
                                          <p:spTgt spid="10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31"/>
                                        </p:tgtEl>
                                        <p:attrNameLst>
                                          <p:attrName>style.visibility</p:attrName>
                                        </p:attrNameLst>
                                      </p:cBhvr>
                                      <p:to>
                                        <p:strVal val="visible"/>
                                      </p:to>
                                    </p:set>
                                    <p:animEffect transition="in" filter="fade">
                                      <p:cBhvr>
                                        <p:cTn id="35" dur="1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6" name="Google Shape;246;p26"/>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latin typeface="Acumin Pro Condensed Semibold"/>
                <a:cs typeface="Acumin Pro Condensed Semibold"/>
              </a:rPr>
              <a:t>Background</a:t>
            </a:r>
            <a:endParaRPr sz="4000">
              <a:latin typeface="Acumin Pro Condensed Semibold"/>
              <a:cs typeface="Acumin Pro Condensed Semibold"/>
            </a:endParaRPr>
          </a:p>
          <a:p>
            <a:pPr marL="0" lvl="0" indent="0" algn="ctr" rtl="0">
              <a:spcBef>
                <a:spcPts val="0"/>
              </a:spcBef>
              <a:spcAft>
                <a:spcPts val="0"/>
              </a:spcAft>
              <a:buNone/>
            </a:pPr>
            <a:endParaRPr sz="4000"/>
          </a:p>
          <a:p>
            <a:r>
              <a:rPr lang="en" sz="4000">
                <a:solidFill>
                  <a:schemeClr val="dk2"/>
                </a:solidFill>
                <a:latin typeface="Acumin Pro Condensed Semibold"/>
                <a:cs typeface="Acumin Pro Condensed Semibold"/>
              </a:rPr>
              <a:t>(Software) Engineering Reuse Process</a:t>
            </a:r>
            <a:endParaRPr sz="4000">
              <a:solidFill>
                <a:schemeClr val="dk2"/>
              </a:solidFill>
              <a:latin typeface="Acumin Pro Condensed Semibold"/>
              <a:cs typeface="Acumin Pro Condensed Semibold"/>
            </a:endParaRPr>
          </a:p>
        </p:txBody>
      </p:sp>
      <p:sp>
        <p:nvSpPr>
          <p:cNvPr id="245" name="Google Shape;245;p26"/>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B1B4FDD4-0D61-C308-897E-F12008FDD7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Tree>
    <p:extLst>
      <p:ext uri="{BB962C8B-B14F-4D97-AF65-F5344CB8AC3E}">
        <p14:creationId xmlns:p14="http://schemas.microsoft.com/office/powerpoint/2010/main" val="1057065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Shape 1035"/>
        <p:cNvGrpSpPr/>
        <p:nvPr/>
      </p:nvGrpSpPr>
      <p:grpSpPr>
        <a:xfrm>
          <a:off x="0" y="0"/>
          <a:ext cx="0" cy="0"/>
          <a:chOff x="0" y="0"/>
          <a:chExt cx="0" cy="0"/>
        </a:xfrm>
      </p:grpSpPr>
      <p:sp>
        <p:nvSpPr>
          <p:cNvPr id="1036" name="Google Shape;1036;p98"/>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a:t>Proposed Improvement on DARA</a:t>
            </a:r>
            <a:endParaRPr/>
          </a:p>
        </p:txBody>
      </p:sp>
      <p:pic>
        <p:nvPicPr>
          <p:cNvPr id="1038" name="Google Shape;1038;p98"/>
          <p:cNvPicPr preferRelativeResize="0"/>
          <p:nvPr/>
        </p:nvPicPr>
        <p:blipFill>
          <a:blip r:embed="rId3">
            <a:alphaModFix/>
          </a:blip>
          <a:stretch>
            <a:fillRect/>
          </a:stretch>
        </p:blipFill>
        <p:spPr>
          <a:xfrm>
            <a:off x="2376125" y="510650"/>
            <a:ext cx="6528001" cy="2548175"/>
          </a:xfrm>
          <a:prstGeom prst="rect">
            <a:avLst/>
          </a:prstGeom>
          <a:noFill/>
          <a:ln>
            <a:noFill/>
          </a:ln>
        </p:spPr>
      </p:pic>
      <p:sp>
        <p:nvSpPr>
          <p:cNvPr id="1039" name="Google Shape;1039;p98"/>
          <p:cNvSpPr txBox="1"/>
          <p:nvPr/>
        </p:nvSpPr>
        <p:spPr>
          <a:xfrm>
            <a:off x="79925" y="615600"/>
            <a:ext cx="2772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Goal</a:t>
            </a:r>
            <a:r>
              <a:rPr lang="en"/>
              <a:t>: Stronger representation of PTM architecture</a:t>
            </a:r>
            <a:endParaRPr/>
          </a:p>
        </p:txBody>
      </p:sp>
      <p:sp>
        <p:nvSpPr>
          <p:cNvPr id="1040" name="Google Shape;1040;p98"/>
          <p:cNvSpPr txBox="1"/>
          <p:nvPr/>
        </p:nvSpPr>
        <p:spPr>
          <a:xfrm>
            <a:off x="502361" y="2855487"/>
            <a:ext cx="1415400" cy="530400"/>
          </a:xfrm>
          <a:prstGeom prst="rect">
            <a:avLst/>
          </a:prstGeom>
          <a:noFill/>
          <a:ln>
            <a:noFill/>
          </a:ln>
        </p:spPr>
        <p:txBody>
          <a:bodyPr spcFirstLastPara="1" wrap="square" lIns="0" tIns="296600" rIns="0" bIns="0" anchor="t" anchorCtr="0">
            <a:spAutoFit/>
          </a:bodyPr>
          <a:lstStyle/>
          <a:p>
            <a:pPr marL="0" lvl="0" indent="0" algn="l" rtl="0">
              <a:lnSpc>
                <a:spcPct val="115000"/>
              </a:lnSpc>
              <a:spcBef>
                <a:spcPts val="1200"/>
              </a:spcBef>
              <a:spcAft>
                <a:spcPts val="1200"/>
              </a:spcAft>
              <a:buNone/>
            </a:pPr>
            <a:r>
              <a:rPr lang="en" sz="1500">
                <a:solidFill>
                  <a:srgbClr val="000000"/>
                </a:solidFill>
                <a:latin typeface="Libre Franklin Medium"/>
                <a:ea typeface="Libre Franklin Medium"/>
                <a:cs typeface="Libre Franklin Medium"/>
                <a:sym typeface="Libre Franklin Medium"/>
              </a:rPr>
              <a:t>w/o finetune</a:t>
            </a:r>
            <a:endParaRPr sz="1500">
              <a:latin typeface="Libre Franklin Medium"/>
              <a:ea typeface="Libre Franklin Medium"/>
              <a:cs typeface="Libre Franklin Medium"/>
              <a:sym typeface="Libre Franklin Medium"/>
            </a:endParaRPr>
          </a:p>
        </p:txBody>
      </p:sp>
      <p:pic>
        <p:nvPicPr>
          <p:cNvPr id="1041" name="Google Shape;1041;p98"/>
          <p:cNvPicPr preferRelativeResize="0"/>
          <p:nvPr/>
        </p:nvPicPr>
        <p:blipFill rotWithShape="1">
          <a:blip r:embed="rId4">
            <a:alphaModFix/>
          </a:blip>
          <a:srcRect l="1140" r="27594"/>
          <a:stretch/>
        </p:blipFill>
        <p:spPr>
          <a:xfrm>
            <a:off x="2800465" y="3300239"/>
            <a:ext cx="2420097" cy="1879188"/>
          </a:xfrm>
          <a:prstGeom prst="rect">
            <a:avLst/>
          </a:prstGeom>
          <a:noFill/>
          <a:ln>
            <a:noFill/>
          </a:ln>
        </p:spPr>
      </p:pic>
      <p:pic>
        <p:nvPicPr>
          <p:cNvPr id="1042" name="Google Shape;1042;p98"/>
          <p:cNvPicPr preferRelativeResize="0"/>
          <p:nvPr/>
        </p:nvPicPr>
        <p:blipFill rotWithShape="1">
          <a:blip r:embed="rId5">
            <a:alphaModFix/>
          </a:blip>
          <a:srcRect l="1637" r="27760"/>
          <a:stretch/>
        </p:blipFill>
        <p:spPr>
          <a:xfrm>
            <a:off x="5679553" y="3306025"/>
            <a:ext cx="2382980" cy="1867625"/>
          </a:xfrm>
          <a:prstGeom prst="rect">
            <a:avLst/>
          </a:prstGeom>
          <a:noFill/>
          <a:ln>
            <a:noFill/>
          </a:ln>
        </p:spPr>
      </p:pic>
      <p:pic>
        <p:nvPicPr>
          <p:cNvPr id="1043" name="Google Shape;1043;p98"/>
          <p:cNvPicPr preferRelativeResize="0"/>
          <p:nvPr/>
        </p:nvPicPr>
        <p:blipFill rotWithShape="1">
          <a:blip r:embed="rId6">
            <a:alphaModFix/>
          </a:blip>
          <a:srcRect l="72158" t="2416" b="56561"/>
          <a:stretch/>
        </p:blipFill>
        <p:spPr>
          <a:xfrm>
            <a:off x="5" y="1724684"/>
            <a:ext cx="1386866" cy="1130801"/>
          </a:xfrm>
          <a:prstGeom prst="rect">
            <a:avLst/>
          </a:prstGeom>
          <a:noFill/>
          <a:ln>
            <a:noFill/>
          </a:ln>
        </p:spPr>
      </p:pic>
      <p:sp>
        <p:nvSpPr>
          <p:cNvPr id="1044" name="Google Shape;1044;p98"/>
          <p:cNvSpPr txBox="1"/>
          <p:nvPr/>
        </p:nvSpPr>
        <p:spPr>
          <a:xfrm>
            <a:off x="3361089" y="2855477"/>
            <a:ext cx="1415400" cy="530400"/>
          </a:xfrm>
          <a:prstGeom prst="rect">
            <a:avLst/>
          </a:prstGeom>
          <a:noFill/>
          <a:ln>
            <a:noFill/>
          </a:ln>
        </p:spPr>
        <p:txBody>
          <a:bodyPr spcFirstLastPara="1" wrap="square" lIns="0" tIns="296600" rIns="0" bIns="0" anchor="t" anchorCtr="0">
            <a:spAutoFit/>
          </a:bodyPr>
          <a:lstStyle/>
          <a:p>
            <a:pPr marL="0" lvl="0" indent="0" algn="l" rtl="0">
              <a:lnSpc>
                <a:spcPct val="115000"/>
              </a:lnSpc>
              <a:spcBef>
                <a:spcPts val="1200"/>
              </a:spcBef>
              <a:spcAft>
                <a:spcPts val="1200"/>
              </a:spcAft>
              <a:buNone/>
            </a:pPr>
            <a:r>
              <a:rPr lang="en" sz="1500">
                <a:solidFill>
                  <a:srgbClr val="000000"/>
                </a:solidFill>
                <a:latin typeface="Libre Franklin Medium"/>
                <a:ea typeface="Libre Franklin Medium"/>
                <a:cs typeface="Libre Franklin Medium"/>
                <a:sym typeface="Libre Franklin Medium"/>
              </a:rPr>
              <a:t>w/ finetune</a:t>
            </a:r>
            <a:endParaRPr sz="1500">
              <a:solidFill>
                <a:srgbClr val="000000"/>
              </a:solidFill>
              <a:latin typeface="Libre Franklin Medium"/>
              <a:ea typeface="Libre Franklin Medium"/>
              <a:cs typeface="Libre Franklin Medium"/>
              <a:sym typeface="Libre Franklin Medium"/>
            </a:endParaRPr>
          </a:p>
        </p:txBody>
      </p:sp>
      <p:sp>
        <p:nvSpPr>
          <p:cNvPr id="1045" name="Google Shape;1045;p98"/>
          <p:cNvSpPr txBox="1"/>
          <p:nvPr/>
        </p:nvSpPr>
        <p:spPr>
          <a:xfrm>
            <a:off x="5679552" y="2855475"/>
            <a:ext cx="3695400" cy="530400"/>
          </a:xfrm>
          <a:prstGeom prst="rect">
            <a:avLst/>
          </a:prstGeom>
          <a:noFill/>
          <a:ln>
            <a:noFill/>
          </a:ln>
        </p:spPr>
        <p:txBody>
          <a:bodyPr spcFirstLastPara="1" wrap="square" lIns="0" tIns="296600" rIns="0" bIns="0" anchor="t" anchorCtr="0">
            <a:spAutoFit/>
          </a:bodyPr>
          <a:lstStyle/>
          <a:p>
            <a:pPr marL="0" lvl="0" indent="0" algn="l" rtl="0">
              <a:lnSpc>
                <a:spcPct val="100000"/>
              </a:lnSpc>
              <a:spcBef>
                <a:spcPts val="1200"/>
              </a:spcBef>
              <a:spcAft>
                <a:spcPts val="1200"/>
              </a:spcAft>
              <a:buSzPts val="1100"/>
              <a:buNone/>
            </a:pPr>
            <a:r>
              <a:rPr lang="en" sz="1500">
                <a:solidFill>
                  <a:srgbClr val="000000"/>
                </a:solidFill>
                <a:latin typeface="Libre Franklin Medium"/>
                <a:ea typeface="Libre Franklin Medium"/>
                <a:cs typeface="Libre Franklin Medium"/>
                <a:sym typeface="Libre Franklin Medium"/>
              </a:rPr>
              <a:t>w/ finetune &amp; contrastive learning</a:t>
            </a:r>
            <a:endParaRPr sz="1500">
              <a:latin typeface="Libre Franklin Medium"/>
              <a:ea typeface="Libre Franklin Medium"/>
              <a:cs typeface="Libre Franklin Medium"/>
              <a:sym typeface="Libre Franklin Medium"/>
            </a:endParaRPr>
          </a:p>
        </p:txBody>
      </p:sp>
      <p:pic>
        <p:nvPicPr>
          <p:cNvPr id="1046" name="Google Shape;1046;p98"/>
          <p:cNvPicPr preferRelativeResize="0"/>
          <p:nvPr/>
        </p:nvPicPr>
        <p:blipFill rotWithShape="1">
          <a:blip r:embed="rId6">
            <a:alphaModFix/>
          </a:blip>
          <a:srcRect l="1140" t="2086" r="27594" b="1740"/>
          <a:stretch/>
        </p:blipFill>
        <p:spPr>
          <a:xfrm>
            <a:off x="2" y="3336175"/>
            <a:ext cx="2420097" cy="1807323"/>
          </a:xfrm>
          <a:prstGeom prst="rect">
            <a:avLst/>
          </a:prstGeom>
          <a:noFill/>
          <a:ln>
            <a:noFill/>
          </a:ln>
        </p:spPr>
      </p:pic>
      <p:sp>
        <p:nvSpPr>
          <p:cNvPr id="2" name="Slide Number Placeholder 1">
            <a:extLst>
              <a:ext uri="{FF2B5EF4-FFF2-40B4-BE49-F238E27FC236}">
                <a16:creationId xmlns:a16="http://schemas.microsoft.com/office/drawing/2014/main" id="{EDB3DC37-F888-EA2C-FD52-8AC4F57110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160</a:t>
            </a:fld>
            <a:endParaRPr lang="en"/>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Shape 1050"/>
        <p:cNvGrpSpPr/>
        <p:nvPr/>
      </p:nvGrpSpPr>
      <p:grpSpPr>
        <a:xfrm>
          <a:off x="0" y="0"/>
          <a:ext cx="0" cy="0"/>
          <a:chOff x="0" y="0"/>
          <a:chExt cx="0" cy="0"/>
        </a:xfrm>
      </p:grpSpPr>
      <p:sp>
        <p:nvSpPr>
          <p:cNvPr id="1052" name="Google Shape;1052;p99"/>
          <p:cNvSpPr txBox="1">
            <a:spLocks noGrp="1"/>
          </p:cNvSpPr>
          <p:nvPr>
            <p:ph type="title"/>
          </p:nvPr>
        </p:nvSpPr>
        <p:spPr>
          <a:xfrm>
            <a:off x="311700" y="1795525"/>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t>Substantially Proposed Work 1/2</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Identifying PTM Naming and Arch Defects</a:t>
            </a:r>
            <a:endParaRPr sz="4000">
              <a:solidFill>
                <a:schemeClr val="dk2"/>
              </a:solidFill>
            </a:endParaRPr>
          </a:p>
          <a:p>
            <a:pPr marL="0" lvl="0" indent="0" algn="ctr" rtl="0">
              <a:spcBef>
                <a:spcPts val="0"/>
              </a:spcBef>
              <a:spcAft>
                <a:spcPts val="0"/>
              </a:spcAft>
              <a:buNone/>
            </a:pPr>
            <a:endParaRPr sz="4000">
              <a:solidFill>
                <a:schemeClr val="dk2"/>
              </a:solidFill>
            </a:endParaRPr>
          </a:p>
          <a:p>
            <a:pPr marL="0" lvl="0" indent="0" algn="ctr" rtl="0">
              <a:spcBef>
                <a:spcPts val="0"/>
              </a:spcBef>
              <a:spcAft>
                <a:spcPts val="0"/>
              </a:spcAft>
              <a:buNone/>
            </a:pPr>
            <a:r>
              <a:rPr lang="en" sz="4000">
                <a:solidFill>
                  <a:srgbClr val="1155CC"/>
                </a:solidFill>
              </a:rPr>
              <a:t>Preliminary Results</a:t>
            </a:r>
            <a:endParaRPr sz="4000">
              <a:solidFill>
                <a:schemeClr val="dk2"/>
              </a:solidFill>
            </a:endParaRPr>
          </a:p>
        </p:txBody>
      </p:sp>
      <p:sp>
        <p:nvSpPr>
          <p:cNvPr id="1053" name="Google Shape;1053;p99"/>
          <p:cNvSpPr txBox="1"/>
          <p:nvPr/>
        </p:nvSpPr>
        <p:spPr>
          <a:xfrm>
            <a:off x="1504200" y="4219300"/>
            <a:ext cx="61356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C0000"/>
                </a:solidFill>
              </a:rPr>
              <a:t>What are good naming conventions for PTM package? </a:t>
            </a:r>
            <a:endParaRPr sz="1700">
              <a:solidFill>
                <a:srgbClr val="CC0000"/>
              </a:solidFill>
            </a:endParaRPr>
          </a:p>
          <a:p>
            <a:pPr marL="0" lvl="0" indent="0" algn="ctr" rtl="0">
              <a:spcBef>
                <a:spcPts val="0"/>
              </a:spcBef>
              <a:spcAft>
                <a:spcPts val="0"/>
              </a:spcAft>
              <a:buNone/>
            </a:pPr>
            <a:r>
              <a:rPr lang="en" sz="1700">
                <a:solidFill>
                  <a:srgbClr val="CC0000"/>
                </a:solidFill>
              </a:rPr>
              <a:t>How to automatically detect naming defects?</a:t>
            </a:r>
            <a:endParaRPr sz="1700">
              <a:solidFill>
                <a:srgbClr val="CC0000"/>
              </a:solidFill>
            </a:endParaRPr>
          </a:p>
        </p:txBody>
      </p:sp>
      <p:sp>
        <p:nvSpPr>
          <p:cNvPr id="2" name="Slide Number Placeholder 1">
            <a:extLst>
              <a:ext uri="{FF2B5EF4-FFF2-40B4-BE49-F238E27FC236}">
                <a16:creationId xmlns:a16="http://schemas.microsoft.com/office/drawing/2014/main" id="{9FFCA276-E634-CC41-67EC-1EDB8F719E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161</a:t>
            </a:fld>
            <a:endParaRPr lang="en"/>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Shape 1057"/>
        <p:cNvGrpSpPr/>
        <p:nvPr/>
      </p:nvGrpSpPr>
      <p:grpSpPr>
        <a:xfrm>
          <a:off x="0" y="0"/>
          <a:ext cx="0" cy="0"/>
          <a:chOff x="0" y="0"/>
          <a:chExt cx="0" cy="0"/>
        </a:xfrm>
      </p:grpSpPr>
      <p:sp>
        <p:nvSpPr>
          <p:cNvPr id="1058" name="Google Shape;1058;p100"/>
          <p:cNvSpPr txBox="1">
            <a:spLocks noGrp="1"/>
          </p:cNvSpPr>
          <p:nvPr>
            <p:ph type="title"/>
          </p:nvPr>
        </p:nvSpPr>
        <p:spPr>
          <a:xfrm>
            <a:off x="0" y="0"/>
            <a:ext cx="8520600" cy="1046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Discovery on Naming Conventions</a:t>
            </a:r>
            <a:endParaRPr/>
          </a:p>
          <a:p>
            <a:pPr marL="0" lvl="0" indent="0" algn="l" rtl="0">
              <a:spcBef>
                <a:spcPts val="0"/>
              </a:spcBef>
              <a:spcAft>
                <a:spcPts val="0"/>
              </a:spcAft>
              <a:buNone/>
            </a:pPr>
            <a:endParaRPr/>
          </a:p>
        </p:txBody>
      </p:sp>
      <p:pic>
        <p:nvPicPr>
          <p:cNvPr id="1060" name="Google Shape;1060;p100"/>
          <p:cNvPicPr preferRelativeResize="0"/>
          <p:nvPr/>
        </p:nvPicPr>
        <p:blipFill>
          <a:blip r:embed="rId3">
            <a:alphaModFix/>
          </a:blip>
          <a:stretch>
            <a:fillRect/>
          </a:stretch>
        </p:blipFill>
        <p:spPr>
          <a:xfrm>
            <a:off x="573952" y="998837"/>
            <a:ext cx="4103850" cy="3145824"/>
          </a:xfrm>
          <a:prstGeom prst="rect">
            <a:avLst/>
          </a:prstGeom>
          <a:noFill/>
          <a:ln>
            <a:noFill/>
          </a:ln>
        </p:spPr>
      </p:pic>
      <p:pic>
        <p:nvPicPr>
          <p:cNvPr id="1061" name="Google Shape;1061;p100"/>
          <p:cNvPicPr preferRelativeResize="0"/>
          <p:nvPr/>
        </p:nvPicPr>
        <p:blipFill>
          <a:blip r:embed="rId4">
            <a:alphaModFix/>
          </a:blip>
          <a:stretch>
            <a:fillRect/>
          </a:stretch>
        </p:blipFill>
        <p:spPr>
          <a:xfrm>
            <a:off x="4924150" y="998837"/>
            <a:ext cx="3242257" cy="3145825"/>
          </a:xfrm>
          <a:prstGeom prst="rect">
            <a:avLst/>
          </a:prstGeom>
          <a:noFill/>
          <a:ln>
            <a:noFill/>
          </a:ln>
        </p:spPr>
      </p:pic>
      <p:sp>
        <p:nvSpPr>
          <p:cNvPr id="2" name="Slide Number Placeholder 1">
            <a:extLst>
              <a:ext uri="{FF2B5EF4-FFF2-40B4-BE49-F238E27FC236}">
                <a16:creationId xmlns:a16="http://schemas.microsoft.com/office/drawing/2014/main" id="{700C524E-D28F-36C0-0FE3-2139DA8277F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162</a:t>
            </a:fld>
            <a:endParaRPr lang="en"/>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Shape 1065"/>
        <p:cNvGrpSpPr/>
        <p:nvPr/>
      </p:nvGrpSpPr>
      <p:grpSpPr>
        <a:xfrm>
          <a:off x="0" y="0"/>
          <a:ext cx="0" cy="0"/>
          <a:chOff x="0" y="0"/>
          <a:chExt cx="0" cy="0"/>
        </a:xfrm>
      </p:grpSpPr>
      <p:sp>
        <p:nvSpPr>
          <p:cNvPr id="1066" name="Google Shape;1066;p101"/>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r>
              <a:rPr lang="en"/>
              <a:t>Discovery on Naming Defects</a:t>
            </a:r>
            <a:endParaRPr/>
          </a:p>
        </p:txBody>
      </p:sp>
      <p:pic>
        <p:nvPicPr>
          <p:cNvPr id="1068" name="Google Shape;1068;p101" descr="表格&#10;&#10;已自动生成说明"/>
          <p:cNvPicPr preferRelativeResize="0"/>
          <p:nvPr/>
        </p:nvPicPr>
        <p:blipFill>
          <a:blip r:embed="rId3">
            <a:alphaModFix/>
          </a:blip>
          <a:stretch>
            <a:fillRect/>
          </a:stretch>
        </p:blipFill>
        <p:spPr>
          <a:xfrm>
            <a:off x="371135" y="1244225"/>
            <a:ext cx="8401725" cy="3316750"/>
          </a:xfrm>
          <a:prstGeom prst="rect">
            <a:avLst/>
          </a:prstGeom>
          <a:noFill/>
          <a:ln>
            <a:noFill/>
          </a:ln>
        </p:spPr>
      </p:pic>
      <p:sp>
        <p:nvSpPr>
          <p:cNvPr id="2" name="Slide Number Placeholder 1">
            <a:extLst>
              <a:ext uri="{FF2B5EF4-FFF2-40B4-BE49-F238E27FC236}">
                <a16:creationId xmlns:a16="http://schemas.microsoft.com/office/drawing/2014/main" id="{58EF83BE-15B1-0A20-CE3B-08EDBED3665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163</a:t>
            </a:fld>
            <a:endParaRPr lang="en"/>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5" name="Google Shape;1075;p102"/>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t>Future Direction – 2</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Typosquatting Attack in the PTM Ecosystems</a:t>
            </a:r>
            <a:endParaRPr sz="4000">
              <a:solidFill>
                <a:schemeClr val="dk2"/>
              </a:solidFill>
            </a:endParaRPr>
          </a:p>
        </p:txBody>
      </p:sp>
      <p:sp>
        <p:nvSpPr>
          <p:cNvPr id="1074" name="Google Shape;1074;p102"/>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076" name="Google Shape;1076;p102"/>
          <p:cNvSpPr txBox="1"/>
          <p:nvPr/>
        </p:nvSpPr>
        <p:spPr>
          <a:xfrm>
            <a:off x="0" y="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[Planned for USENIX Security’25]</a:t>
            </a:r>
            <a:endParaRPr sz="12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C1F84258-0506-BE69-820B-2966B36047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164</a:t>
            </a:fld>
            <a:endParaRPr lang="en"/>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3" name="Google Shape;1083;p103"/>
          <p:cNvSpPr txBox="1">
            <a:spLocks noGrp="1"/>
          </p:cNvSpPr>
          <p:nvPr>
            <p:ph type="title"/>
          </p:nvPr>
        </p:nvSpPr>
        <p:spPr>
          <a:xfrm>
            <a:off x="311700" y="1819575"/>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t>Future Direction – 2</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Typosquatting Attack in the PTM Ecosystems</a:t>
            </a:r>
            <a:endParaRPr sz="4000">
              <a:solidFill>
                <a:schemeClr val="dk2"/>
              </a:solidFill>
            </a:endParaRPr>
          </a:p>
        </p:txBody>
      </p:sp>
      <p:sp>
        <p:nvSpPr>
          <p:cNvPr id="1082" name="Google Shape;1082;p103"/>
          <p:cNvSpPr txBox="1"/>
          <p:nvPr/>
        </p:nvSpPr>
        <p:spPr>
          <a:xfrm>
            <a:off x="0" y="4127875"/>
            <a:ext cx="9144000" cy="901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None/>
            </a:pPr>
            <a:r>
              <a:rPr lang="en" sz="1700">
                <a:solidFill>
                  <a:srgbClr val="CC0000"/>
                </a:solidFill>
              </a:rPr>
              <a:t>Do open-source PTM packages experience typosquatting attacks? </a:t>
            </a:r>
            <a:endParaRPr sz="1700">
              <a:solidFill>
                <a:srgbClr val="CC0000"/>
              </a:solidFill>
            </a:endParaRPr>
          </a:p>
          <a:p>
            <a:pPr marL="0" lvl="0" indent="0" algn="ctr" rtl="0">
              <a:lnSpc>
                <a:spcPct val="115000"/>
              </a:lnSpc>
              <a:spcBef>
                <a:spcPts val="1200"/>
              </a:spcBef>
              <a:spcAft>
                <a:spcPts val="1200"/>
              </a:spcAft>
              <a:buNone/>
            </a:pPr>
            <a:r>
              <a:rPr lang="en" sz="1700">
                <a:solidFill>
                  <a:srgbClr val="CC0000"/>
                </a:solidFill>
              </a:rPr>
              <a:t>How do these typosquatting attacks manifest? What are the attackers’ motivations?</a:t>
            </a:r>
            <a:endParaRPr sz="1700">
              <a:solidFill>
                <a:srgbClr val="CC0000"/>
              </a:solidFill>
            </a:endParaRPr>
          </a:p>
        </p:txBody>
      </p:sp>
      <p:sp>
        <p:nvSpPr>
          <p:cNvPr id="2" name="Slide Number Placeholder 1">
            <a:extLst>
              <a:ext uri="{FF2B5EF4-FFF2-40B4-BE49-F238E27FC236}">
                <a16:creationId xmlns:a16="http://schemas.microsoft.com/office/drawing/2014/main" id="{7AE9EA98-F093-386B-BF66-9421BDC1C5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165</a:t>
            </a:fld>
            <a:endParaRPr lang="en"/>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104"/>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r>
              <a:rPr lang="en"/>
              <a:t>Typosquatting Attack</a:t>
            </a:r>
            <a:endParaRPr/>
          </a:p>
        </p:txBody>
      </p:sp>
      <p:sp>
        <p:nvSpPr>
          <p:cNvPr id="2" name="Slide Number Placeholder 1">
            <a:extLst>
              <a:ext uri="{FF2B5EF4-FFF2-40B4-BE49-F238E27FC236}">
                <a16:creationId xmlns:a16="http://schemas.microsoft.com/office/drawing/2014/main" id="{DC835020-4DCF-E1F7-F80D-01E3E6CB100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166</a:t>
            </a:fld>
            <a:endParaRPr lang="en"/>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105"/>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r>
              <a:rPr lang="en"/>
              <a:t>Typosquat Examples of PTM Packages</a:t>
            </a:r>
            <a:endParaRPr/>
          </a:p>
        </p:txBody>
      </p:sp>
      <p:pic>
        <p:nvPicPr>
          <p:cNvPr id="1096" name="Google Shape;1096;p105"/>
          <p:cNvPicPr preferRelativeResize="0"/>
          <p:nvPr/>
        </p:nvPicPr>
        <p:blipFill>
          <a:blip r:embed="rId3">
            <a:alphaModFix/>
          </a:blip>
          <a:stretch>
            <a:fillRect/>
          </a:stretch>
        </p:blipFill>
        <p:spPr>
          <a:xfrm>
            <a:off x="92200" y="1731325"/>
            <a:ext cx="8839201" cy="1142144"/>
          </a:xfrm>
          <a:prstGeom prst="rect">
            <a:avLst/>
          </a:prstGeom>
          <a:noFill/>
          <a:ln>
            <a:noFill/>
          </a:ln>
        </p:spPr>
      </p:pic>
      <p:pic>
        <p:nvPicPr>
          <p:cNvPr id="1097" name="Google Shape;1097;p105"/>
          <p:cNvPicPr preferRelativeResize="0"/>
          <p:nvPr/>
        </p:nvPicPr>
        <p:blipFill>
          <a:blip r:embed="rId4">
            <a:alphaModFix/>
          </a:blip>
          <a:stretch>
            <a:fillRect/>
          </a:stretch>
        </p:blipFill>
        <p:spPr>
          <a:xfrm>
            <a:off x="92200" y="1108194"/>
            <a:ext cx="8839198" cy="402926"/>
          </a:xfrm>
          <a:prstGeom prst="rect">
            <a:avLst/>
          </a:prstGeom>
          <a:noFill/>
          <a:ln>
            <a:noFill/>
          </a:ln>
        </p:spPr>
      </p:pic>
      <p:sp>
        <p:nvSpPr>
          <p:cNvPr id="1098" name="Google Shape;1098;p105"/>
          <p:cNvSpPr txBox="1"/>
          <p:nvPr/>
        </p:nvSpPr>
        <p:spPr>
          <a:xfrm>
            <a:off x="152400" y="615600"/>
            <a:ext cx="30000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2000" i="1">
                <a:solidFill>
                  <a:schemeClr val="dk1"/>
                </a:solidFill>
              </a:rPr>
              <a:t>Example 1:</a:t>
            </a:r>
            <a:endParaRPr sz="2000" i="1"/>
          </a:p>
        </p:txBody>
      </p:sp>
      <p:sp>
        <p:nvSpPr>
          <p:cNvPr id="1099" name="Google Shape;1099;p105"/>
          <p:cNvSpPr txBox="1"/>
          <p:nvPr/>
        </p:nvSpPr>
        <p:spPr>
          <a:xfrm>
            <a:off x="92200" y="3021500"/>
            <a:ext cx="30000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2000" i="1">
                <a:solidFill>
                  <a:schemeClr val="dk1"/>
                </a:solidFill>
              </a:rPr>
              <a:t>Example 2:</a:t>
            </a:r>
            <a:endParaRPr sz="2000" i="1"/>
          </a:p>
        </p:txBody>
      </p:sp>
      <p:pic>
        <p:nvPicPr>
          <p:cNvPr id="1100" name="Google Shape;1100;p105"/>
          <p:cNvPicPr preferRelativeResize="0"/>
          <p:nvPr/>
        </p:nvPicPr>
        <p:blipFill>
          <a:blip r:embed="rId5">
            <a:alphaModFix/>
          </a:blip>
          <a:stretch>
            <a:fillRect/>
          </a:stretch>
        </p:blipFill>
        <p:spPr>
          <a:xfrm>
            <a:off x="341625" y="3450505"/>
            <a:ext cx="5214724" cy="728600"/>
          </a:xfrm>
          <a:prstGeom prst="rect">
            <a:avLst/>
          </a:prstGeom>
          <a:noFill/>
          <a:ln>
            <a:noFill/>
          </a:ln>
        </p:spPr>
      </p:pic>
      <p:pic>
        <p:nvPicPr>
          <p:cNvPr id="1101" name="Google Shape;1101;p105"/>
          <p:cNvPicPr preferRelativeResize="0"/>
          <p:nvPr/>
        </p:nvPicPr>
        <p:blipFill>
          <a:blip r:embed="rId6">
            <a:alphaModFix/>
          </a:blip>
          <a:stretch>
            <a:fillRect/>
          </a:stretch>
        </p:blipFill>
        <p:spPr>
          <a:xfrm>
            <a:off x="490288" y="4273324"/>
            <a:ext cx="4762540" cy="728600"/>
          </a:xfrm>
          <a:prstGeom prst="rect">
            <a:avLst/>
          </a:prstGeom>
          <a:noFill/>
          <a:ln>
            <a:noFill/>
          </a:ln>
        </p:spPr>
      </p:pic>
      <p:pic>
        <p:nvPicPr>
          <p:cNvPr id="1102" name="Google Shape;1102;p105"/>
          <p:cNvPicPr preferRelativeResize="0"/>
          <p:nvPr/>
        </p:nvPicPr>
        <p:blipFill>
          <a:blip r:embed="rId7">
            <a:alphaModFix/>
          </a:blip>
          <a:stretch>
            <a:fillRect/>
          </a:stretch>
        </p:blipFill>
        <p:spPr>
          <a:xfrm>
            <a:off x="5556350" y="4430429"/>
            <a:ext cx="1789050" cy="571500"/>
          </a:xfrm>
          <a:prstGeom prst="rect">
            <a:avLst/>
          </a:prstGeom>
          <a:noFill/>
          <a:ln>
            <a:noFill/>
          </a:ln>
        </p:spPr>
      </p:pic>
      <p:pic>
        <p:nvPicPr>
          <p:cNvPr id="1103" name="Google Shape;1103;p105"/>
          <p:cNvPicPr preferRelativeResize="0"/>
          <p:nvPr/>
        </p:nvPicPr>
        <p:blipFill>
          <a:blip r:embed="rId8">
            <a:alphaModFix/>
          </a:blip>
          <a:stretch>
            <a:fillRect/>
          </a:stretch>
        </p:blipFill>
        <p:spPr>
          <a:xfrm>
            <a:off x="5575762" y="3701823"/>
            <a:ext cx="1750219" cy="571500"/>
          </a:xfrm>
          <a:prstGeom prst="rect">
            <a:avLst/>
          </a:prstGeom>
          <a:noFill/>
          <a:ln>
            <a:noFill/>
          </a:ln>
        </p:spPr>
      </p:pic>
      <p:sp>
        <p:nvSpPr>
          <p:cNvPr id="2" name="Slide Number Placeholder 1">
            <a:extLst>
              <a:ext uri="{FF2B5EF4-FFF2-40B4-BE49-F238E27FC236}">
                <a16:creationId xmlns:a16="http://schemas.microsoft.com/office/drawing/2014/main" id="{80601FDE-0D97-C4B4-0CCA-F1A209DDEB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167</a:t>
            </a:fld>
            <a:endParaRPr lang="en"/>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10" name="Google Shape;1110;p106"/>
          <p:cNvSpPr txBox="1">
            <a:spLocks noGrp="1"/>
          </p:cNvSpPr>
          <p:nvPr>
            <p:ph type="title"/>
          </p:nvPr>
        </p:nvSpPr>
        <p:spPr>
          <a:xfrm>
            <a:off x="311700" y="1819575"/>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t>Future Direction – 3</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Mining Software Repositories to Facilitate Model Selection</a:t>
            </a:r>
            <a:endParaRPr sz="4000">
              <a:solidFill>
                <a:schemeClr val="dk2"/>
              </a:solidFill>
            </a:endParaRPr>
          </a:p>
        </p:txBody>
      </p:sp>
      <p:sp>
        <p:nvSpPr>
          <p:cNvPr id="1109" name="Google Shape;1109;p106"/>
          <p:cNvSpPr txBox="1"/>
          <p:nvPr/>
        </p:nvSpPr>
        <p:spPr>
          <a:xfrm>
            <a:off x="0" y="4127875"/>
            <a:ext cx="9144000" cy="901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None/>
            </a:pPr>
            <a:r>
              <a:rPr lang="en" sz="1700">
                <a:solidFill>
                  <a:srgbClr val="CC0000"/>
                </a:solidFill>
              </a:rPr>
              <a:t>Do open-source PTM packages experience typosquatting attacks? </a:t>
            </a:r>
            <a:endParaRPr sz="1700">
              <a:solidFill>
                <a:srgbClr val="CC0000"/>
              </a:solidFill>
            </a:endParaRPr>
          </a:p>
          <a:p>
            <a:pPr marL="0" lvl="0" indent="0" algn="ctr" rtl="0">
              <a:lnSpc>
                <a:spcPct val="115000"/>
              </a:lnSpc>
              <a:spcBef>
                <a:spcPts val="1200"/>
              </a:spcBef>
              <a:spcAft>
                <a:spcPts val="1200"/>
              </a:spcAft>
              <a:buNone/>
            </a:pPr>
            <a:r>
              <a:rPr lang="en" sz="1700">
                <a:solidFill>
                  <a:srgbClr val="CC0000"/>
                </a:solidFill>
              </a:rPr>
              <a:t>How do these typosquatting attacks manifest? What are the attackers’ motivations?</a:t>
            </a:r>
            <a:endParaRPr sz="1700">
              <a:solidFill>
                <a:srgbClr val="CC0000"/>
              </a:solidFill>
            </a:endParaRPr>
          </a:p>
        </p:txBody>
      </p:sp>
      <p:sp>
        <p:nvSpPr>
          <p:cNvPr id="2" name="Slide Number Placeholder 1">
            <a:extLst>
              <a:ext uri="{FF2B5EF4-FFF2-40B4-BE49-F238E27FC236}">
                <a16:creationId xmlns:a16="http://schemas.microsoft.com/office/drawing/2014/main" id="{FD750C32-0AA5-3847-D607-2DC2CF2640D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168</a:t>
            </a:fld>
            <a:endParaRPr lang="en"/>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6" name="Google Shape;1116;p107"/>
          <p:cNvSpPr txBox="1"/>
          <p:nvPr/>
        </p:nvSpPr>
        <p:spPr>
          <a:xfrm>
            <a:off x="1322375" y="3458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p>
        </p:txBody>
      </p:sp>
      <p:sp>
        <p:nvSpPr>
          <p:cNvPr id="1117" name="Google Shape;1117;p107"/>
          <p:cNvSpPr txBox="1"/>
          <p:nvPr/>
        </p:nvSpPr>
        <p:spPr>
          <a:xfrm>
            <a:off x="1720000" y="33013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Identify candidates​</a:t>
            </a:r>
            <a:endParaRPr sz="2400"/>
          </a:p>
        </p:txBody>
      </p:sp>
      <p:sp>
        <p:nvSpPr>
          <p:cNvPr id="1118" name="Google Shape;1118;p107"/>
          <p:cNvSpPr txBox="1"/>
          <p:nvPr/>
        </p:nvSpPr>
        <p:spPr>
          <a:xfrm>
            <a:off x="3828450" y="23497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Evaluate candidates​</a:t>
            </a:r>
            <a:endParaRPr sz="2400"/>
          </a:p>
        </p:txBody>
      </p:sp>
      <p:sp>
        <p:nvSpPr>
          <p:cNvPr id="1119" name="Google Shape;1119;p107"/>
          <p:cNvSpPr txBox="1"/>
          <p:nvPr/>
        </p:nvSpPr>
        <p:spPr>
          <a:xfrm>
            <a:off x="6762025" y="600300"/>
            <a:ext cx="3000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Integrate/Deploy</a:t>
            </a:r>
            <a:endParaRPr sz="2400">
              <a:solidFill>
                <a:schemeClr val="dk1"/>
              </a:solidFill>
            </a:endParaRPr>
          </a:p>
          <a:p>
            <a:pPr marL="0" lvl="0" indent="0" algn="l" rtl="0">
              <a:spcBef>
                <a:spcPts val="0"/>
              </a:spcBef>
              <a:spcAft>
                <a:spcPts val="0"/>
              </a:spcAft>
              <a:buNone/>
            </a:pPr>
            <a:endParaRPr sz="2400"/>
          </a:p>
        </p:txBody>
      </p:sp>
      <p:sp>
        <p:nvSpPr>
          <p:cNvPr id="1120" name="Google Shape;1120;p107"/>
          <p:cNvSpPr txBox="1"/>
          <p:nvPr/>
        </p:nvSpPr>
        <p:spPr>
          <a:xfrm>
            <a:off x="0" y="0"/>
            <a:ext cx="9144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chemeClr val="dk1"/>
                </a:solidFill>
              </a:rPr>
              <a:t>Engineering reuse process</a:t>
            </a:r>
            <a:endParaRPr sz="1300"/>
          </a:p>
        </p:txBody>
      </p:sp>
      <p:sp>
        <p:nvSpPr>
          <p:cNvPr id="1121" name="Google Shape;1121;p107"/>
          <p:cNvSpPr txBox="1"/>
          <p:nvPr/>
        </p:nvSpPr>
        <p:spPr>
          <a:xfrm>
            <a:off x="0" y="41750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Specify requirement</a:t>
            </a:r>
            <a:endParaRPr sz="2400"/>
          </a:p>
        </p:txBody>
      </p:sp>
      <p:sp>
        <p:nvSpPr>
          <p:cNvPr id="1122" name="Google Shape;1122;p107"/>
          <p:cNvSpPr txBox="1"/>
          <p:nvPr/>
        </p:nvSpPr>
        <p:spPr>
          <a:xfrm>
            <a:off x="1988325" y="173527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Any risks?</a:t>
            </a:r>
            <a:endParaRPr sz="1600"/>
          </a:p>
        </p:txBody>
      </p:sp>
      <p:sp>
        <p:nvSpPr>
          <p:cNvPr id="1123" name="Google Shape;1123;p107"/>
          <p:cNvSpPr txBox="1"/>
          <p:nvPr/>
        </p:nvSpPr>
        <p:spPr>
          <a:xfrm>
            <a:off x="64725" y="2655900"/>
            <a:ext cx="1923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available?​ </a:t>
            </a:r>
            <a:endParaRPr sz="1600"/>
          </a:p>
        </p:txBody>
      </p:sp>
      <p:cxnSp>
        <p:nvCxnSpPr>
          <p:cNvPr id="1124" name="Google Shape;1124;p107"/>
          <p:cNvCxnSpPr/>
          <p:nvPr/>
        </p:nvCxnSpPr>
        <p:spPr>
          <a:xfrm>
            <a:off x="1266925" y="3033200"/>
            <a:ext cx="786000" cy="374100"/>
          </a:xfrm>
          <a:prstGeom prst="straightConnector1">
            <a:avLst/>
          </a:prstGeom>
          <a:noFill/>
          <a:ln w="76200" cap="flat" cmpd="sng">
            <a:solidFill>
              <a:srgbClr val="1155CC"/>
            </a:solidFill>
            <a:prstDash val="solid"/>
            <a:round/>
            <a:headEnd type="none" w="med" len="med"/>
            <a:tailEnd type="stealth" w="med" len="med"/>
          </a:ln>
        </p:spPr>
      </p:cxnSp>
      <p:cxnSp>
        <p:nvCxnSpPr>
          <p:cNvPr id="1125" name="Google Shape;1125;p107"/>
          <p:cNvCxnSpPr/>
          <p:nvPr/>
        </p:nvCxnSpPr>
        <p:spPr>
          <a:xfrm>
            <a:off x="3484300" y="2128100"/>
            <a:ext cx="735000" cy="351300"/>
          </a:xfrm>
          <a:prstGeom prst="straightConnector1">
            <a:avLst/>
          </a:prstGeom>
          <a:noFill/>
          <a:ln w="76200" cap="flat" cmpd="sng">
            <a:solidFill>
              <a:srgbClr val="1155CC"/>
            </a:solidFill>
            <a:prstDash val="solid"/>
            <a:round/>
            <a:headEnd type="none" w="med" len="med"/>
            <a:tailEnd type="stealth" w="med" len="med"/>
          </a:ln>
        </p:spPr>
      </p:cxnSp>
      <p:cxnSp>
        <p:nvCxnSpPr>
          <p:cNvPr id="1126" name="Google Shape;1126;p107"/>
          <p:cNvCxnSpPr/>
          <p:nvPr/>
        </p:nvCxnSpPr>
        <p:spPr>
          <a:xfrm rot="10800000" flipH="1">
            <a:off x="1567275" y="3856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1127" name="Google Shape;1127;p107"/>
          <p:cNvCxnSpPr/>
          <p:nvPr/>
        </p:nvCxnSpPr>
        <p:spPr>
          <a:xfrm rot="10800000" flipH="1">
            <a:off x="3513700" y="2885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1128" name="Google Shape;1128;p107"/>
          <p:cNvCxnSpPr/>
          <p:nvPr/>
        </p:nvCxnSpPr>
        <p:spPr>
          <a:xfrm rot="10800000" flipH="1">
            <a:off x="5395400" y="2005075"/>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1129" name="Google Shape;1129;p107"/>
          <p:cNvCxnSpPr/>
          <p:nvPr/>
        </p:nvCxnSpPr>
        <p:spPr>
          <a:xfrm rot="10800000" flipH="1">
            <a:off x="7037400" y="1082000"/>
            <a:ext cx="822600" cy="471600"/>
          </a:xfrm>
          <a:prstGeom prst="straightConnector1">
            <a:avLst/>
          </a:prstGeom>
          <a:noFill/>
          <a:ln w="76200" cap="flat" cmpd="sng">
            <a:solidFill>
              <a:schemeClr val="dk1"/>
            </a:solidFill>
            <a:prstDash val="solid"/>
            <a:round/>
            <a:headEnd type="none" w="med" len="med"/>
            <a:tailEnd type="stealth" w="med" len="med"/>
          </a:ln>
        </p:spPr>
      </p:cxnSp>
      <p:cxnSp>
        <p:nvCxnSpPr>
          <p:cNvPr id="1130" name="Google Shape;1130;p107"/>
          <p:cNvCxnSpPr>
            <a:endCxn id="1117" idx="3"/>
          </p:cNvCxnSpPr>
          <p:nvPr/>
        </p:nvCxnSpPr>
        <p:spPr>
          <a:xfrm flipH="1">
            <a:off x="4720000" y="1082100"/>
            <a:ext cx="3750900" cy="2496300"/>
          </a:xfrm>
          <a:prstGeom prst="curvedConnector3">
            <a:avLst>
              <a:gd name="adj1" fmla="val -2462"/>
            </a:avLst>
          </a:prstGeom>
          <a:noFill/>
          <a:ln w="38100" cap="flat" cmpd="sng">
            <a:solidFill>
              <a:srgbClr val="595959"/>
            </a:solidFill>
            <a:prstDash val="dash"/>
            <a:round/>
            <a:headEnd type="none" w="med" len="med"/>
            <a:tailEnd type="stealth" w="med" len="med"/>
          </a:ln>
        </p:spPr>
      </p:cxnSp>
      <p:sp>
        <p:nvSpPr>
          <p:cNvPr id="1131" name="Google Shape;1131;p107"/>
          <p:cNvSpPr txBox="1"/>
          <p:nvPr/>
        </p:nvSpPr>
        <p:spPr>
          <a:xfrm>
            <a:off x="5281650" y="1450550"/>
            <a:ext cx="4038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Reengineer candidate(s)​</a:t>
            </a:r>
            <a:endParaRPr sz="2400"/>
          </a:p>
        </p:txBody>
      </p:sp>
      <p:sp>
        <p:nvSpPr>
          <p:cNvPr id="1132" name="Google Shape;1132;p107"/>
          <p:cNvSpPr txBox="1"/>
          <p:nvPr/>
        </p:nvSpPr>
        <p:spPr>
          <a:xfrm>
            <a:off x="2712296" y="666000"/>
            <a:ext cx="2139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What is challenging?​</a:t>
            </a:r>
            <a:endParaRPr sz="1600"/>
          </a:p>
        </p:txBody>
      </p:sp>
      <p:cxnSp>
        <p:nvCxnSpPr>
          <p:cNvPr id="1133" name="Google Shape;1133;p107"/>
          <p:cNvCxnSpPr>
            <a:endCxn id="1131" idx="1"/>
          </p:cNvCxnSpPr>
          <p:nvPr/>
        </p:nvCxnSpPr>
        <p:spPr>
          <a:xfrm>
            <a:off x="4387350" y="1326800"/>
            <a:ext cx="894300" cy="400800"/>
          </a:xfrm>
          <a:prstGeom prst="straightConnector1">
            <a:avLst/>
          </a:prstGeom>
          <a:noFill/>
          <a:ln w="76200" cap="flat" cmpd="sng">
            <a:solidFill>
              <a:srgbClr val="1155CC"/>
            </a:solidFill>
            <a:prstDash val="solid"/>
            <a:round/>
            <a:headEnd type="none" w="med" len="med"/>
            <a:tailEnd type="stealth" w="med" len="med"/>
          </a:ln>
        </p:spPr>
      </p:cxnSp>
      <p:sp>
        <p:nvSpPr>
          <p:cNvPr id="1134" name="Google Shape;1134;p107"/>
          <p:cNvSpPr txBox="1"/>
          <p:nvPr/>
        </p:nvSpPr>
        <p:spPr>
          <a:xfrm>
            <a:off x="2052925" y="1408800"/>
            <a:ext cx="1923600" cy="431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rPr>
              <a:t>What is prioritized?​ </a:t>
            </a:r>
            <a:endParaRPr sz="1600">
              <a:solidFill>
                <a:schemeClr val="dk1"/>
              </a:solidFill>
            </a:endParaRPr>
          </a:p>
        </p:txBody>
      </p:sp>
      <p:sp>
        <p:nvSpPr>
          <p:cNvPr id="1135" name="Google Shape;1135;p107"/>
          <p:cNvSpPr txBox="1"/>
          <p:nvPr/>
        </p:nvSpPr>
        <p:spPr>
          <a:xfrm>
            <a:off x="165225" y="600300"/>
            <a:ext cx="2406600" cy="431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a:t>Model Selection is hard!</a:t>
            </a:r>
            <a:endParaRPr sz="1600"/>
          </a:p>
        </p:txBody>
      </p:sp>
      <p:cxnSp>
        <p:nvCxnSpPr>
          <p:cNvPr id="1136" name="Google Shape;1136;p107"/>
          <p:cNvCxnSpPr/>
          <p:nvPr/>
        </p:nvCxnSpPr>
        <p:spPr>
          <a:xfrm>
            <a:off x="1322375" y="1044450"/>
            <a:ext cx="735000" cy="351300"/>
          </a:xfrm>
          <a:prstGeom prst="straightConnector1">
            <a:avLst/>
          </a:prstGeom>
          <a:noFill/>
          <a:ln w="76200" cap="flat" cmpd="sng">
            <a:solidFill>
              <a:srgbClr val="1155CC"/>
            </a:solidFill>
            <a:prstDash val="solid"/>
            <a:round/>
            <a:headEnd type="none" w="med" len="med"/>
            <a:tailEnd type="stealth" w="med" len="med"/>
          </a:ln>
        </p:spPr>
      </p:cxnSp>
      <p:sp>
        <p:nvSpPr>
          <p:cNvPr id="2" name="Slide Number Placeholder 1">
            <a:extLst>
              <a:ext uri="{FF2B5EF4-FFF2-40B4-BE49-F238E27FC236}">
                <a16:creationId xmlns:a16="http://schemas.microsoft.com/office/drawing/2014/main" id="{6481FC06-E808-68BE-A14B-4FC7DB957831}"/>
              </a:ext>
            </a:extLst>
          </p:cNvPr>
          <p:cNvSpPr>
            <a:spLocks noGrp="1"/>
          </p:cNvSpPr>
          <p:nvPr>
            <p:ph type="sldNum" sz="quarter" idx="12"/>
          </p:nvPr>
        </p:nvSpPr>
        <p:spPr/>
        <p:txBody>
          <a:bodyPr/>
          <a:lstStyle/>
          <a:p>
            <a:fld id="{F39902C9-1D6D-3144-94C6-FDF8FB570987}" type="slidenum">
              <a:rPr lang="en-US" smtClean="0"/>
              <a:t>169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Google Shape;252;p27"/>
          <p:cNvSpPr txBox="1"/>
          <p:nvPr/>
        </p:nvSpPr>
        <p:spPr>
          <a:xfrm>
            <a:off x="1322375" y="3458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p>
        </p:txBody>
      </p:sp>
      <p:sp>
        <p:nvSpPr>
          <p:cNvPr id="253" name="Google Shape;253;p27"/>
          <p:cNvSpPr txBox="1"/>
          <p:nvPr/>
        </p:nvSpPr>
        <p:spPr>
          <a:xfrm>
            <a:off x="1720000" y="33013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Identify candidates​</a:t>
            </a:r>
            <a:endParaRPr sz="2400"/>
          </a:p>
        </p:txBody>
      </p:sp>
      <p:sp>
        <p:nvSpPr>
          <p:cNvPr id="254" name="Google Shape;254;p27"/>
          <p:cNvSpPr txBox="1"/>
          <p:nvPr/>
        </p:nvSpPr>
        <p:spPr>
          <a:xfrm>
            <a:off x="3828450" y="23497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Evaluate candidates​</a:t>
            </a:r>
            <a:endParaRPr sz="2400"/>
          </a:p>
        </p:txBody>
      </p:sp>
      <p:sp>
        <p:nvSpPr>
          <p:cNvPr id="255" name="Google Shape;255;p27"/>
          <p:cNvSpPr txBox="1"/>
          <p:nvPr/>
        </p:nvSpPr>
        <p:spPr>
          <a:xfrm>
            <a:off x="5281650" y="1450550"/>
            <a:ext cx="4038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Reengineer candidate(s)​</a:t>
            </a:r>
            <a:endParaRPr sz="2400"/>
          </a:p>
        </p:txBody>
      </p:sp>
      <p:sp>
        <p:nvSpPr>
          <p:cNvPr id="256" name="Google Shape;256;p27"/>
          <p:cNvSpPr txBox="1"/>
          <p:nvPr/>
        </p:nvSpPr>
        <p:spPr>
          <a:xfrm>
            <a:off x="6784900" y="60030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Integrate/Deploy</a:t>
            </a:r>
            <a:endParaRPr sz="2400"/>
          </a:p>
        </p:txBody>
      </p:sp>
      <p:sp>
        <p:nvSpPr>
          <p:cNvPr id="257" name="Google Shape;257;p27"/>
          <p:cNvSpPr txBox="1"/>
          <p:nvPr/>
        </p:nvSpPr>
        <p:spPr>
          <a:xfrm>
            <a:off x="0" y="0"/>
            <a:ext cx="9144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chemeClr val="dk1"/>
                </a:solidFill>
              </a:rPr>
              <a:t>Theoretical Engineering Reuse Process</a:t>
            </a:r>
            <a:endParaRPr sz="1300" b="1"/>
          </a:p>
        </p:txBody>
      </p:sp>
      <p:sp>
        <p:nvSpPr>
          <p:cNvPr id="258" name="Google Shape;258;p27"/>
          <p:cNvSpPr txBox="1"/>
          <p:nvPr/>
        </p:nvSpPr>
        <p:spPr>
          <a:xfrm>
            <a:off x="0" y="41646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Specify </a:t>
            </a:r>
            <a:r>
              <a:rPr lang="en" sz="2400"/>
              <a:t>requirement</a:t>
            </a:r>
            <a:endParaRPr sz="2400"/>
          </a:p>
        </p:txBody>
      </p:sp>
      <p:cxnSp>
        <p:nvCxnSpPr>
          <p:cNvPr id="259" name="Google Shape;259;p27"/>
          <p:cNvCxnSpPr/>
          <p:nvPr/>
        </p:nvCxnSpPr>
        <p:spPr>
          <a:xfrm rot="10800000" flipH="1">
            <a:off x="1500625" y="378950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260" name="Google Shape;260;p27"/>
          <p:cNvCxnSpPr/>
          <p:nvPr/>
        </p:nvCxnSpPr>
        <p:spPr>
          <a:xfrm rot="10800000" flipH="1">
            <a:off x="3513700" y="2885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261" name="Google Shape;261;p27"/>
          <p:cNvCxnSpPr/>
          <p:nvPr/>
        </p:nvCxnSpPr>
        <p:spPr>
          <a:xfrm rot="10800000" flipH="1">
            <a:off x="5395400" y="2005075"/>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262" name="Google Shape;262;p27"/>
          <p:cNvCxnSpPr/>
          <p:nvPr/>
        </p:nvCxnSpPr>
        <p:spPr>
          <a:xfrm rot="10800000" flipH="1">
            <a:off x="7037400" y="1082000"/>
            <a:ext cx="822600" cy="471600"/>
          </a:xfrm>
          <a:prstGeom prst="straightConnector1">
            <a:avLst/>
          </a:prstGeom>
          <a:noFill/>
          <a:ln w="76200" cap="flat" cmpd="sng">
            <a:solidFill>
              <a:schemeClr val="dk1"/>
            </a:solidFill>
            <a:prstDash val="solid"/>
            <a:round/>
            <a:headEnd type="none" w="med" len="med"/>
            <a:tailEnd type="stealth" w="med" len="med"/>
          </a:ln>
        </p:spPr>
      </p:cxnSp>
      <p:sp>
        <p:nvSpPr>
          <p:cNvPr id="263" name="Google Shape;263;p27"/>
          <p:cNvSpPr txBox="1"/>
          <p:nvPr/>
        </p:nvSpPr>
        <p:spPr>
          <a:xfrm>
            <a:off x="-198012" y="4524626"/>
            <a:ext cx="8820600" cy="723245"/>
          </a:xfrm>
          <a:prstGeom prst="rect">
            <a:avLst/>
          </a:prstGeom>
          <a:noFill/>
          <a:ln>
            <a:noFill/>
          </a:ln>
        </p:spPr>
        <p:txBody>
          <a:bodyPr spcFirstLastPara="1" wrap="square" lIns="91425" tIns="91425" rIns="91425" bIns="91425" anchor="t" anchorCtr="0">
            <a:spAutoFit/>
          </a:bodyPr>
          <a:lstStyle/>
          <a:p>
            <a:pPr marL="190500" lvl="0" algn="l" rtl="0">
              <a:spcBef>
                <a:spcPts val="0"/>
              </a:spcBef>
              <a:spcAft>
                <a:spcPts val="0"/>
              </a:spcAft>
              <a:buClr>
                <a:schemeClr val="dk1"/>
              </a:buClr>
              <a:buSzPts val="600"/>
            </a:pPr>
            <a:r>
              <a:rPr lang="en" sz="700">
                <a:solidFill>
                  <a:schemeClr val="dk1"/>
                </a:solidFill>
              </a:rPr>
              <a:t>[1] Sommerville, Ian. 2011: Software engineering. America: Pearson Education Inc.</a:t>
            </a:r>
            <a:endParaRPr sz="700">
              <a:solidFill>
                <a:schemeClr val="dk1"/>
              </a:solidFill>
            </a:endParaRPr>
          </a:p>
          <a:p>
            <a:pPr marL="190500" lvl="0" algn="l" rtl="0">
              <a:spcBef>
                <a:spcPts val="0"/>
              </a:spcBef>
              <a:spcAft>
                <a:spcPts val="0"/>
              </a:spcAft>
              <a:buClr>
                <a:schemeClr val="dk1"/>
              </a:buClr>
              <a:buSzPts val="600"/>
            </a:pPr>
            <a:r>
              <a:rPr lang="en" sz="700">
                <a:solidFill>
                  <a:schemeClr val="dk1"/>
                </a:solidFill>
              </a:rPr>
              <a:t>[2] de Oliveira Barros, Márcio, Cláudia Maria Lima Werner, and Guilherme Horta Travassos. "Scenario Oriented Project Management Knowledge Reuse within a Risk Analysis Process." SEKE. 2001.</a:t>
            </a:r>
            <a:endParaRPr sz="700">
              <a:solidFill>
                <a:schemeClr val="dk1"/>
              </a:solidFill>
            </a:endParaRPr>
          </a:p>
          <a:p>
            <a:pPr marL="190500" lvl="0" algn="l" rtl="0">
              <a:spcBef>
                <a:spcPts val="0"/>
              </a:spcBef>
              <a:spcAft>
                <a:spcPts val="0"/>
              </a:spcAft>
              <a:buClr>
                <a:schemeClr val="dk1"/>
              </a:buClr>
              <a:buSzPts val="600"/>
            </a:pPr>
            <a:r>
              <a:rPr lang="en" sz="700">
                <a:solidFill>
                  <a:schemeClr val="dk1"/>
                </a:solidFill>
              </a:rPr>
              <a:t>[3] Al-Badareen, Anas Bassam, et al. "An evaluation model for software reuse processes." Software Engineering and Computer Systems: Second International Conference, ICSECS 2011, Kuantan, Pahang, Malaysia, June 27-29, 2011, Proceedings, Part III 2. Springer Berlin Heidelberg, 2011.</a:t>
            </a:r>
            <a:endParaRPr sz="700">
              <a:solidFill>
                <a:schemeClr val="dk1"/>
              </a:solidFill>
            </a:endParaRPr>
          </a:p>
          <a:p>
            <a:pPr marL="190500" lvl="0" algn="l" rtl="0">
              <a:spcBef>
                <a:spcPts val="0"/>
              </a:spcBef>
              <a:spcAft>
                <a:spcPts val="0"/>
              </a:spcAft>
              <a:buClr>
                <a:schemeClr val="dk1"/>
              </a:buClr>
              <a:buSzPts val="600"/>
            </a:pPr>
            <a:r>
              <a:rPr lang="en" sz="700">
                <a:solidFill>
                  <a:schemeClr val="dk1"/>
                </a:solidFill>
              </a:rPr>
              <a:t>[4] Ali, Nazakat, Horn </a:t>
            </a:r>
            <a:r>
              <a:rPr lang="en" sz="700" err="1">
                <a:solidFill>
                  <a:schemeClr val="dk1"/>
                </a:solidFill>
              </a:rPr>
              <a:t>Daneth</a:t>
            </a:r>
            <a:r>
              <a:rPr lang="en" sz="700">
                <a:solidFill>
                  <a:schemeClr val="dk1"/>
                </a:solidFill>
              </a:rPr>
              <a:t>, and Jang‐Eui Hong. "A hybrid DevOps process supporting software reuse: A pilot project." Journal of Software: Evolution and Process 32.7 (2020): e2248.</a:t>
            </a:r>
            <a:endParaRPr sz="700">
              <a:solidFill>
                <a:schemeClr val="dk1"/>
              </a:solidFill>
            </a:endParaRPr>
          </a:p>
        </p:txBody>
      </p:sp>
      <p:sp>
        <p:nvSpPr>
          <p:cNvPr id="264" name="Google Shape;264;p27"/>
          <p:cNvSpPr txBox="1"/>
          <p:nvPr/>
        </p:nvSpPr>
        <p:spPr>
          <a:xfrm>
            <a:off x="0" y="2527800"/>
            <a:ext cx="1923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available?​ </a:t>
            </a:r>
            <a:endParaRPr sz="1600"/>
          </a:p>
        </p:txBody>
      </p:sp>
      <p:cxnSp>
        <p:nvCxnSpPr>
          <p:cNvPr id="265" name="Google Shape;265;p27"/>
          <p:cNvCxnSpPr/>
          <p:nvPr/>
        </p:nvCxnSpPr>
        <p:spPr>
          <a:xfrm>
            <a:off x="1516350" y="2909900"/>
            <a:ext cx="612900" cy="573600"/>
          </a:xfrm>
          <a:prstGeom prst="straightConnector1">
            <a:avLst/>
          </a:prstGeom>
          <a:noFill/>
          <a:ln w="76200" cap="flat" cmpd="sng">
            <a:solidFill>
              <a:srgbClr val="1155CC"/>
            </a:solidFill>
            <a:prstDash val="solid"/>
            <a:round/>
            <a:headEnd type="none" w="med" len="med"/>
            <a:tailEnd type="stealth" w="med" len="med"/>
          </a:ln>
        </p:spPr>
      </p:cxnSp>
      <p:sp>
        <p:nvSpPr>
          <p:cNvPr id="266" name="Google Shape;266;p27"/>
          <p:cNvSpPr txBox="1"/>
          <p:nvPr/>
        </p:nvSpPr>
        <p:spPr>
          <a:xfrm>
            <a:off x="2152913" y="1527500"/>
            <a:ext cx="3000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Any risks?</a:t>
            </a:r>
            <a:endParaRPr sz="1600"/>
          </a:p>
          <a:p>
            <a:pPr marL="0" lvl="0" indent="0" algn="l" rtl="0">
              <a:spcBef>
                <a:spcPts val="0"/>
              </a:spcBef>
              <a:spcAft>
                <a:spcPts val="0"/>
              </a:spcAft>
              <a:buNone/>
            </a:pPr>
            <a:endParaRPr sz="1600">
              <a:solidFill>
                <a:schemeClr val="dk1"/>
              </a:solidFill>
            </a:endParaRPr>
          </a:p>
        </p:txBody>
      </p:sp>
      <p:sp>
        <p:nvSpPr>
          <p:cNvPr id="267" name="Google Shape;267;p27"/>
          <p:cNvSpPr txBox="1"/>
          <p:nvPr/>
        </p:nvSpPr>
        <p:spPr>
          <a:xfrm>
            <a:off x="2712288" y="665988"/>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What is challenging?​</a:t>
            </a:r>
            <a:endParaRPr sz="1600"/>
          </a:p>
        </p:txBody>
      </p:sp>
      <p:cxnSp>
        <p:nvCxnSpPr>
          <p:cNvPr id="268" name="Google Shape;268;p27"/>
          <p:cNvCxnSpPr/>
          <p:nvPr/>
        </p:nvCxnSpPr>
        <p:spPr>
          <a:xfrm>
            <a:off x="3484300" y="2128100"/>
            <a:ext cx="735000" cy="351300"/>
          </a:xfrm>
          <a:prstGeom prst="straightConnector1">
            <a:avLst/>
          </a:prstGeom>
          <a:noFill/>
          <a:ln w="76200" cap="flat" cmpd="sng">
            <a:solidFill>
              <a:srgbClr val="1155CC"/>
            </a:solidFill>
            <a:prstDash val="solid"/>
            <a:round/>
            <a:headEnd type="none" w="med" len="med"/>
            <a:tailEnd type="stealth" w="med" len="med"/>
          </a:ln>
        </p:spPr>
      </p:cxnSp>
      <p:cxnSp>
        <p:nvCxnSpPr>
          <p:cNvPr id="269" name="Google Shape;269;p27"/>
          <p:cNvCxnSpPr/>
          <p:nvPr/>
        </p:nvCxnSpPr>
        <p:spPr>
          <a:xfrm>
            <a:off x="4387350" y="1326800"/>
            <a:ext cx="894300" cy="400800"/>
          </a:xfrm>
          <a:prstGeom prst="straightConnector1">
            <a:avLst/>
          </a:prstGeom>
          <a:noFill/>
          <a:ln w="76200" cap="flat" cmpd="sng">
            <a:solidFill>
              <a:srgbClr val="1155CC"/>
            </a:solidFill>
            <a:prstDash val="solid"/>
            <a:round/>
            <a:headEnd type="none" w="med" len="med"/>
            <a:tailEnd type="stealth" w="med" len="med"/>
          </a:ln>
        </p:spPr>
      </p:cxnSp>
      <p:pic>
        <p:nvPicPr>
          <p:cNvPr id="270" name="Google Shape;270;p27"/>
          <p:cNvPicPr preferRelativeResize="0"/>
          <p:nvPr/>
        </p:nvPicPr>
        <p:blipFill>
          <a:blip r:embed="rId4">
            <a:alphaModFix/>
          </a:blip>
          <a:stretch>
            <a:fillRect/>
          </a:stretch>
        </p:blipFill>
        <p:spPr>
          <a:xfrm rot="2880737">
            <a:off x="6926821" y="1761197"/>
            <a:ext cx="1103557" cy="2814405"/>
          </a:xfrm>
          <a:prstGeom prst="rect">
            <a:avLst/>
          </a:prstGeom>
          <a:noFill/>
          <a:ln>
            <a:noFill/>
          </a:ln>
        </p:spPr>
      </p:pic>
      <p:sp>
        <p:nvSpPr>
          <p:cNvPr id="2" name="Slide Number Placeholder 1">
            <a:extLst>
              <a:ext uri="{FF2B5EF4-FFF2-40B4-BE49-F238E27FC236}">
                <a16:creationId xmlns:a16="http://schemas.microsoft.com/office/drawing/2014/main" id="{4F629904-5EDC-74B2-B8E0-D1F0C21CC4C5}"/>
              </a:ext>
            </a:extLst>
          </p:cNvPr>
          <p:cNvSpPr>
            <a:spLocks noGrp="1"/>
          </p:cNvSpPr>
          <p:nvPr>
            <p:ph type="sldNum" sz="quarter" idx="12"/>
          </p:nvPr>
        </p:nvSpPr>
        <p:spPr/>
        <p:txBody>
          <a:bodyPr/>
          <a:lstStyle/>
          <a:p>
            <a:endParaRPr lang="en-US"/>
          </a:p>
        </p:txBody>
      </p:sp>
      <p:sp>
        <p:nvSpPr>
          <p:cNvPr id="4" name="Slide Number Placeholder 1">
            <a:extLst>
              <a:ext uri="{FF2B5EF4-FFF2-40B4-BE49-F238E27FC236}">
                <a16:creationId xmlns:a16="http://schemas.microsoft.com/office/drawing/2014/main" id="{1BC8CFE1-9426-69DB-A194-BF1B8D2E5E64}"/>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17</a:t>
            </a:fld>
            <a:endParaRPr lang="en"/>
          </a:p>
        </p:txBody>
      </p:sp>
      <p:cxnSp>
        <p:nvCxnSpPr>
          <p:cNvPr id="3" name="Straight Connector 2">
            <a:extLst>
              <a:ext uri="{FF2B5EF4-FFF2-40B4-BE49-F238E27FC236}">
                <a16:creationId xmlns:a16="http://schemas.microsoft.com/office/drawing/2014/main" id="{322C5EEB-D1FF-9A3C-FFA8-8082C9F2E34C}"/>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4092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6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6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p108"/>
          <p:cNvSpPr txBox="1">
            <a:spLocks noGrp="1"/>
          </p:cNvSpPr>
          <p:nvPr>
            <p:ph type="title"/>
          </p:nvPr>
        </p:nvSpPr>
        <p:spPr>
          <a:xfrm>
            <a:off x="311700" y="957925"/>
            <a:ext cx="8520600" cy="738900"/>
          </a:xfrm>
          <a:prstGeom prst="rect">
            <a:avLst/>
          </a:prstGeom>
        </p:spPr>
        <p:txBody>
          <a:bodyPr spcFirstLastPara="1" wrap="square" lIns="91425" tIns="91425" rIns="91425" bIns="91425" anchor="ctr" anchorCtr="0">
            <a:spAutoFit/>
          </a:bodyPr>
          <a:lstStyle/>
          <a:p>
            <a:pPr marL="0" lvl="0" indent="0" algn="ctr" rtl="0">
              <a:lnSpc>
                <a:spcPct val="115000"/>
              </a:lnSpc>
              <a:spcBef>
                <a:spcPts val="1200"/>
              </a:spcBef>
              <a:spcAft>
                <a:spcPts val="1200"/>
              </a:spcAft>
              <a:buNone/>
            </a:pPr>
            <a:r>
              <a:rPr lang="en">
                <a:solidFill>
                  <a:srgbClr val="FF0000"/>
                </a:solidFill>
              </a:rPr>
              <a:t>Model selection is hard!</a:t>
            </a:r>
            <a:endParaRPr>
              <a:solidFill>
                <a:srgbClr val="FF0000"/>
              </a:solidFill>
            </a:endParaRPr>
          </a:p>
        </p:txBody>
      </p:sp>
      <p:sp>
        <p:nvSpPr>
          <p:cNvPr id="1144" name="Google Shape;1144;p108"/>
          <p:cNvSpPr txBox="1">
            <a:spLocks noGrp="1"/>
          </p:cNvSpPr>
          <p:nvPr>
            <p:ph type="title" idx="4294967295"/>
          </p:nvPr>
        </p:nvSpPr>
        <p:spPr>
          <a:xfrm>
            <a:off x="0" y="3232150"/>
            <a:ext cx="9144000" cy="912813"/>
          </a:xfrm>
          <a:prstGeom prst="rect">
            <a:avLst/>
          </a:prstGeom>
        </p:spPr>
        <p:txBody>
          <a:bodyPr spcFirstLastPara="1" wrap="square" lIns="91425" tIns="91425" rIns="91425" bIns="91425" anchor="ctr" anchorCtr="0">
            <a:spAutoFit/>
          </a:bodyPr>
          <a:lstStyle/>
          <a:p>
            <a:pPr marL="457200" lvl="0" indent="-368300" algn="ctr" rtl="0">
              <a:lnSpc>
                <a:spcPct val="115000"/>
              </a:lnSpc>
              <a:spcBef>
                <a:spcPts val="1200"/>
              </a:spcBef>
              <a:spcAft>
                <a:spcPts val="0"/>
              </a:spcAft>
              <a:buSzPts val="2200"/>
              <a:buAutoNum type="arabicPeriod"/>
            </a:pPr>
            <a:r>
              <a:rPr lang="en" sz="2200"/>
              <a:t>How does the existing methods perform in </a:t>
            </a:r>
            <a:r>
              <a:rPr lang="en" sz="2200" i="1"/>
              <a:t>real world</a:t>
            </a:r>
            <a:r>
              <a:rPr lang="en" sz="2200"/>
              <a:t> PTMs?</a:t>
            </a:r>
            <a:endParaRPr sz="2200"/>
          </a:p>
          <a:p>
            <a:pPr marL="457200" lvl="0" indent="-368300" algn="ctr" rtl="0">
              <a:lnSpc>
                <a:spcPct val="115000"/>
              </a:lnSpc>
              <a:spcBef>
                <a:spcPts val="0"/>
              </a:spcBef>
              <a:spcAft>
                <a:spcPts val="0"/>
              </a:spcAft>
              <a:buSzPts val="2200"/>
              <a:buAutoNum type="arabicPeriod"/>
            </a:pPr>
            <a:r>
              <a:rPr lang="en" sz="2200"/>
              <a:t>How to use the </a:t>
            </a:r>
            <a:r>
              <a:rPr lang="en" sz="2200" i="1"/>
              <a:t>PTM data</a:t>
            </a:r>
            <a:r>
              <a:rPr lang="en" sz="2200"/>
              <a:t> to facilitate this?</a:t>
            </a:r>
            <a:endParaRPr sz="2200"/>
          </a:p>
        </p:txBody>
      </p:sp>
      <p:sp>
        <p:nvSpPr>
          <p:cNvPr id="1143" name="Google Shape;1143;p108"/>
          <p:cNvSpPr txBox="1"/>
          <p:nvPr/>
        </p:nvSpPr>
        <p:spPr>
          <a:xfrm>
            <a:off x="0" y="0"/>
            <a:ext cx="3339900" cy="37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[Planned for USENIX Security’25]</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cxnSp>
        <p:nvCxnSpPr>
          <p:cNvPr id="1145" name="Google Shape;1145;p108"/>
          <p:cNvCxnSpPr/>
          <p:nvPr/>
        </p:nvCxnSpPr>
        <p:spPr>
          <a:xfrm>
            <a:off x="4572000" y="1867825"/>
            <a:ext cx="0" cy="1192800"/>
          </a:xfrm>
          <a:prstGeom prst="straightConnector1">
            <a:avLst/>
          </a:prstGeom>
          <a:noFill/>
          <a:ln w="76200" cap="flat" cmpd="sng">
            <a:solidFill>
              <a:srgbClr val="1155CC"/>
            </a:solidFill>
            <a:prstDash val="solid"/>
            <a:round/>
            <a:headEnd type="none" w="med" len="med"/>
            <a:tailEnd type="stealth" w="med" len="med"/>
          </a:ln>
        </p:spPr>
      </p:cxnSp>
      <p:sp>
        <p:nvSpPr>
          <p:cNvPr id="2" name="Slide Number Placeholder 1">
            <a:extLst>
              <a:ext uri="{FF2B5EF4-FFF2-40B4-BE49-F238E27FC236}">
                <a16:creationId xmlns:a16="http://schemas.microsoft.com/office/drawing/2014/main" id="{2C7BB3AA-9467-202B-015A-37444809A0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170</a:t>
            </a:fld>
            <a:endParaRPr lang="en"/>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Shape 1149"/>
        <p:cNvGrpSpPr/>
        <p:nvPr/>
      </p:nvGrpSpPr>
      <p:grpSpPr>
        <a:xfrm>
          <a:off x="0" y="0"/>
          <a:ext cx="0" cy="0"/>
          <a:chOff x="0" y="0"/>
          <a:chExt cx="0" cy="0"/>
        </a:xfrm>
      </p:grpSpPr>
      <p:sp>
        <p:nvSpPr>
          <p:cNvPr id="1150" name="Google Shape;1150;p109"/>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Low utilization</a:t>
            </a:r>
            <a:endParaRPr/>
          </a:p>
        </p:txBody>
      </p:sp>
      <p:pic>
        <p:nvPicPr>
          <p:cNvPr id="1152" name="Google Shape;1152;p109"/>
          <p:cNvPicPr preferRelativeResize="0"/>
          <p:nvPr/>
        </p:nvPicPr>
        <p:blipFill rotWithShape="1">
          <a:blip r:embed="rId3">
            <a:alphaModFix/>
          </a:blip>
          <a:srcRect b="32957"/>
          <a:stretch/>
        </p:blipFill>
        <p:spPr>
          <a:xfrm>
            <a:off x="0" y="1275382"/>
            <a:ext cx="9143999" cy="2235569"/>
          </a:xfrm>
          <a:prstGeom prst="rect">
            <a:avLst/>
          </a:prstGeom>
          <a:noFill/>
          <a:ln>
            <a:noFill/>
          </a:ln>
        </p:spPr>
      </p:pic>
      <p:sp>
        <p:nvSpPr>
          <p:cNvPr id="1153" name="Google Shape;1153;p109"/>
          <p:cNvSpPr txBox="1"/>
          <p:nvPr/>
        </p:nvSpPr>
        <p:spPr>
          <a:xfrm>
            <a:off x="-331650" y="4804800"/>
            <a:ext cx="9352800" cy="338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000">
                <a:solidFill>
                  <a:srgbClr val="222222"/>
                </a:solidFill>
                <a:highlight>
                  <a:srgbClr val="FFFFFF"/>
                </a:highlight>
              </a:rPr>
              <a:t>You, et al. 2022: Ranking and tuning pre-trained models: a new paradigm for exploiting model hubs., </a:t>
            </a:r>
            <a:r>
              <a:rPr lang="en" sz="1000" i="1">
                <a:solidFill>
                  <a:srgbClr val="222222"/>
                </a:solidFill>
                <a:highlight>
                  <a:srgbClr val="FFFFFF"/>
                </a:highlight>
              </a:rPr>
              <a:t>The Journal of Machine Learning Research</a:t>
            </a:r>
            <a:r>
              <a:rPr lang="en" sz="1000">
                <a:solidFill>
                  <a:srgbClr val="222222"/>
                </a:solidFill>
                <a:highlight>
                  <a:srgbClr val="FFFFFF"/>
                </a:highlight>
              </a:rPr>
              <a:t> (JMLR).</a:t>
            </a:r>
            <a:endParaRPr sz="700">
              <a:solidFill>
                <a:srgbClr val="222222"/>
              </a:solidFill>
              <a:highlight>
                <a:srgbClr val="FFFFFF"/>
              </a:highlight>
            </a:endParaRPr>
          </a:p>
        </p:txBody>
      </p:sp>
      <p:sp>
        <p:nvSpPr>
          <p:cNvPr id="2" name="Slide Number Placeholder 1">
            <a:extLst>
              <a:ext uri="{FF2B5EF4-FFF2-40B4-BE49-F238E27FC236}">
                <a16:creationId xmlns:a16="http://schemas.microsoft.com/office/drawing/2014/main" id="{8073BC53-31DA-614B-F26E-E7F4C071E48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171</a:t>
            </a:fld>
            <a:endParaRPr lang="en"/>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9" name="Google Shape;1159;p110"/>
          <p:cNvSpPr txBox="1">
            <a:spLocks noGrp="1"/>
          </p:cNvSpPr>
          <p:nvPr>
            <p:ph type="title"/>
          </p:nvPr>
        </p:nvSpPr>
        <p:spPr>
          <a:xfrm>
            <a:off x="311700" y="174130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t>Substantially Proposed Work 2/2</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Mining Software Repositories to Facilitate Model Selection</a:t>
            </a:r>
            <a:endParaRPr sz="4000">
              <a:solidFill>
                <a:schemeClr val="dk2"/>
              </a:solidFill>
            </a:endParaRPr>
          </a:p>
        </p:txBody>
      </p:sp>
      <p:sp>
        <p:nvSpPr>
          <p:cNvPr id="1160" name="Google Shape;1160;p110"/>
          <p:cNvSpPr txBox="1"/>
          <p:nvPr/>
        </p:nvSpPr>
        <p:spPr>
          <a:xfrm>
            <a:off x="0" y="4127875"/>
            <a:ext cx="9144000" cy="901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None/>
            </a:pPr>
            <a:r>
              <a:rPr lang="en" sz="1700">
                <a:solidFill>
                  <a:srgbClr val="CC0000"/>
                </a:solidFill>
              </a:rPr>
              <a:t>Do open-source PTM packages experience typosquatting attacks? </a:t>
            </a:r>
            <a:endParaRPr sz="1700">
              <a:solidFill>
                <a:srgbClr val="CC0000"/>
              </a:solidFill>
            </a:endParaRPr>
          </a:p>
          <a:p>
            <a:pPr marL="0" lvl="0" indent="0" algn="ctr" rtl="0">
              <a:lnSpc>
                <a:spcPct val="115000"/>
              </a:lnSpc>
              <a:spcBef>
                <a:spcPts val="1200"/>
              </a:spcBef>
              <a:spcAft>
                <a:spcPts val="1200"/>
              </a:spcAft>
              <a:buNone/>
            </a:pPr>
            <a:r>
              <a:rPr lang="en" sz="1700">
                <a:solidFill>
                  <a:srgbClr val="CC0000"/>
                </a:solidFill>
              </a:rPr>
              <a:t>How do these typosquatting attacks manifest? What are the attackers’ motivations?</a:t>
            </a:r>
            <a:endParaRPr sz="1700">
              <a:solidFill>
                <a:srgbClr val="CC0000"/>
              </a:solidFill>
            </a:endParaRPr>
          </a:p>
        </p:txBody>
      </p:sp>
      <p:sp>
        <p:nvSpPr>
          <p:cNvPr id="2" name="Slide Number Placeholder 1">
            <a:extLst>
              <a:ext uri="{FF2B5EF4-FFF2-40B4-BE49-F238E27FC236}">
                <a16:creationId xmlns:a16="http://schemas.microsoft.com/office/drawing/2014/main" id="{C4E767C8-B31B-62DD-D36D-932FCE8313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172</a:t>
            </a:fld>
            <a:endParaRPr lang="en"/>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111"/>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Background - Two strategies for PTM selection</a:t>
            </a:r>
            <a:endParaRPr/>
          </a:p>
        </p:txBody>
      </p:sp>
      <p:sp>
        <p:nvSpPr>
          <p:cNvPr id="1167" name="Google Shape;1167;p111"/>
          <p:cNvSpPr txBox="1"/>
          <p:nvPr/>
        </p:nvSpPr>
        <p:spPr>
          <a:xfrm>
            <a:off x="-331650" y="4804800"/>
            <a:ext cx="9352800" cy="338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000">
                <a:solidFill>
                  <a:srgbClr val="222222"/>
                </a:solidFill>
                <a:highlight>
                  <a:srgbClr val="FFFFFF"/>
                </a:highlight>
              </a:rPr>
              <a:t>Zhang, et al. 2023: MODEL SPIDER: Learning to Rank Pre-Trained Models Efficiently, </a:t>
            </a:r>
            <a:r>
              <a:rPr lang="en" sz="1000" i="1">
                <a:solidFill>
                  <a:srgbClr val="222222"/>
                </a:solidFill>
                <a:highlight>
                  <a:srgbClr val="FFFFFF"/>
                </a:highlight>
              </a:rPr>
              <a:t>NeurIPS’23</a:t>
            </a:r>
            <a:r>
              <a:rPr lang="en" sz="1000">
                <a:solidFill>
                  <a:srgbClr val="222222"/>
                </a:solidFill>
                <a:highlight>
                  <a:srgbClr val="FFFFFF"/>
                </a:highlight>
              </a:rPr>
              <a:t>.</a:t>
            </a:r>
            <a:endParaRPr sz="700">
              <a:solidFill>
                <a:srgbClr val="222222"/>
              </a:solidFill>
              <a:highlight>
                <a:srgbClr val="FFFFFF"/>
              </a:highlight>
            </a:endParaRPr>
          </a:p>
        </p:txBody>
      </p:sp>
      <p:pic>
        <p:nvPicPr>
          <p:cNvPr id="1168" name="Google Shape;1168;p111"/>
          <p:cNvPicPr preferRelativeResize="0"/>
          <p:nvPr/>
        </p:nvPicPr>
        <p:blipFill>
          <a:blip r:embed="rId3">
            <a:alphaModFix/>
          </a:blip>
          <a:stretch>
            <a:fillRect/>
          </a:stretch>
        </p:blipFill>
        <p:spPr>
          <a:xfrm>
            <a:off x="543875" y="876425"/>
            <a:ext cx="3428770" cy="3884401"/>
          </a:xfrm>
          <a:prstGeom prst="rect">
            <a:avLst/>
          </a:prstGeom>
          <a:noFill/>
          <a:ln>
            <a:noFill/>
          </a:ln>
        </p:spPr>
      </p:pic>
      <p:pic>
        <p:nvPicPr>
          <p:cNvPr id="1169" name="Google Shape;1169;p111"/>
          <p:cNvPicPr preferRelativeResize="0"/>
          <p:nvPr/>
        </p:nvPicPr>
        <p:blipFill>
          <a:blip r:embed="rId4">
            <a:alphaModFix/>
          </a:blip>
          <a:stretch>
            <a:fillRect/>
          </a:stretch>
        </p:blipFill>
        <p:spPr>
          <a:xfrm>
            <a:off x="5004370" y="920400"/>
            <a:ext cx="3671434" cy="3884401"/>
          </a:xfrm>
          <a:prstGeom prst="rect">
            <a:avLst/>
          </a:prstGeom>
          <a:noFill/>
          <a:ln>
            <a:noFill/>
          </a:ln>
        </p:spPr>
      </p:pic>
      <p:sp>
        <p:nvSpPr>
          <p:cNvPr id="1170" name="Google Shape;1170;p111"/>
          <p:cNvSpPr txBox="1"/>
          <p:nvPr/>
        </p:nvSpPr>
        <p:spPr>
          <a:xfrm>
            <a:off x="0" y="5202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Forward</a:t>
            </a:r>
            <a:r>
              <a:rPr lang="en"/>
              <a:t>-Based:</a:t>
            </a:r>
            <a:endParaRPr/>
          </a:p>
        </p:txBody>
      </p:sp>
      <p:sp>
        <p:nvSpPr>
          <p:cNvPr id="1171" name="Google Shape;1171;p111"/>
          <p:cNvSpPr txBox="1"/>
          <p:nvPr/>
        </p:nvSpPr>
        <p:spPr>
          <a:xfrm>
            <a:off x="5004375" y="615600"/>
            <a:ext cx="342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Representation/Specification</a:t>
            </a:r>
            <a:r>
              <a:rPr lang="en"/>
              <a:t>-Based</a:t>
            </a:r>
            <a:endParaRPr/>
          </a:p>
        </p:txBody>
      </p:sp>
      <p:sp>
        <p:nvSpPr>
          <p:cNvPr id="2" name="Slide Number Placeholder 1">
            <a:extLst>
              <a:ext uri="{FF2B5EF4-FFF2-40B4-BE49-F238E27FC236}">
                <a16:creationId xmlns:a16="http://schemas.microsoft.com/office/drawing/2014/main" id="{BAB25B74-D0E1-DDB9-B139-21326246DD6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173</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7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112"/>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Background - Related works</a:t>
            </a:r>
            <a:endParaRPr/>
          </a:p>
        </p:txBody>
      </p:sp>
      <p:sp>
        <p:nvSpPr>
          <p:cNvPr id="1178" name="Google Shape;1178;p112"/>
          <p:cNvSpPr txBox="1"/>
          <p:nvPr/>
        </p:nvSpPr>
        <p:spPr>
          <a:xfrm>
            <a:off x="-331650" y="4804800"/>
            <a:ext cx="9352800" cy="338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000">
                <a:solidFill>
                  <a:srgbClr val="222222"/>
                </a:solidFill>
                <a:highlight>
                  <a:srgbClr val="FFFFFF"/>
                </a:highlight>
              </a:rPr>
              <a:t>Zhang, et al. 2023: MODEL SPIDER: Learning to Rank Pre-Trained Models Efficiently, </a:t>
            </a:r>
            <a:r>
              <a:rPr lang="en" sz="1000" i="1">
                <a:solidFill>
                  <a:srgbClr val="222222"/>
                </a:solidFill>
                <a:highlight>
                  <a:srgbClr val="FFFFFF"/>
                </a:highlight>
              </a:rPr>
              <a:t>NeurIPS’23</a:t>
            </a:r>
            <a:r>
              <a:rPr lang="en" sz="1000">
                <a:solidFill>
                  <a:srgbClr val="222222"/>
                </a:solidFill>
                <a:highlight>
                  <a:srgbClr val="FFFFFF"/>
                </a:highlight>
              </a:rPr>
              <a:t>.</a:t>
            </a:r>
            <a:endParaRPr sz="700">
              <a:solidFill>
                <a:srgbClr val="222222"/>
              </a:solidFill>
              <a:highlight>
                <a:srgbClr val="FFFFFF"/>
              </a:highlight>
            </a:endParaRPr>
          </a:p>
        </p:txBody>
      </p:sp>
      <p:pic>
        <p:nvPicPr>
          <p:cNvPr id="1179" name="Google Shape;1179;p112"/>
          <p:cNvPicPr preferRelativeResize="0"/>
          <p:nvPr/>
        </p:nvPicPr>
        <p:blipFill>
          <a:blip r:embed="rId3">
            <a:alphaModFix/>
          </a:blip>
          <a:stretch>
            <a:fillRect/>
          </a:stretch>
        </p:blipFill>
        <p:spPr>
          <a:xfrm>
            <a:off x="213237" y="1082510"/>
            <a:ext cx="8717524" cy="3413115"/>
          </a:xfrm>
          <a:prstGeom prst="rect">
            <a:avLst/>
          </a:prstGeom>
          <a:noFill/>
          <a:ln>
            <a:noFill/>
          </a:ln>
        </p:spPr>
      </p:pic>
      <p:sp>
        <p:nvSpPr>
          <p:cNvPr id="1180" name="Google Shape;1180;p112"/>
          <p:cNvSpPr txBox="1"/>
          <p:nvPr/>
        </p:nvSpPr>
        <p:spPr>
          <a:xfrm>
            <a:off x="0" y="520200"/>
            <a:ext cx="674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Evaluation method: </a:t>
            </a:r>
            <a:r>
              <a:rPr lang="en"/>
              <a:t>Transferred accuracy vs. Ranking scores</a:t>
            </a:r>
            <a:endParaRPr/>
          </a:p>
        </p:txBody>
      </p:sp>
      <p:sp>
        <p:nvSpPr>
          <p:cNvPr id="2" name="Slide Number Placeholder 1">
            <a:extLst>
              <a:ext uri="{FF2B5EF4-FFF2-40B4-BE49-F238E27FC236}">
                <a16:creationId xmlns:a16="http://schemas.microsoft.com/office/drawing/2014/main" id="{C68194CC-AEC2-EFD4-E501-5A2E0DA231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174</a:t>
            </a:fld>
            <a:endParaRPr lang="en"/>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7" name="Google Shape;1187;p113"/>
          <p:cNvSpPr txBox="1">
            <a:spLocks noGrp="1"/>
          </p:cNvSpPr>
          <p:nvPr>
            <p:ph type="title"/>
          </p:nvPr>
        </p:nvSpPr>
        <p:spPr>
          <a:xfrm>
            <a:off x="311700" y="1616325"/>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t>Substantially Proposed Work 2/2</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Mining Software Repositories to Facilitate Model Selection</a:t>
            </a:r>
            <a:endParaRPr sz="4000">
              <a:solidFill>
                <a:schemeClr val="dk2"/>
              </a:solidFill>
            </a:endParaRPr>
          </a:p>
        </p:txBody>
      </p:sp>
      <p:sp>
        <p:nvSpPr>
          <p:cNvPr id="1186" name="Google Shape;1186;p113"/>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188" name="Google Shape;1188;p113"/>
          <p:cNvSpPr txBox="1"/>
          <p:nvPr/>
        </p:nvSpPr>
        <p:spPr>
          <a:xfrm>
            <a:off x="0" y="4127875"/>
            <a:ext cx="9144000" cy="901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None/>
            </a:pPr>
            <a:r>
              <a:rPr lang="en" sz="1700">
                <a:solidFill>
                  <a:srgbClr val="CC0000"/>
                </a:solidFill>
              </a:rPr>
              <a:t>How does the existing methods perform in </a:t>
            </a:r>
            <a:r>
              <a:rPr lang="en" sz="1700" i="1">
                <a:solidFill>
                  <a:srgbClr val="CC0000"/>
                </a:solidFill>
              </a:rPr>
              <a:t>real world</a:t>
            </a:r>
            <a:r>
              <a:rPr lang="en" sz="1700">
                <a:solidFill>
                  <a:srgbClr val="CC0000"/>
                </a:solidFill>
              </a:rPr>
              <a:t> PTMs?</a:t>
            </a:r>
            <a:endParaRPr sz="1700">
              <a:solidFill>
                <a:srgbClr val="CC0000"/>
              </a:solidFill>
            </a:endParaRPr>
          </a:p>
          <a:p>
            <a:pPr marL="0" lvl="0" indent="0" algn="ctr" rtl="0">
              <a:lnSpc>
                <a:spcPct val="115000"/>
              </a:lnSpc>
              <a:spcBef>
                <a:spcPts val="1200"/>
              </a:spcBef>
              <a:spcAft>
                <a:spcPts val="1200"/>
              </a:spcAft>
              <a:buNone/>
            </a:pPr>
            <a:r>
              <a:rPr lang="en" sz="1700">
                <a:solidFill>
                  <a:srgbClr val="CC0000"/>
                </a:solidFill>
              </a:rPr>
              <a:t>How to use the </a:t>
            </a:r>
            <a:r>
              <a:rPr lang="en" sz="1700" i="1">
                <a:solidFill>
                  <a:srgbClr val="CC0000"/>
                </a:solidFill>
              </a:rPr>
              <a:t>PTM data</a:t>
            </a:r>
            <a:r>
              <a:rPr lang="en" sz="1700">
                <a:solidFill>
                  <a:srgbClr val="CC0000"/>
                </a:solidFill>
              </a:rPr>
              <a:t> to facilitate this?</a:t>
            </a:r>
            <a:endParaRPr sz="1700">
              <a:solidFill>
                <a:srgbClr val="CC0000"/>
              </a:solidFill>
            </a:endParaRPr>
          </a:p>
        </p:txBody>
      </p:sp>
      <p:sp>
        <p:nvSpPr>
          <p:cNvPr id="2" name="Slide Number Placeholder 1">
            <a:extLst>
              <a:ext uri="{FF2B5EF4-FFF2-40B4-BE49-F238E27FC236}">
                <a16:creationId xmlns:a16="http://schemas.microsoft.com/office/drawing/2014/main" id="{2D19E6A1-A944-18A9-6CC5-B58DCF1172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175</a:t>
            </a:fld>
            <a:endParaRPr lang="en"/>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114"/>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Proposed method - Benchmarking</a:t>
            </a:r>
            <a:endParaRPr/>
          </a:p>
        </p:txBody>
      </p:sp>
      <p:sp>
        <p:nvSpPr>
          <p:cNvPr id="1195" name="Google Shape;1195;p114"/>
          <p:cNvSpPr txBox="1"/>
          <p:nvPr/>
        </p:nvSpPr>
        <p:spPr>
          <a:xfrm>
            <a:off x="0" y="520200"/>
            <a:ext cx="674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Evaluation method: </a:t>
            </a:r>
            <a:r>
              <a:rPr lang="en"/>
              <a:t>Transferred accuracy vs. Ranking scores</a:t>
            </a:r>
            <a:endParaRPr/>
          </a:p>
        </p:txBody>
      </p:sp>
      <p:cxnSp>
        <p:nvCxnSpPr>
          <p:cNvPr id="1196" name="Google Shape;1196;p114"/>
          <p:cNvCxnSpPr/>
          <p:nvPr/>
        </p:nvCxnSpPr>
        <p:spPr>
          <a:xfrm rot="10800000" flipH="1">
            <a:off x="4413588" y="3420502"/>
            <a:ext cx="593400" cy="880500"/>
          </a:xfrm>
          <a:prstGeom prst="straightConnector1">
            <a:avLst/>
          </a:prstGeom>
          <a:noFill/>
          <a:ln w="63500" cap="flat" cmpd="sng">
            <a:solidFill>
              <a:srgbClr val="FF0000"/>
            </a:solidFill>
            <a:prstDash val="solid"/>
            <a:round/>
            <a:headEnd type="none" w="sm" len="sm"/>
            <a:tailEnd type="triangle" w="med" len="med"/>
          </a:ln>
        </p:spPr>
      </p:cxnSp>
      <p:pic>
        <p:nvPicPr>
          <p:cNvPr id="1197" name="Google Shape;1197;p114"/>
          <p:cNvPicPr preferRelativeResize="0"/>
          <p:nvPr/>
        </p:nvPicPr>
        <p:blipFill rotWithShape="1">
          <a:blip r:embed="rId3">
            <a:alphaModFix/>
          </a:blip>
          <a:srcRect/>
          <a:stretch/>
        </p:blipFill>
        <p:spPr>
          <a:xfrm>
            <a:off x="152700" y="879725"/>
            <a:ext cx="6594300" cy="2046000"/>
          </a:xfrm>
          <a:prstGeom prst="rect">
            <a:avLst/>
          </a:prstGeom>
          <a:noFill/>
          <a:ln>
            <a:noFill/>
          </a:ln>
        </p:spPr>
      </p:pic>
      <p:pic>
        <p:nvPicPr>
          <p:cNvPr id="1198" name="Google Shape;1198;p114"/>
          <p:cNvPicPr preferRelativeResize="0"/>
          <p:nvPr/>
        </p:nvPicPr>
        <p:blipFill>
          <a:blip r:embed="rId4">
            <a:alphaModFix/>
          </a:blip>
          <a:stretch>
            <a:fillRect/>
          </a:stretch>
        </p:blipFill>
        <p:spPr>
          <a:xfrm>
            <a:off x="281455" y="3074297"/>
            <a:ext cx="3891495" cy="1836299"/>
          </a:xfrm>
          <a:prstGeom prst="rect">
            <a:avLst/>
          </a:prstGeom>
          <a:noFill/>
          <a:ln>
            <a:noFill/>
          </a:ln>
        </p:spPr>
      </p:pic>
      <p:sp>
        <p:nvSpPr>
          <p:cNvPr id="1199" name="Google Shape;1199;p114"/>
          <p:cNvSpPr/>
          <p:nvPr/>
        </p:nvSpPr>
        <p:spPr>
          <a:xfrm>
            <a:off x="2486100" y="4148000"/>
            <a:ext cx="1927500" cy="7626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200" name="Google Shape;1200;p114"/>
          <p:cNvCxnSpPr/>
          <p:nvPr/>
        </p:nvCxnSpPr>
        <p:spPr>
          <a:xfrm>
            <a:off x="6229313" y="3401327"/>
            <a:ext cx="150900" cy="889200"/>
          </a:xfrm>
          <a:prstGeom prst="straightConnector1">
            <a:avLst/>
          </a:prstGeom>
          <a:noFill/>
          <a:ln w="63500" cap="flat" cmpd="sng">
            <a:solidFill>
              <a:srgbClr val="FF0000"/>
            </a:solidFill>
            <a:prstDash val="solid"/>
            <a:round/>
            <a:headEnd type="none" w="sm" len="sm"/>
            <a:tailEnd type="triangle" w="med" len="med"/>
          </a:ln>
        </p:spPr>
      </p:cxnSp>
      <p:sp>
        <p:nvSpPr>
          <p:cNvPr id="1201" name="Google Shape;1201;p114"/>
          <p:cNvSpPr txBox="1"/>
          <p:nvPr/>
        </p:nvSpPr>
        <p:spPr>
          <a:xfrm>
            <a:off x="4946150" y="2866075"/>
            <a:ext cx="3000000" cy="492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1"/>
                </a:solidFill>
              </a:rPr>
              <a:t>Real-world PTM ranking </a:t>
            </a:r>
            <a:endParaRPr sz="2000"/>
          </a:p>
        </p:txBody>
      </p:sp>
      <p:sp>
        <p:nvSpPr>
          <p:cNvPr id="1202" name="Google Shape;1202;p114"/>
          <p:cNvSpPr txBox="1"/>
          <p:nvPr/>
        </p:nvSpPr>
        <p:spPr>
          <a:xfrm>
            <a:off x="4943025" y="4333175"/>
            <a:ext cx="3000000" cy="4926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dk1"/>
                </a:solidFill>
              </a:rPr>
              <a:t>Benchmarking !</a:t>
            </a:r>
            <a:endParaRPr sz="2000"/>
          </a:p>
        </p:txBody>
      </p:sp>
      <p:sp>
        <p:nvSpPr>
          <p:cNvPr id="1203" name="Google Shape;1203;p114"/>
          <p:cNvSpPr txBox="1"/>
          <p:nvPr/>
        </p:nvSpPr>
        <p:spPr>
          <a:xfrm>
            <a:off x="2052625" y="4663225"/>
            <a:ext cx="719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FF0000"/>
                </a:solidFill>
              </a:rPr>
              <a:t>11K</a:t>
            </a:r>
            <a:endParaRPr sz="2000">
              <a:solidFill>
                <a:srgbClr val="FF0000"/>
              </a:solidFill>
            </a:endParaRPr>
          </a:p>
        </p:txBody>
      </p:sp>
      <p:sp>
        <p:nvSpPr>
          <p:cNvPr id="2" name="Slide Number Placeholder 1">
            <a:extLst>
              <a:ext uri="{FF2B5EF4-FFF2-40B4-BE49-F238E27FC236}">
                <a16:creationId xmlns:a16="http://schemas.microsoft.com/office/drawing/2014/main" id="{9145B0FD-5D81-CE1B-6637-7322D4036E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176</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99"/>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20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9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20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0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115"/>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Proposed method - Applying PeaTMOSS Data</a:t>
            </a:r>
            <a:endParaRPr/>
          </a:p>
        </p:txBody>
      </p:sp>
      <p:sp>
        <p:nvSpPr>
          <p:cNvPr id="1210" name="Google Shape;1210;p115"/>
          <p:cNvSpPr txBox="1"/>
          <p:nvPr/>
        </p:nvSpPr>
        <p:spPr>
          <a:xfrm>
            <a:off x="-331650" y="4804800"/>
            <a:ext cx="9352800" cy="3387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000">
                <a:solidFill>
                  <a:srgbClr val="222222"/>
                </a:solidFill>
                <a:highlight>
                  <a:srgbClr val="FFFFFF"/>
                </a:highlight>
              </a:rPr>
              <a:t>Zhang, et al. 2023: MODEL SPIDER: Learning to Rank Pre-Trained Models Efficiently, </a:t>
            </a:r>
            <a:r>
              <a:rPr lang="en" sz="1000" i="1">
                <a:solidFill>
                  <a:srgbClr val="222222"/>
                </a:solidFill>
                <a:highlight>
                  <a:srgbClr val="FFFFFF"/>
                </a:highlight>
              </a:rPr>
              <a:t>NeurIPS’23</a:t>
            </a:r>
            <a:r>
              <a:rPr lang="en" sz="1000">
                <a:solidFill>
                  <a:srgbClr val="222222"/>
                </a:solidFill>
                <a:highlight>
                  <a:srgbClr val="FFFFFF"/>
                </a:highlight>
              </a:rPr>
              <a:t>.</a:t>
            </a:r>
            <a:endParaRPr sz="700">
              <a:solidFill>
                <a:srgbClr val="222222"/>
              </a:solidFill>
              <a:highlight>
                <a:srgbClr val="FFFFFF"/>
              </a:highlight>
            </a:endParaRPr>
          </a:p>
        </p:txBody>
      </p:sp>
      <p:sp>
        <p:nvSpPr>
          <p:cNvPr id="1211" name="Google Shape;1211;p115"/>
          <p:cNvSpPr txBox="1"/>
          <p:nvPr/>
        </p:nvSpPr>
        <p:spPr>
          <a:xfrm>
            <a:off x="0" y="1071975"/>
            <a:ext cx="3412500" cy="17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i="1">
                <a:solidFill>
                  <a:schemeClr val="dk1"/>
                </a:solidFill>
              </a:rPr>
              <a:t>PeaTMOSS</a:t>
            </a:r>
            <a:r>
              <a:rPr lang="en" sz="2000">
                <a:solidFill>
                  <a:schemeClr val="dk1"/>
                </a:solidFill>
              </a:rPr>
              <a:t>:</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PTM-PTM dependency</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Model arch</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Model metadata</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Dataset info</a:t>
            </a:r>
            <a:endParaRPr sz="2000">
              <a:solidFill>
                <a:schemeClr val="dk1"/>
              </a:solidFill>
            </a:endParaRPr>
          </a:p>
          <a:p>
            <a:pPr marL="0" lvl="0" indent="0" algn="l" rtl="0">
              <a:spcBef>
                <a:spcPts val="0"/>
              </a:spcBef>
              <a:spcAft>
                <a:spcPts val="0"/>
              </a:spcAft>
              <a:buNone/>
            </a:pPr>
            <a:endParaRPr sz="2000">
              <a:solidFill>
                <a:schemeClr val="dk1"/>
              </a:solidFill>
            </a:endParaRPr>
          </a:p>
        </p:txBody>
      </p:sp>
      <p:cxnSp>
        <p:nvCxnSpPr>
          <p:cNvPr id="1212" name="Google Shape;1212;p115"/>
          <p:cNvCxnSpPr/>
          <p:nvPr/>
        </p:nvCxnSpPr>
        <p:spPr>
          <a:xfrm>
            <a:off x="2885125" y="1969400"/>
            <a:ext cx="1314300" cy="66300"/>
          </a:xfrm>
          <a:prstGeom prst="straightConnector1">
            <a:avLst/>
          </a:prstGeom>
          <a:noFill/>
          <a:ln w="76200" cap="flat" cmpd="sng">
            <a:solidFill>
              <a:srgbClr val="1155CC"/>
            </a:solidFill>
            <a:prstDash val="solid"/>
            <a:round/>
            <a:headEnd type="none" w="med" len="med"/>
            <a:tailEnd type="stealth" w="med" len="med"/>
          </a:ln>
        </p:spPr>
      </p:cxnSp>
      <p:sp>
        <p:nvSpPr>
          <p:cNvPr id="1213" name="Google Shape;1213;p115"/>
          <p:cNvSpPr txBox="1"/>
          <p:nvPr/>
        </p:nvSpPr>
        <p:spPr>
          <a:xfrm>
            <a:off x="250750" y="3132275"/>
            <a:ext cx="3412500" cy="17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i="1">
                <a:solidFill>
                  <a:schemeClr val="dk1"/>
                </a:solidFill>
              </a:rPr>
              <a:t>User</a:t>
            </a:r>
            <a:endParaRPr sz="2000">
              <a:solidFill>
                <a:schemeClr val="dk1"/>
              </a:solidFill>
            </a:endParaRPr>
          </a:p>
        </p:txBody>
      </p:sp>
      <p:cxnSp>
        <p:nvCxnSpPr>
          <p:cNvPr id="1214" name="Google Shape;1214;p115"/>
          <p:cNvCxnSpPr/>
          <p:nvPr/>
        </p:nvCxnSpPr>
        <p:spPr>
          <a:xfrm rot="10800000" flipH="1">
            <a:off x="1660700" y="3284800"/>
            <a:ext cx="2489400" cy="102300"/>
          </a:xfrm>
          <a:prstGeom prst="straightConnector1">
            <a:avLst/>
          </a:prstGeom>
          <a:noFill/>
          <a:ln w="76200" cap="flat" cmpd="sng">
            <a:solidFill>
              <a:srgbClr val="CC0000"/>
            </a:solidFill>
            <a:prstDash val="solid"/>
            <a:round/>
            <a:headEnd type="none" w="med" len="med"/>
            <a:tailEnd type="stealth" w="med" len="med"/>
          </a:ln>
        </p:spPr>
      </p:cxnSp>
      <p:cxnSp>
        <p:nvCxnSpPr>
          <p:cNvPr id="1215" name="Google Shape;1215;p115"/>
          <p:cNvCxnSpPr/>
          <p:nvPr/>
        </p:nvCxnSpPr>
        <p:spPr>
          <a:xfrm flipH="1">
            <a:off x="1957200" y="3697825"/>
            <a:ext cx="2104500" cy="432600"/>
          </a:xfrm>
          <a:prstGeom prst="straightConnector1">
            <a:avLst/>
          </a:prstGeom>
          <a:noFill/>
          <a:ln w="76200" cap="flat" cmpd="sng">
            <a:solidFill>
              <a:srgbClr val="CC0000"/>
            </a:solidFill>
            <a:prstDash val="solid"/>
            <a:round/>
            <a:headEnd type="none" w="med" len="med"/>
            <a:tailEnd type="stealth" w="med" len="med"/>
          </a:ln>
        </p:spPr>
      </p:cxnSp>
      <p:sp>
        <p:nvSpPr>
          <p:cNvPr id="1216" name="Google Shape;1216;p115"/>
          <p:cNvSpPr txBox="1"/>
          <p:nvPr/>
        </p:nvSpPr>
        <p:spPr>
          <a:xfrm>
            <a:off x="167100" y="3638800"/>
            <a:ext cx="3412500" cy="174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i="1">
                <a:solidFill>
                  <a:schemeClr val="dk1"/>
                </a:solidFill>
              </a:rPr>
              <a:t>Recommended </a:t>
            </a:r>
            <a:endParaRPr sz="2000" b="1" i="1">
              <a:solidFill>
                <a:schemeClr val="dk1"/>
              </a:solidFill>
            </a:endParaRPr>
          </a:p>
          <a:p>
            <a:pPr marL="0" lvl="0" indent="0" algn="l" rtl="0">
              <a:spcBef>
                <a:spcPts val="0"/>
              </a:spcBef>
              <a:spcAft>
                <a:spcPts val="0"/>
              </a:spcAft>
              <a:buNone/>
            </a:pPr>
            <a:r>
              <a:rPr lang="en" sz="2000" b="1" i="1">
                <a:solidFill>
                  <a:schemeClr val="dk1"/>
                </a:solidFill>
              </a:rPr>
              <a:t>PTM</a:t>
            </a:r>
            <a:endParaRPr sz="2000">
              <a:solidFill>
                <a:schemeClr val="dk1"/>
              </a:solidFill>
            </a:endParaRPr>
          </a:p>
        </p:txBody>
      </p:sp>
      <p:pic>
        <p:nvPicPr>
          <p:cNvPr id="1217" name="Google Shape;1217;p115"/>
          <p:cNvPicPr preferRelativeResize="0"/>
          <p:nvPr/>
        </p:nvPicPr>
        <p:blipFill>
          <a:blip r:embed="rId3">
            <a:alphaModFix/>
          </a:blip>
          <a:stretch>
            <a:fillRect/>
          </a:stretch>
        </p:blipFill>
        <p:spPr>
          <a:xfrm>
            <a:off x="4849170" y="697213"/>
            <a:ext cx="3671434" cy="3884401"/>
          </a:xfrm>
          <a:prstGeom prst="rect">
            <a:avLst/>
          </a:prstGeom>
          <a:noFill/>
          <a:ln>
            <a:noFill/>
          </a:ln>
        </p:spPr>
      </p:pic>
      <p:sp>
        <p:nvSpPr>
          <p:cNvPr id="2" name="Slide Number Placeholder 1">
            <a:extLst>
              <a:ext uri="{FF2B5EF4-FFF2-40B4-BE49-F238E27FC236}">
                <a16:creationId xmlns:a16="http://schemas.microsoft.com/office/drawing/2014/main" id="{D7E851CC-8FBB-40B2-F30B-CBC46ABD01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177</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5" name="Google Shape;1225;p116"/>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t>Research Contribution – 3/3</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Deep Learning Reengineering</a:t>
            </a:r>
            <a:endParaRPr sz="4000">
              <a:solidFill>
                <a:schemeClr val="dk2"/>
              </a:solidFill>
            </a:endParaRPr>
          </a:p>
        </p:txBody>
      </p:sp>
      <p:sp>
        <p:nvSpPr>
          <p:cNvPr id="1223" name="Google Shape;1223;p116"/>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224" name="Google Shape;1224;p116"/>
          <p:cNvSpPr txBox="1"/>
          <p:nvPr/>
        </p:nvSpPr>
        <p:spPr>
          <a:xfrm>
            <a:off x="0" y="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[EMSE’24]</a:t>
            </a:r>
            <a:endParaRPr sz="1200">
              <a:solidFill>
                <a:schemeClr val="dk1"/>
              </a:solidFill>
              <a:latin typeface="Calibri"/>
              <a:ea typeface="Calibri"/>
              <a:cs typeface="Calibri"/>
              <a:sym typeface="Calibri"/>
            </a:endParaRPr>
          </a:p>
        </p:txBody>
      </p:sp>
      <p:sp>
        <p:nvSpPr>
          <p:cNvPr id="1226" name="Google Shape;1226;p116"/>
          <p:cNvSpPr txBox="1"/>
          <p:nvPr/>
        </p:nvSpPr>
        <p:spPr>
          <a:xfrm>
            <a:off x="0" y="4712400"/>
            <a:ext cx="8832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sz="800" b="1">
                <a:solidFill>
                  <a:schemeClr val="dk1"/>
                </a:solidFill>
              </a:rPr>
              <a:t>[EMSE]</a:t>
            </a:r>
            <a:r>
              <a:rPr lang="en" sz="800">
                <a:solidFill>
                  <a:schemeClr val="dk1"/>
                </a:solidFill>
              </a:rPr>
              <a:t> </a:t>
            </a:r>
            <a:r>
              <a:rPr lang="en" sz="800" u="sng">
                <a:solidFill>
                  <a:schemeClr val="dk1"/>
                </a:solidFill>
              </a:rPr>
              <a:t>Wenxin Jiang</a:t>
            </a:r>
            <a:r>
              <a:rPr lang="en" sz="800">
                <a:solidFill>
                  <a:schemeClr val="dk1"/>
                </a:solidFill>
              </a:rPr>
              <a:t>, Vishnu Banna, Naveen Vivek, Abhinav Goel, Nicholas Synovic, George K. Thiruvathukal, and James C. Davis. "Challenges and practices of deep learning model reengineering: A case study on computer vision." arXiv preprint arXiv:2303.07476 (2023).</a:t>
            </a:r>
            <a:endParaRPr sz="800">
              <a:solidFill>
                <a:schemeClr val="dk1"/>
              </a:solidFill>
            </a:endParaRPr>
          </a:p>
        </p:txBody>
      </p:sp>
      <p:sp>
        <p:nvSpPr>
          <p:cNvPr id="2" name="Slide Number Placeholder 1">
            <a:extLst>
              <a:ext uri="{FF2B5EF4-FFF2-40B4-BE49-F238E27FC236}">
                <a16:creationId xmlns:a16="http://schemas.microsoft.com/office/drawing/2014/main" id="{E7EE19EF-8A81-8421-6D9A-559962B724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178</a:t>
            </a:fld>
            <a:endParaRPr lang="en"/>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3" name="Google Shape;1233;p117"/>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t>Research Contribution – 3/3</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Deep Learning Reengineering</a:t>
            </a:r>
            <a:endParaRPr sz="4000">
              <a:solidFill>
                <a:schemeClr val="dk2"/>
              </a:solidFill>
            </a:endParaRPr>
          </a:p>
          <a:p>
            <a:pPr marL="0" lvl="0" indent="0" algn="ctr" rtl="0">
              <a:spcBef>
                <a:spcPts val="0"/>
              </a:spcBef>
              <a:spcAft>
                <a:spcPts val="0"/>
              </a:spcAft>
              <a:buNone/>
            </a:pPr>
            <a:endParaRPr sz="4000">
              <a:solidFill>
                <a:schemeClr val="dk2"/>
              </a:solidFill>
            </a:endParaRPr>
          </a:p>
          <a:p>
            <a:pPr marL="0" lvl="0" indent="0" algn="ctr" rtl="0">
              <a:spcBef>
                <a:spcPts val="0"/>
              </a:spcBef>
              <a:spcAft>
                <a:spcPts val="0"/>
              </a:spcAft>
              <a:buNone/>
            </a:pPr>
            <a:r>
              <a:rPr lang="en" sz="4000">
                <a:solidFill>
                  <a:srgbClr val="1155CC"/>
                </a:solidFill>
              </a:rPr>
              <a:t>Knowledge Gap</a:t>
            </a:r>
            <a:endParaRPr sz="4000">
              <a:solidFill>
                <a:srgbClr val="1155CC"/>
              </a:solidFill>
            </a:endParaRPr>
          </a:p>
        </p:txBody>
      </p:sp>
      <p:sp>
        <p:nvSpPr>
          <p:cNvPr id="1232" name="Google Shape;1232;p117"/>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F9682274-D040-6076-F8CE-09561E1CA7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179</a:t>
            </a:fld>
            <a:endParaRPr lang="en"/>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7" name="Google Shape;277;p28"/>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latin typeface="Acumin Pro Condensed Semibold"/>
                <a:cs typeface="Acumin Pro Condensed Semibold"/>
              </a:rPr>
              <a:t>Background</a:t>
            </a:r>
            <a:endParaRPr sz="4000">
              <a:latin typeface="Acumin Pro Condensed Semibold"/>
              <a:cs typeface="Acumin Pro Condensed Semibold"/>
            </a:endParaRPr>
          </a:p>
          <a:p>
            <a:pPr marL="0" lvl="0" indent="0" algn="ctr" rtl="0">
              <a:spcBef>
                <a:spcPts val="0"/>
              </a:spcBef>
              <a:spcAft>
                <a:spcPts val="0"/>
              </a:spcAft>
              <a:buNone/>
            </a:pPr>
            <a:endParaRPr sz="4000"/>
          </a:p>
          <a:p>
            <a:r>
              <a:rPr lang="en" sz="4000">
                <a:solidFill>
                  <a:schemeClr val="dk2"/>
                </a:solidFill>
                <a:latin typeface="Acumin Pro Condensed Semibold"/>
                <a:cs typeface="Acumin Pro Condensed Semibold"/>
              </a:rPr>
              <a:t>Trust in (Software) Reuse</a:t>
            </a:r>
            <a:endParaRPr sz="4000">
              <a:solidFill>
                <a:schemeClr val="dk2"/>
              </a:solidFill>
              <a:latin typeface="Acumin Pro Condensed Semibold"/>
              <a:cs typeface="Acumin Pro Condensed Semibold"/>
            </a:endParaRPr>
          </a:p>
        </p:txBody>
      </p:sp>
      <p:sp>
        <p:nvSpPr>
          <p:cNvPr id="276" name="Google Shape;276;p28"/>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F1C6D59D-F6A7-A23B-E4BD-725DC25F7CA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Tree>
    <p:extLst>
      <p:ext uri="{BB962C8B-B14F-4D97-AF65-F5344CB8AC3E}">
        <p14:creationId xmlns:p14="http://schemas.microsoft.com/office/powerpoint/2010/main" val="315265523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9" name="Google Shape;1239;p118"/>
          <p:cNvSpPr txBox="1"/>
          <p:nvPr/>
        </p:nvSpPr>
        <p:spPr>
          <a:xfrm>
            <a:off x="1322375" y="3458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p>
        </p:txBody>
      </p:sp>
      <p:sp>
        <p:nvSpPr>
          <p:cNvPr id="1240" name="Google Shape;1240;p118"/>
          <p:cNvSpPr txBox="1"/>
          <p:nvPr/>
        </p:nvSpPr>
        <p:spPr>
          <a:xfrm>
            <a:off x="1720000" y="33013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Identify candidates​</a:t>
            </a:r>
            <a:endParaRPr sz="2400"/>
          </a:p>
        </p:txBody>
      </p:sp>
      <p:sp>
        <p:nvSpPr>
          <p:cNvPr id="1241" name="Google Shape;1241;p118"/>
          <p:cNvSpPr txBox="1"/>
          <p:nvPr/>
        </p:nvSpPr>
        <p:spPr>
          <a:xfrm>
            <a:off x="3828450" y="23497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Evaluate candidates​</a:t>
            </a:r>
            <a:endParaRPr sz="2400"/>
          </a:p>
        </p:txBody>
      </p:sp>
      <p:sp>
        <p:nvSpPr>
          <p:cNvPr id="1242" name="Google Shape;1242;p118"/>
          <p:cNvSpPr txBox="1"/>
          <p:nvPr/>
        </p:nvSpPr>
        <p:spPr>
          <a:xfrm>
            <a:off x="6762025" y="600300"/>
            <a:ext cx="3000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Integrate/Deploy</a:t>
            </a:r>
            <a:endParaRPr sz="2400">
              <a:solidFill>
                <a:schemeClr val="dk1"/>
              </a:solidFill>
            </a:endParaRPr>
          </a:p>
          <a:p>
            <a:pPr marL="0" lvl="0" indent="0" algn="l" rtl="0">
              <a:spcBef>
                <a:spcPts val="0"/>
              </a:spcBef>
              <a:spcAft>
                <a:spcPts val="0"/>
              </a:spcAft>
              <a:buNone/>
            </a:pPr>
            <a:endParaRPr sz="2400"/>
          </a:p>
        </p:txBody>
      </p:sp>
      <p:sp>
        <p:nvSpPr>
          <p:cNvPr id="1243" name="Google Shape;1243;p118"/>
          <p:cNvSpPr txBox="1"/>
          <p:nvPr/>
        </p:nvSpPr>
        <p:spPr>
          <a:xfrm>
            <a:off x="0" y="0"/>
            <a:ext cx="9144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chemeClr val="dk1"/>
                </a:solidFill>
              </a:rPr>
              <a:t>Engineering reuse process</a:t>
            </a:r>
            <a:endParaRPr sz="1300"/>
          </a:p>
        </p:txBody>
      </p:sp>
      <p:sp>
        <p:nvSpPr>
          <p:cNvPr id="1244" name="Google Shape;1244;p118"/>
          <p:cNvSpPr txBox="1"/>
          <p:nvPr/>
        </p:nvSpPr>
        <p:spPr>
          <a:xfrm>
            <a:off x="0" y="41750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Specify requirement</a:t>
            </a:r>
            <a:endParaRPr sz="2400"/>
          </a:p>
        </p:txBody>
      </p:sp>
      <p:sp>
        <p:nvSpPr>
          <p:cNvPr id="1245" name="Google Shape;1245;p118"/>
          <p:cNvSpPr txBox="1"/>
          <p:nvPr/>
        </p:nvSpPr>
        <p:spPr>
          <a:xfrm>
            <a:off x="1851725" y="1553600"/>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Any risks?</a:t>
            </a:r>
            <a:endParaRPr sz="1600"/>
          </a:p>
        </p:txBody>
      </p:sp>
      <p:sp>
        <p:nvSpPr>
          <p:cNvPr id="1246" name="Google Shape;1246;p118"/>
          <p:cNvSpPr txBox="1"/>
          <p:nvPr/>
        </p:nvSpPr>
        <p:spPr>
          <a:xfrm>
            <a:off x="64725" y="2655900"/>
            <a:ext cx="1923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available?​ </a:t>
            </a:r>
            <a:endParaRPr sz="1600"/>
          </a:p>
        </p:txBody>
      </p:sp>
      <p:cxnSp>
        <p:nvCxnSpPr>
          <p:cNvPr id="1247" name="Google Shape;1247;p118"/>
          <p:cNvCxnSpPr/>
          <p:nvPr/>
        </p:nvCxnSpPr>
        <p:spPr>
          <a:xfrm>
            <a:off x="1266925" y="3033200"/>
            <a:ext cx="786000" cy="374100"/>
          </a:xfrm>
          <a:prstGeom prst="straightConnector1">
            <a:avLst/>
          </a:prstGeom>
          <a:noFill/>
          <a:ln w="76200" cap="flat" cmpd="sng">
            <a:solidFill>
              <a:srgbClr val="1155CC"/>
            </a:solidFill>
            <a:prstDash val="solid"/>
            <a:round/>
            <a:headEnd type="none" w="med" len="med"/>
            <a:tailEnd type="stealth" w="med" len="med"/>
          </a:ln>
        </p:spPr>
      </p:cxnSp>
      <p:cxnSp>
        <p:nvCxnSpPr>
          <p:cNvPr id="1248" name="Google Shape;1248;p118"/>
          <p:cNvCxnSpPr/>
          <p:nvPr/>
        </p:nvCxnSpPr>
        <p:spPr>
          <a:xfrm>
            <a:off x="3484300" y="2128100"/>
            <a:ext cx="735000" cy="351300"/>
          </a:xfrm>
          <a:prstGeom prst="straightConnector1">
            <a:avLst/>
          </a:prstGeom>
          <a:noFill/>
          <a:ln w="76200" cap="flat" cmpd="sng">
            <a:solidFill>
              <a:srgbClr val="1155CC"/>
            </a:solidFill>
            <a:prstDash val="solid"/>
            <a:round/>
            <a:headEnd type="none" w="med" len="med"/>
            <a:tailEnd type="stealth" w="med" len="med"/>
          </a:ln>
        </p:spPr>
      </p:cxnSp>
      <p:cxnSp>
        <p:nvCxnSpPr>
          <p:cNvPr id="1249" name="Google Shape;1249;p118"/>
          <p:cNvCxnSpPr/>
          <p:nvPr/>
        </p:nvCxnSpPr>
        <p:spPr>
          <a:xfrm rot="10800000" flipH="1">
            <a:off x="1567275" y="3856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1250" name="Google Shape;1250;p118"/>
          <p:cNvCxnSpPr/>
          <p:nvPr/>
        </p:nvCxnSpPr>
        <p:spPr>
          <a:xfrm rot="10800000" flipH="1">
            <a:off x="3513700" y="2885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1251" name="Google Shape;1251;p118"/>
          <p:cNvCxnSpPr/>
          <p:nvPr/>
        </p:nvCxnSpPr>
        <p:spPr>
          <a:xfrm rot="10800000" flipH="1">
            <a:off x="5395400" y="2005075"/>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1252" name="Google Shape;1252;p118"/>
          <p:cNvCxnSpPr/>
          <p:nvPr/>
        </p:nvCxnSpPr>
        <p:spPr>
          <a:xfrm rot="10800000" flipH="1">
            <a:off x="7037400" y="1082000"/>
            <a:ext cx="822600" cy="471600"/>
          </a:xfrm>
          <a:prstGeom prst="straightConnector1">
            <a:avLst/>
          </a:prstGeom>
          <a:noFill/>
          <a:ln w="76200" cap="flat" cmpd="sng">
            <a:solidFill>
              <a:schemeClr val="dk1"/>
            </a:solidFill>
            <a:prstDash val="solid"/>
            <a:round/>
            <a:headEnd type="none" w="med" len="med"/>
            <a:tailEnd type="stealth" w="med" len="med"/>
          </a:ln>
        </p:spPr>
      </p:cxnSp>
      <p:cxnSp>
        <p:nvCxnSpPr>
          <p:cNvPr id="1253" name="Google Shape;1253;p118"/>
          <p:cNvCxnSpPr>
            <a:endCxn id="1240" idx="3"/>
          </p:cNvCxnSpPr>
          <p:nvPr/>
        </p:nvCxnSpPr>
        <p:spPr>
          <a:xfrm flipH="1">
            <a:off x="4720000" y="1082100"/>
            <a:ext cx="3750900" cy="2496300"/>
          </a:xfrm>
          <a:prstGeom prst="curvedConnector3">
            <a:avLst>
              <a:gd name="adj1" fmla="val -2462"/>
            </a:avLst>
          </a:prstGeom>
          <a:noFill/>
          <a:ln w="38100" cap="flat" cmpd="sng">
            <a:solidFill>
              <a:srgbClr val="595959"/>
            </a:solidFill>
            <a:prstDash val="dash"/>
            <a:round/>
            <a:headEnd type="none" w="med" len="med"/>
            <a:tailEnd type="stealth" w="med" len="med"/>
          </a:ln>
        </p:spPr>
      </p:cxnSp>
      <p:sp>
        <p:nvSpPr>
          <p:cNvPr id="1254" name="Google Shape;1254;p118"/>
          <p:cNvSpPr txBox="1"/>
          <p:nvPr/>
        </p:nvSpPr>
        <p:spPr>
          <a:xfrm>
            <a:off x="5281650" y="1450550"/>
            <a:ext cx="4038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Reengineer candidate(s)​</a:t>
            </a:r>
            <a:endParaRPr sz="2400"/>
          </a:p>
        </p:txBody>
      </p:sp>
      <p:sp>
        <p:nvSpPr>
          <p:cNvPr id="1255" name="Google Shape;1255;p118"/>
          <p:cNvSpPr txBox="1"/>
          <p:nvPr/>
        </p:nvSpPr>
        <p:spPr>
          <a:xfrm>
            <a:off x="2712296" y="666000"/>
            <a:ext cx="2139300" cy="677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What is challenging?​</a:t>
            </a:r>
            <a:endParaRPr sz="1600"/>
          </a:p>
        </p:txBody>
      </p:sp>
      <p:cxnSp>
        <p:nvCxnSpPr>
          <p:cNvPr id="1256" name="Google Shape;1256;p118"/>
          <p:cNvCxnSpPr>
            <a:endCxn id="1254" idx="1"/>
          </p:cNvCxnSpPr>
          <p:nvPr/>
        </p:nvCxnSpPr>
        <p:spPr>
          <a:xfrm>
            <a:off x="4387350" y="1326800"/>
            <a:ext cx="894300" cy="400800"/>
          </a:xfrm>
          <a:prstGeom prst="straightConnector1">
            <a:avLst/>
          </a:prstGeom>
          <a:noFill/>
          <a:ln w="76200" cap="flat" cmpd="sng">
            <a:solidFill>
              <a:srgbClr val="1155CC"/>
            </a:solidFill>
            <a:prstDash val="solid"/>
            <a:round/>
            <a:headEnd type="none" w="med" len="med"/>
            <a:tailEnd type="stealth" w="med" len="med"/>
          </a:ln>
        </p:spPr>
      </p:cxnSp>
      <p:sp>
        <p:nvSpPr>
          <p:cNvPr id="2" name="Slide Number Placeholder 1">
            <a:extLst>
              <a:ext uri="{FF2B5EF4-FFF2-40B4-BE49-F238E27FC236}">
                <a16:creationId xmlns:a16="http://schemas.microsoft.com/office/drawing/2014/main" id="{DFFA25C7-4A8C-E582-1698-A3BDD979815B}"/>
              </a:ext>
            </a:extLst>
          </p:cNvPr>
          <p:cNvSpPr>
            <a:spLocks noGrp="1"/>
          </p:cNvSpPr>
          <p:nvPr>
            <p:ph type="sldNum" sz="quarter" idx="12"/>
          </p:nvPr>
        </p:nvSpPr>
        <p:spPr/>
        <p:txBody>
          <a:bodyPr/>
          <a:lstStyle/>
          <a:p>
            <a:fld id="{F39902C9-1D6D-3144-94C6-FDF8FB570987}" type="slidenum">
              <a:rPr lang="en-US" smtClean="0"/>
              <a:t>180</a:t>
            </a:fld>
            <a:endParaRPr lang="en-US"/>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119"/>
          <p:cNvSpPr txBox="1">
            <a:spLocks noGrp="1"/>
          </p:cNvSpPr>
          <p:nvPr>
            <p:ph type="title"/>
          </p:nvPr>
        </p:nvSpPr>
        <p:spPr>
          <a:xfrm>
            <a:off x="293050" y="0"/>
            <a:ext cx="8520600" cy="7389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endParaRPr b="1"/>
          </a:p>
        </p:txBody>
      </p:sp>
      <p:pic>
        <p:nvPicPr>
          <p:cNvPr id="1263" name="Google Shape;1263;p119"/>
          <p:cNvPicPr preferRelativeResize="0"/>
          <p:nvPr/>
        </p:nvPicPr>
        <p:blipFill>
          <a:blip r:embed="rId3">
            <a:alphaModFix/>
          </a:blip>
          <a:stretch>
            <a:fillRect/>
          </a:stretch>
        </p:blipFill>
        <p:spPr>
          <a:xfrm>
            <a:off x="152399" y="738900"/>
            <a:ext cx="1209975" cy="1209975"/>
          </a:xfrm>
          <a:prstGeom prst="rect">
            <a:avLst/>
          </a:prstGeom>
          <a:noFill/>
          <a:ln>
            <a:noFill/>
          </a:ln>
        </p:spPr>
      </p:pic>
      <p:pic>
        <p:nvPicPr>
          <p:cNvPr id="1264" name="Google Shape;1264;p119"/>
          <p:cNvPicPr preferRelativeResize="0"/>
          <p:nvPr/>
        </p:nvPicPr>
        <p:blipFill>
          <a:blip r:embed="rId4">
            <a:alphaModFix/>
          </a:blip>
          <a:stretch>
            <a:fillRect/>
          </a:stretch>
        </p:blipFill>
        <p:spPr>
          <a:xfrm>
            <a:off x="6068400" y="567600"/>
            <a:ext cx="2952750" cy="1552575"/>
          </a:xfrm>
          <a:prstGeom prst="rect">
            <a:avLst/>
          </a:prstGeom>
          <a:noFill/>
          <a:ln>
            <a:noFill/>
          </a:ln>
        </p:spPr>
      </p:pic>
      <p:pic>
        <p:nvPicPr>
          <p:cNvPr id="1265" name="Google Shape;1265;p119"/>
          <p:cNvPicPr preferRelativeResize="0"/>
          <p:nvPr/>
        </p:nvPicPr>
        <p:blipFill>
          <a:blip r:embed="rId5">
            <a:alphaModFix/>
          </a:blip>
          <a:stretch>
            <a:fillRect/>
          </a:stretch>
        </p:blipFill>
        <p:spPr>
          <a:xfrm>
            <a:off x="1619524" y="585125"/>
            <a:ext cx="2857500" cy="1600200"/>
          </a:xfrm>
          <a:prstGeom prst="rect">
            <a:avLst/>
          </a:prstGeom>
          <a:noFill/>
          <a:ln>
            <a:noFill/>
          </a:ln>
        </p:spPr>
      </p:pic>
      <p:pic>
        <p:nvPicPr>
          <p:cNvPr id="1266" name="Google Shape;1266;p119"/>
          <p:cNvPicPr preferRelativeResize="0"/>
          <p:nvPr/>
        </p:nvPicPr>
        <p:blipFill>
          <a:blip r:embed="rId6">
            <a:alphaModFix/>
          </a:blip>
          <a:stretch>
            <a:fillRect/>
          </a:stretch>
        </p:blipFill>
        <p:spPr>
          <a:xfrm>
            <a:off x="4477025" y="920175"/>
            <a:ext cx="1234449" cy="1028700"/>
          </a:xfrm>
          <a:prstGeom prst="rect">
            <a:avLst/>
          </a:prstGeom>
          <a:noFill/>
          <a:ln>
            <a:noFill/>
          </a:ln>
        </p:spPr>
      </p:pic>
      <p:pic>
        <p:nvPicPr>
          <p:cNvPr id="1267" name="Google Shape;1267;p119"/>
          <p:cNvPicPr preferRelativeResize="0"/>
          <p:nvPr/>
        </p:nvPicPr>
        <p:blipFill>
          <a:blip r:embed="rId7">
            <a:alphaModFix/>
          </a:blip>
          <a:stretch>
            <a:fillRect/>
          </a:stretch>
        </p:blipFill>
        <p:spPr>
          <a:xfrm>
            <a:off x="7654575" y="1824950"/>
            <a:ext cx="1047750" cy="1028700"/>
          </a:xfrm>
          <a:prstGeom prst="rect">
            <a:avLst/>
          </a:prstGeom>
          <a:noFill/>
          <a:ln>
            <a:noFill/>
          </a:ln>
        </p:spPr>
      </p:pic>
      <p:pic>
        <p:nvPicPr>
          <p:cNvPr id="1268" name="Google Shape;1268;p119"/>
          <p:cNvPicPr preferRelativeResize="0"/>
          <p:nvPr/>
        </p:nvPicPr>
        <p:blipFill>
          <a:blip r:embed="rId8">
            <a:alphaModFix/>
          </a:blip>
          <a:stretch>
            <a:fillRect/>
          </a:stretch>
        </p:blipFill>
        <p:spPr>
          <a:xfrm>
            <a:off x="1649571" y="1948878"/>
            <a:ext cx="5807551" cy="3000371"/>
          </a:xfrm>
          <a:prstGeom prst="rect">
            <a:avLst/>
          </a:prstGeom>
          <a:noFill/>
          <a:ln>
            <a:noFill/>
          </a:ln>
        </p:spPr>
      </p:pic>
      <p:sp>
        <p:nvSpPr>
          <p:cNvPr id="2" name="Slide Number Placeholder 1">
            <a:extLst>
              <a:ext uri="{FF2B5EF4-FFF2-40B4-BE49-F238E27FC236}">
                <a16:creationId xmlns:a16="http://schemas.microsoft.com/office/drawing/2014/main" id="{004BB009-61C8-80D8-F7F0-2430FCA11B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181</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6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5" name="Google Shape;1275;p120"/>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t>Research Contribution</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Deep Learning Reengineering</a:t>
            </a:r>
            <a:endParaRPr sz="4000">
              <a:solidFill>
                <a:schemeClr val="dk2"/>
              </a:solidFill>
            </a:endParaRPr>
          </a:p>
          <a:p>
            <a:pPr marL="0" lvl="0" indent="0" algn="ctr" rtl="0">
              <a:spcBef>
                <a:spcPts val="0"/>
              </a:spcBef>
              <a:spcAft>
                <a:spcPts val="0"/>
              </a:spcAft>
              <a:buNone/>
            </a:pPr>
            <a:endParaRPr sz="4000">
              <a:solidFill>
                <a:schemeClr val="dk2"/>
              </a:solidFill>
            </a:endParaRPr>
          </a:p>
          <a:p>
            <a:pPr marL="0" lvl="0" indent="0" algn="ctr" rtl="0">
              <a:spcBef>
                <a:spcPts val="0"/>
              </a:spcBef>
              <a:spcAft>
                <a:spcPts val="0"/>
              </a:spcAft>
              <a:buNone/>
            </a:pPr>
            <a:r>
              <a:rPr lang="en" sz="4000">
                <a:solidFill>
                  <a:srgbClr val="1155CC"/>
                </a:solidFill>
              </a:rPr>
              <a:t>Methods</a:t>
            </a:r>
            <a:endParaRPr sz="4000">
              <a:solidFill>
                <a:srgbClr val="1155CC"/>
              </a:solidFill>
            </a:endParaRPr>
          </a:p>
        </p:txBody>
      </p:sp>
      <p:sp>
        <p:nvSpPr>
          <p:cNvPr id="1274" name="Google Shape;1274;p120"/>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85543887-1282-FC3F-3FEC-4644BD5E77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182</a:t>
            </a:fld>
            <a:endParaRPr lang="en"/>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121"/>
          <p:cNvSpPr txBox="1">
            <a:spLocks noGrp="1"/>
          </p:cNvSpPr>
          <p:nvPr>
            <p:ph type="title"/>
          </p:nvPr>
        </p:nvSpPr>
        <p:spPr>
          <a:xfrm>
            <a:off x="311700" y="429325"/>
            <a:ext cx="8520600" cy="12930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solidFill>
                  <a:srgbClr val="FF0000"/>
                </a:solidFill>
              </a:rPr>
              <a:t>What is prioritized?</a:t>
            </a:r>
            <a:endParaRPr>
              <a:solidFill>
                <a:srgbClr val="FF0000"/>
              </a:solidFill>
            </a:endParaRPr>
          </a:p>
          <a:p>
            <a:pPr marL="0" lvl="0" indent="0" algn="ctr" rtl="0">
              <a:spcBef>
                <a:spcPts val="0"/>
              </a:spcBef>
              <a:spcAft>
                <a:spcPts val="0"/>
              </a:spcAft>
              <a:buNone/>
            </a:pPr>
            <a:r>
              <a:rPr lang="en">
                <a:solidFill>
                  <a:srgbClr val="FF0000"/>
                </a:solidFill>
              </a:rPr>
              <a:t>What is challenging?</a:t>
            </a:r>
            <a:endParaRPr>
              <a:solidFill>
                <a:srgbClr val="FF0000"/>
              </a:solidFill>
            </a:endParaRPr>
          </a:p>
        </p:txBody>
      </p:sp>
      <p:sp>
        <p:nvSpPr>
          <p:cNvPr id="1284" name="Google Shape;1284;p121"/>
          <p:cNvSpPr txBox="1">
            <a:spLocks noGrp="1"/>
          </p:cNvSpPr>
          <p:nvPr>
            <p:ph type="title" idx="4294967295"/>
          </p:nvPr>
        </p:nvSpPr>
        <p:spPr>
          <a:xfrm>
            <a:off x="0" y="3700463"/>
            <a:ext cx="8521700" cy="1293812"/>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t>Defect distributions</a:t>
            </a:r>
            <a:endParaRPr/>
          </a:p>
          <a:p>
            <a:pPr marL="0" lvl="0" indent="0" algn="ctr" rtl="0">
              <a:spcBef>
                <a:spcPts val="0"/>
              </a:spcBef>
              <a:spcAft>
                <a:spcPts val="0"/>
              </a:spcAft>
              <a:buNone/>
            </a:pPr>
            <a:r>
              <a:rPr lang="en"/>
              <a:t>Reengineering Challenges</a:t>
            </a:r>
            <a:endParaRPr/>
          </a:p>
        </p:txBody>
      </p:sp>
      <p:sp>
        <p:nvSpPr>
          <p:cNvPr id="1282" name="Google Shape;1282;p121"/>
          <p:cNvSpPr txBox="1"/>
          <p:nvPr/>
        </p:nvSpPr>
        <p:spPr>
          <a:xfrm>
            <a:off x="2048150" y="2677000"/>
            <a:ext cx="5174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600">
              <a:solidFill>
                <a:srgbClr val="FF0000"/>
              </a:solidFill>
            </a:endParaRPr>
          </a:p>
        </p:txBody>
      </p:sp>
      <p:cxnSp>
        <p:nvCxnSpPr>
          <p:cNvPr id="1283" name="Google Shape;1283;p121"/>
          <p:cNvCxnSpPr>
            <a:stCxn id="1280" idx="2"/>
            <a:endCxn id="1284" idx="0"/>
          </p:cNvCxnSpPr>
          <p:nvPr/>
        </p:nvCxnSpPr>
        <p:spPr>
          <a:xfrm>
            <a:off x="4572000" y="1722325"/>
            <a:ext cx="0" cy="1978800"/>
          </a:xfrm>
          <a:prstGeom prst="straightConnector1">
            <a:avLst/>
          </a:prstGeom>
          <a:noFill/>
          <a:ln w="76200" cap="flat" cmpd="sng">
            <a:solidFill>
              <a:srgbClr val="1155CC"/>
            </a:solidFill>
            <a:prstDash val="solid"/>
            <a:round/>
            <a:headEnd type="none" w="med" len="med"/>
            <a:tailEnd type="stealth" w="med" len="med"/>
          </a:ln>
        </p:spPr>
      </p:cxnSp>
      <p:sp>
        <p:nvSpPr>
          <p:cNvPr id="1285" name="Google Shape;1285;p121"/>
          <p:cNvSpPr txBox="1"/>
          <p:nvPr/>
        </p:nvSpPr>
        <p:spPr>
          <a:xfrm>
            <a:off x="0" y="0"/>
            <a:ext cx="2943300" cy="37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[EMSE’24]</a:t>
            </a:r>
            <a:endParaRPr sz="12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E9941F67-30D6-8BB4-255A-46FC575E78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183</a:t>
            </a:fld>
            <a:endParaRPr lang="en"/>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122"/>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Mixed-methods approach</a:t>
            </a:r>
            <a:endParaRPr/>
          </a:p>
        </p:txBody>
      </p:sp>
      <p:sp>
        <p:nvSpPr>
          <p:cNvPr id="1292" name="Google Shape;1292;p122"/>
          <p:cNvSpPr txBox="1"/>
          <p:nvPr/>
        </p:nvSpPr>
        <p:spPr>
          <a:xfrm>
            <a:off x="0" y="4743300"/>
            <a:ext cx="87612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700">
              <a:solidFill>
                <a:srgbClr val="222222"/>
              </a:solidFill>
              <a:highlight>
                <a:schemeClr val="lt1"/>
              </a:highlight>
            </a:endParaRPr>
          </a:p>
          <a:p>
            <a:pPr marL="457200" lvl="0" indent="0" algn="l" rtl="0">
              <a:spcBef>
                <a:spcPts val="0"/>
              </a:spcBef>
              <a:spcAft>
                <a:spcPts val="0"/>
              </a:spcAft>
              <a:buNone/>
            </a:pPr>
            <a:endParaRPr sz="700">
              <a:solidFill>
                <a:srgbClr val="222222"/>
              </a:solidFill>
              <a:highlight>
                <a:srgbClr val="FFFFFF"/>
              </a:highlight>
            </a:endParaRPr>
          </a:p>
        </p:txBody>
      </p:sp>
      <p:pic>
        <p:nvPicPr>
          <p:cNvPr id="1293" name="Google Shape;1293;p122"/>
          <p:cNvPicPr preferRelativeResize="0"/>
          <p:nvPr/>
        </p:nvPicPr>
        <p:blipFill>
          <a:blip r:embed="rId3">
            <a:alphaModFix/>
          </a:blip>
          <a:stretch>
            <a:fillRect/>
          </a:stretch>
        </p:blipFill>
        <p:spPr>
          <a:xfrm>
            <a:off x="1843213" y="920400"/>
            <a:ext cx="5221522" cy="3822900"/>
          </a:xfrm>
          <a:prstGeom prst="rect">
            <a:avLst/>
          </a:prstGeom>
          <a:noFill/>
          <a:ln>
            <a:noFill/>
          </a:ln>
        </p:spPr>
      </p:pic>
      <p:sp>
        <p:nvSpPr>
          <p:cNvPr id="2" name="Slide Number Placeholder 1">
            <a:extLst>
              <a:ext uri="{FF2B5EF4-FFF2-40B4-BE49-F238E27FC236}">
                <a16:creationId xmlns:a16="http://schemas.microsoft.com/office/drawing/2014/main" id="{174CB6A5-0D9E-60D0-EA0C-82C12914A7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184</a:t>
            </a:fld>
            <a:endParaRPr lang="en"/>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300" name="Google Shape;1300;p123"/>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t>Research Contribution – 3/3</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Deep Learning Reengineering</a:t>
            </a:r>
            <a:endParaRPr sz="4000">
              <a:solidFill>
                <a:schemeClr val="dk2"/>
              </a:solidFill>
            </a:endParaRPr>
          </a:p>
          <a:p>
            <a:pPr marL="0" lvl="0" indent="0" algn="ctr" rtl="0">
              <a:spcBef>
                <a:spcPts val="0"/>
              </a:spcBef>
              <a:spcAft>
                <a:spcPts val="0"/>
              </a:spcAft>
              <a:buNone/>
            </a:pPr>
            <a:endParaRPr sz="4000">
              <a:solidFill>
                <a:schemeClr val="dk2"/>
              </a:solidFill>
            </a:endParaRPr>
          </a:p>
          <a:p>
            <a:pPr marL="0" lvl="0" indent="0" algn="ctr" rtl="0">
              <a:spcBef>
                <a:spcPts val="0"/>
              </a:spcBef>
              <a:spcAft>
                <a:spcPts val="0"/>
              </a:spcAft>
              <a:buNone/>
            </a:pPr>
            <a:r>
              <a:rPr lang="en" sz="4000">
                <a:solidFill>
                  <a:srgbClr val="1155CC"/>
                </a:solidFill>
              </a:rPr>
              <a:t>Selected Results</a:t>
            </a:r>
            <a:endParaRPr sz="4000">
              <a:solidFill>
                <a:srgbClr val="1155CC"/>
              </a:solidFill>
            </a:endParaRPr>
          </a:p>
        </p:txBody>
      </p:sp>
      <p:sp>
        <p:nvSpPr>
          <p:cNvPr id="1299" name="Google Shape;1299;p123"/>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E007C7C2-5E01-655A-D525-F0D7B2F7DE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185</a:t>
            </a:fld>
            <a:endParaRPr lang="en"/>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124"/>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Reengineering Defect Distribution</a:t>
            </a:r>
            <a:endParaRPr/>
          </a:p>
        </p:txBody>
      </p:sp>
      <p:sp>
        <p:nvSpPr>
          <p:cNvPr id="1307" name="Google Shape;1307;p124"/>
          <p:cNvSpPr txBox="1"/>
          <p:nvPr/>
        </p:nvSpPr>
        <p:spPr>
          <a:xfrm>
            <a:off x="0" y="4743300"/>
            <a:ext cx="87612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700">
              <a:solidFill>
                <a:srgbClr val="222222"/>
              </a:solidFill>
              <a:highlight>
                <a:schemeClr val="lt1"/>
              </a:highlight>
            </a:endParaRPr>
          </a:p>
          <a:p>
            <a:pPr marL="457200" lvl="0" indent="0" algn="l" rtl="0">
              <a:spcBef>
                <a:spcPts val="0"/>
              </a:spcBef>
              <a:spcAft>
                <a:spcPts val="0"/>
              </a:spcAft>
              <a:buNone/>
            </a:pPr>
            <a:endParaRPr sz="700">
              <a:solidFill>
                <a:srgbClr val="222222"/>
              </a:solidFill>
              <a:highlight>
                <a:srgbClr val="FFFFFF"/>
              </a:highlight>
            </a:endParaRPr>
          </a:p>
        </p:txBody>
      </p:sp>
      <p:pic>
        <p:nvPicPr>
          <p:cNvPr id="1308" name="Google Shape;1308;p124" descr="图表, 条形图&#10;&#10;已自动生成说明"/>
          <p:cNvPicPr preferRelativeResize="0"/>
          <p:nvPr/>
        </p:nvPicPr>
        <p:blipFill>
          <a:blip r:embed="rId3">
            <a:alphaModFix/>
          </a:blip>
          <a:stretch>
            <a:fillRect/>
          </a:stretch>
        </p:blipFill>
        <p:spPr>
          <a:xfrm>
            <a:off x="0" y="2095950"/>
            <a:ext cx="4701551" cy="2495450"/>
          </a:xfrm>
          <a:prstGeom prst="rect">
            <a:avLst/>
          </a:prstGeom>
          <a:noFill/>
          <a:ln>
            <a:noFill/>
          </a:ln>
        </p:spPr>
      </p:pic>
      <p:pic>
        <p:nvPicPr>
          <p:cNvPr id="1309" name="Google Shape;1309;p124" descr="图表, 条形图&#10;&#10;已自动生成说明"/>
          <p:cNvPicPr preferRelativeResize="0"/>
          <p:nvPr/>
        </p:nvPicPr>
        <p:blipFill>
          <a:blip r:embed="rId4">
            <a:alphaModFix/>
          </a:blip>
          <a:stretch>
            <a:fillRect/>
          </a:stretch>
        </p:blipFill>
        <p:spPr>
          <a:xfrm>
            <a:off x="4572008" y="2095925"/>
            <a:ext cx="4538818" cy="2495450"/>
          </a:xfrm>
          <a:prstGeom prst="rect">
            <a:avLst/>
          </a:prstGeom>
          <a:noFill/>
          <a:ln>
            <a:noFill/>
          </a:ln>
        </p:spPr>
      </p:pic>
      <p:sp>
        <p:nvSpPr>
          <p:cNvPr id="1310" name="Google Shape;1310;p124"/>
          <p:cNvSpPr txBox="1"/>
          <p:nvPr/>
        </p:nvSpPr>
        <p:spPr>
          <a:xfrm>
            <a:off x="349250" y="1155663"/>
            <a:ext cx="365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Manifestation vs. Deep Learning Stages​</a:t>
            </a:r>
            <a:endParaRPr/>
          </a:p>
        </p:txBody>
      </p:sp>
      <p:sp>
        <p:nvSpPr>
          <p:cNvPr id="1311" name="Google Shape;1311;p124"/>
          <p:cNvSpPr txBox="1"/>
          <p:nvPr/>
        </p:nvSpPr>
        <p:spPr>
          <a:xfrm>
            <a:off x="5341413" y="1155663"/>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Manifestation vs. Reporter types. ​</a:t>
            </a:r>
            <a:endParaRPr/>
          </a:p>
        </p:txBody>
      </p:sp>
      <p:sp>
        <p:nvSpPr>
          <p:cNvPr id="2" name="Slide Number Placeholder 1">
            <a:extLst>
              <a:ext uri="{FF2B5EF4-FFF2-40B4-BE49-F238E27FC236}">
                <a16:creationId xmlns:a16="http://schemas.microsoft.com/office/drawing/2014/main" id="{B7FEDB2E-C7DC-35EB-A942-6BB9D6F8CE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186</a:t>
            </a:fld>
            <a:endParaRPr lang="en"/>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16" name="Google Shape;1316;p125"/>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Reengineering workflow and challenges</a:t>
            </a:r>
            <a:endParaRPr/>
          </a:p>
        </p:txBody>
      </p:sp>
      <p:sp>
        <p:nvSpPr>
          <p:cNvPr id="1318" name="Google Shape;1318;p125"/>
          <p:cNvSpPr txBox="1"/>
          <p:nvPr/>
        </p:nvSpPr>
        <p:spPr>
          <a:xfrm>
            <a:off x="0" y="4743300"/>
            <a:ext cx="87612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700">
              <a:solidFill>
                <a:srgbClr val="222222"/>
              </a:solidFill>
              <a:highlight>
                <a:schemeClr val="lt1"/>
              </a:highlight>
            </a:endParaRPr>
          </a:p>
          <a:p>
            <a:pPr marL="457200" lvl="0" indent="0" algn="l" rtl="0">
              <a:spcBef>
                <a:spcPts val="0"/>
              </a:spcBef>
              <a:spcAft>
                <a:spcPts val="0"/>
              </a:spcAft>
              <a:buNone/>
            </a:pPr>
            <a:endParaRPr sz="700">
              <a:solidFill>
                <a:srgbClr val="222222"/>
              </a:solidFill>
              <a:highlight>
                <a:srgbClr val="FFFFFF"/>
              </a:highlight>
            </a:endParaRPr>
          </a:p>
        </p:txBody>
      </p:sp>
      <p:pic>
        <p:nvPicPr>
          <p:cNvPr id="1319" name="Google Shape;1319;p125"/>
          <p:cNvPicPr preferRelativeResize="0"/>
          <p:nvPr/>
        </p:nvPicPr>
        <p:blipFill>
          <a:blip r:embed="rId3">
            <a:alphaModFix/>
          </a:blip>
          <a:stretch>
            <a:fillRect/>
          </a:stretch>
        </p:blipFill>
        <p:spPr>
          <a:xfrm rot="5400000">
            <a:off x="2618676" y="-1535124"/>
            <a:ext cx="3906650" cy="8213723"/>
          </a:xfrm>
          <a:prstGeom prst="rect">
            <a:avLst/>
          </a:prstGeom>
          <a:noFill/>
          <a:ln>
            <a:noFill/>
          </a:ln>
        </p:spPr>
      </p:pic>
      <p:sp>
        <p:nvSpPr>
          <p:cNvPr id="2" name="Slide Number Placeholder 1">
            <a:extLst>
              <a:ext uri="{FF2B5EF4-FFF2-40B4-BE49-F238E27FC236}">
                <a16:creationId xmlns:a16="http://schemas.microsoft.com/office/drawing/2014/main" id="{EF2CFC5D-26B1-015C-98F7-3D8E739CED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187</a:t>
            </a:fld>
            <a:endParaRPr lang="en"/>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Shape 1323"/>
        <p:cNvGrpSpPr/>
        <p:nvPr/>
      </p:nvGrpSpPr>
      <p:grpSpPr>
        <a:xfrm>
          <a:off x="0" y="0"/>
          <a:ext cx="0" cy="0"/>
          <a:chOff x="0" y="0"/>
          <a:chExt cx="0" cy="0"/>
        </a:xfrm>
      </p:grpSpPr>
      <p:sp>
        <p:nvSpPr>
          <p:cNvPr id="1324" name="Google Shape;1324;p126"/>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Reengineering Defect Symptoms</a:t>
            </a:r>
            <a:endParaRPr/>
          </a:p>
        </p:txBody>
      </p:sp>
      <p:sp>
        <p:nvSpPr>
          <p:cNvPr id="1326" name="Google Shape;1326;p126"/>
          <p:cNvSpPr txBox="1"/>
          <p:nvPr/>
        </p:nvSpPr>
        <p:spPr>
          <a:xfrm>
            <a:off x="0" y="4743300"/>
            <a:ext cx="87612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sz="700">
              <a:solidFill>
                <a:srgbClr val="222222"/>
              </a:solidFill>
              <a:highlight>
                <a:schemeClr val="lt1"/>
              </a:highlight>
            </a:endParaRPr>
          </a:p>
          <a:p>
            <a:pPr marL="457200" lvl="0" indent="0" algn="l" rtl="0">
              <a:spcBef>
                <a:spcPts val="0"/>
              </a:spcBef>
              <a:spcAft>
                <a:spcPts val="0"/>
              </a:spcAft>
              <a:buNone/>
            </a:pPr>
            <a:endParaRPr sz="700">
              <a:solidFill>
                <a:srgbClr val="222222"/>
              </a:solidFill>
              <a:highlight>
                <a:srgbClr val="FFFFFF"/>
              </a:highlight>
            </a:endParaRPr>
          </a:p>
        </p:txBody>
      </p:sp>
      <p:pic>
        <p:nvPicPr>
          <p:cNvPr id="1327" name="Google Shape;1327;p126" descr="图表, 条形图&#10;&#10;已自动生成说明"/>
          <p:cNvPicPr preferRelativeResize="0"/>
          <p:nvPr/>
        </p:nvPicPr>
        <p:blipFill>
          <a:blip r:embed="rId3">
            <a:alphaModFix/>
          </a:blip>
          <a:stretch>
            <a:fillRect/>
          </a:stretch>
        </p:blipFill>
        <p:spPr>
          <a:xfrm>
            <a:off x="937538" y="752125"/>
            <a:ext cx="6886131" cy="3670975"/>
          </a:xfrm>
          <a:prstGeom prst="rect">
            <a:avLst/>
          </a:prstGeom>
          <a:noFill/>
          <a:ln>
            <a:noFill/>
          </a:ln>
        </p:spPr>
      </p:pic>
      <p:sp>
        <p:nvSpPr>
          <p:cNvPr id="1328" name="Google Shape;1328;p126"/>
          <p:cNvSpPr txBox="1"/>
          <p:nvPr/>
        </p:nvSpPr>
        <p:spPr>
          <a:xfrm>
            <a:off x="1089938" y="28892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cxnSp>
        <p:nvCxnSpPr>
          <p:cNvPr id="1329" name="Google Shape;1329;p126"/>
          <p:cNvCxnSpPr/>
          <p:nvPr/>
        </p:nvCxnSpPr>
        <p:spPr>
          <a:xfrm rot="10800000" flipH="1">
            <a:off x="1327675" y="2788375"/>
            <a:ext cx="777600" cy="614400"/>
          </a:xfrm>
          <a:prstGeom prst="straightConnector1">
            <a:avLst/>
          </a:prstGeom>
          <a:noFill/>
          <a:ln w="28575" cap="flat" cmpd="sng">
            <a:solidFill>
              <a:srgbClr val="FF0000"/>
            </a:solidFill>
            <a:prstDash val="solid"/>
            <a:round/>
            <a:headEnd type="none" w="med" len="med"/>
            <a:tailEnd type="triangle" w="med" len="med"/>
          </a:ln>
        </p:spPr>
      </p:cxnSp>
      <p:cxnSp>
        <p:nvCxnSpPr>
          <p:cNvPr id="1330" name="Google Shape;1330;p126"/>
          <p:cNvCxnSpPr/>
          <p:nvPr/>
        </p:nvCxnSpPr>
        <p:spPr>
          <a:xfrm rot="10800000" flipH="1">
            <a:off x="3737150" y="3245550"/>
            <a:ext cx="723300" cy="521100"/>
          </a:xfrm>
          <a:prstGeom prst="straightConnector1">
            <a:avLst/>
          </a:prstGeom>
          <a:noFill/>
          <a:ln w="28575" cap="flat" cmpd="sng">
            <a:solidFill>
              <a:srgbClr val="FF0000"/>
            </a:solidFill>
            <a:prstDash val="solid"/>
            <a:round/>
            <a:headEnd type="none" w="med" len="med"/>
            <a:tailEnd type="triangle" w="med" len="med"/>
          </a:ln>
        </p:spPr>
      </p:cxnSp>
      <p:cxnSp>
        <p:nvCxnSpPr>
          <p:cNvPr id="1331" name="Google Shape;1331;p126"/>
          <p:cNvCxnSpPr/>
          <p:nvPr/>
        </p:nvCxnSpPr>
        <p:spPr>
          <a:xfrm rot="10800000" flipH="1">
            <a:off x="5005825" y="3289075"/>
            <a:ext cx="618000" cy="428400"/>
          </a:xfrm>
          <a:prstGeom prst="straightConnector1">
            <a:avLst/>
          </a:prstGeom>
          <a:noFill/>
          <a:ln w="28575" cap="flat" cmpd="sng">
            <a:solidFill>
              <a:srgbClr val="FF0000"/>
            </a:solidFill>
            <a:prstDash val="solid"/>
            <a:round/>
            <a:headEnd type="none" w="med" len="med"/>
            <a:tailEnd type="triangle" w="med" len="med"/>
          </a:ln>
        </p:spPr>
      </p:cxnSp>
      <p:sp>
        <p:nvSpPr>
          <p:cNvPr id="1332" name="Google Shape;1332;p126"/>
          <p:cNvSpPr/>
          <p:nvPr/>
        </p:nvSpPr>
        <p:spPr>
          <a:xfrm>
            <a:off x="2989817" y="975225"/>
            <a:ext cx="141900" cy="2103000"/>
          </a:xfrm>
          <a:prstGeom prst="leftBrace">
            <a:avLst>
              <a:gd name="adj1" fmla="val 50000"/>
              <a:gd name="adj2" fmla="val 50000"/>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7C439D5A-2D50-7788-ADBC-9EB2C67E7F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188</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Google Shape;1337;p127"/>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Summary</a:t>
            </a:r>
            <a:endParaRPr/>
          </a:p>
        </p:txBody>
      </p:sp>
      <p:pic>
        <p:nvPicPr>
          <p:cNvPr id="1339" name="Google Shape;1339;p127"/>
          <p:cNvPicPr preferRelativeResize="0"/>
          <p:nvPr/>
        </p:nvPicPr>
        <p:blipFill>
          <a:blip r:embed="rId3">
            <a:alphaModFix/>
          </a:blip>
          <a:stretch>
            <a:fillRect/>
          </a:stretch>
        </p:blipFill>
        <p:spPr>
          <a:xfrm>
            <a:off x="949337" y="615600"/>
            <a:ext cx="6923237" cy="4527900"/>
          </a:xfrm>
          <a:prstGeom prst="rect">
            <a:avLst/>
          </a:prstGeom>
          <a:noFill/>
          <a:ln>
            <a:noFill/>
          </a:ln>
        </p:spPr>
      </p:pic>
      <p:sp>
        <p:nvSpPr>
          <p:cNvPr id="2" name="Slide Number Placeholder 1">
            <a:extLst>
              <a:ext uri="{FF2B5EF4-FFF2-40B4-BE49-F238E27FC236}">
                <a16:creationId xmlns:a16="http://schemas.microsoft.com/office/drawing/2014/main" id="{23863F70-404B-AC34-C7BC-1F92B818A2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189</a:t>
            </a:fld>
            <a:endParaRPr lang="en"/>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29"/>
          <p:cNvPicPr preferRelativeResize="0"/>
          <p:nvPr/>
        </p:nvPicPr>
        <p:blipFill>
          <a:blip r:embed="rId3">
            <a:alphaModFix/>
          </a:blip>
          <a:stretch>
            <a:fillRect/>
          </a:stretch>
        </p:blipFill>
        <p:spPr>
          <a:xfrm>
            <a:off x="0" y="863943"/>
            <a:ext cx="4362801" cy="3987058"/>
          </a:xfrm>
          <a:prstGeom prst="rect">
            <a:avLst/>
          </a:prstGeom>
          <a:noFill/>
          <a:ln>
            <a:noFill/>
          </a:ln>
        </p:spPr>
      </p:pic>
      <p:sp>
        <p:nvSpPr>
          <p:cNvPr id="284" name="Google Shape;284;p29"/>
          <p:cNvSpPr txBox="1"/>
          <p:nvPr/>
        </p:nvSpPr>
        <p:spPr>
          <a:xfrm>
            <a:off x="0" y="0"/>
            <a:ext cx="8424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chemeClr val="dk1"/>
                </a:solidFill>
              </a:rPr>
              <a:t>Trustworthiness in Software Reuse</a:t>
            </a:r>
            <a:endParaRPr b="1"/>
          </a:p>
        </p:txBody>
      </p:sp>
      <p:sp>
        <p:nvSpPr>
          <p:cNvPr id="285" name="Google Shape;285;p29"/>
          <p:cNvSpPr txBox="1"/>
          <p:nvPr/>
        </p:nvSpPr>
        <p:spPr>
          <a:xfrm>
            <a:off x="0" y="4851000"/>
            <a:ext cx="939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Ghofrani, etal. 2022: Trust challenges in reusing open source software: An interview-based initial study." Proceedings of the 26th ACM International Systems and Software Product Line Conference-Volume B.</a:t>
            </a:r>
            <a:endParaRPr sz="700"/>
          </a:p>
        </p:txBody>
      </p:sp>
      <p:pic>
        <p:nvPicPr>
          <p:cNvPr id="286" name="Google Shape;286;p29"/>
          <p:cNvPicPr preferRelativeResize="0"/>
          <p:nvPr/>
        </p:nvPicPr>
        <p:blipFill>
          <a:blip r:embed="rId4">
            <a:alphaModFix/>
          </a:blip>
          <a:stretch>
            <a:fillRect/>
          </a:stretch>
        </p:blipFill>
        <p:spPr>
          <a:xfrm>
            <a:off x="5823350" y="2358350"/>
            <a:ext cx="1606250" cy="1606250"/>
          </a:xfrm>
          <a:prstGeom prst="rect">
            <a:avLst/>
          </a:prstGeom>
          <a:noFill/>
          <a:ln>
            <a:noFill/>
          </a:ln>
        </p:spPr>
      </p:pic>
      <p:sp>
        <p:nvSpPr>
          <p:cNvPr id="287" name="Google Shape;287;p29"/>
          <p:cNvSpPr txBox="1"/>
          <p:nvPr/>
        </p:nvSpPr>
        <p:spPr>
          <a:xfrm>
            <a:off x="4781200" y="1780875"/>
            <a:ext cx="4449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i="1">
                <a:solidFill>
                  <a:schemeClr val="dk1"/>
                </a:solidFill>
              </a:rPr>
              <a:t>How about trust in PTM reuse?</a:t>
            </a:r>
            <a:endParaRPr sz="800" b="1" i="1"/>
          </a:p>
        </p:txBody>
      </p:sp>
      <p:sp>
        <p:nvSpPr>
          <p:cNvPr id="2" name="Slide Number Placeholder 1">
            <a:extLst>
              <a:ext uri="{FF2B5EF4-FFF2-40B4-BE49-F238E27FC236}">
                <a16:creationId xmlns:a16="http://schemas.microsoft.com/office/drawing/2014/main" id="{263B40F1-4943-FE69-EB7E-94EDA45477EF}"/>
              </a:ext>
            </a:extLst>
          </p:cNvPr>
          <p:cNvSpPr>
            <a:spLocks noGrp="1"/>
          </p:cNvSpPr>
          <p:nvPr>
            <p:ph type="sldNum" sz="quarter" idx="12"/>
          </p:nvPr>
        </p:nvSpPr>
        <p:spPr/>
        <p:txBody>
          <a:bodyPr/>
          <a:lstStyle/>
          <a:p>
            <a:endParaRPr lang="en-US"/>
          </a:p>
        </p:txBody>
      </p:sp>
      <p:sp>
        <p:nvSpPr>
          <p:cNvPr id="3" name="Slide Number Placeholder 1">
            <a:extLst>
              <a:ext uri="{FF2B5EF4-FFF2-40B4-BE49-F238E27FC236}">
                <a16:creationId xmlns:a16="http://schemas.microsoft.com/office/drawing/2014/main" id="{4066E40F-12FC-7FF3-CBCC-ACB74F15BB18}"/>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19</a:t>
            </a:fld>
            <a:endParaRPr lang="en"/>
          </a:p>
        </p:txBody>
      </p:sp>
      <p:cxnSp>
        <p:nvCxnSpPr>
          <p:cNvPr id="4" name="Straight Connector 3">
            <a:extLst>
              <a:ext uri="{FF2B5EF4-FFF2-40B4-BE49-F238E27FC236}">
                <a16:creationId xmlns:a16="http://schemas.microsoft.com/office/drawing/2014/main" id="{48F1A006-1AEB-F303-FA75-FEA8F428D92E}"/>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6167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Shape 1344"/>
        <p:cNvGrpSpPr/>
        <p:nvPr/>
      </p:nvGrpSpPr>
      <p:grpSpPr>
        <a:xfrm>
          <a:off x="0" y="0"/>
          <a:ext cx="0" cy="0"/>
          <a:chOff x="0" y="0"/>
          <a:chExt cx="0" cy="0"/>
        </a:xfrm>
      </p:grpSpPr>
      <p:pic>
        <p:nvPicPr>
          <p:cNvPr id="1345" name="Google Shape;1345;p128"/>
          <p:cNvPicPr preferRelativeResize="0"/>
          <p:nvPr/>
        </p:nvPicPr>
        <p:blipFill rotWithShape="1">
          <a:blip r:embed="rId3">
            <a:alphaModFix/>
          </a:blip>
          <a:srcRect/>
          <a:stretch/>
        </p:blipFill>
        <p:spPr>
          <a:xfrm>
            <a:off x="2253723" y="1964275"/>
            <a:ext cx="5877700" cy="3101315"/>
          </a:xfrm>
          <a:prstGeom prst="rect">
            <a:avLst/>
          </a:prstGeom>
          <a:noFill/>
          <a:ln>
            <a:noFill/>
          </a:ln>
        </p:spPr>
      </p:pic>
      <p:sp>
        <p:nvSpPr>
          <p:cNvPr id="1347" name="Google Shape;1347;p128"/>
          <p:cNvSpPr txBox="1">
            <a:spLocks noGrp="1"/>
          </p:cNvSpPr>
          <p:nvPr>
            <p:ph type="title"/>
          </p:nvPr>
        </p:nvSpPr>
        <p:spPr>
          <a:xfrm>
            <a:off x="0" y="0"/>
            <a:ext cx="8520600" cy="572700"/>
          </a:xfrm>
          <a:prstGeom prst="rect">
            <a:avLst/>
          </a:prstGeom>
          <a:noFill/>
          <a:ln>
            <a:noFill/>
          </a:ln>
        </p:spPr>
        <p:txBody>
          <a:bodyPr spcFirstLastPara="1" wrap="square" lIns="182875" tIns="182875" rIns="182875" bIns="182875" anchor="ctr" anchorCtr="0">
            <a:noAutofit/>
          </a:bodyPr>
          <a:lstStyle/>
          <a:p>
            <a:pPr marL="0" lvl="0" indent="0" algn="l" rtl="0">
              <a:lnSpc>
                <a:spcPct val="90000"/>
              </a:lnSpc>
              <a:spcBef>
                <a:spcPts val="0"/>
              </a:spcBef>
              <a:spcAft>
                <a:spcPts val="0"/>
              </a:spcAft>
              <a:buClr>
                <a:srgbClr val="262626"/>
              </a:buClr>
              <a:buSzPts val="1900"/>
              <a:buFont typeface="Calibri"/>
              <a:buNone/>
            </a:pPr>
            <a:r>
              <a:rPr lang="en" sz="3000"/>
              <a:t>Deep Learning Model Registry</a:t>
            </a:r>
            <a:endParaRPr sz="3000"/>
          </a:p>
        </p:txBody>
      </p:sp>
      <p:sp>
        <p:nvSpPr>
          <p:cNvPr id="1346" name="Google Shape;1346;p128"/>
          <p:cNvSpPr txBox="1">
            <a:spLocks noGrp="1"/>
          </p:cNvSpPr>
          <p:nvPr>
            <p:ph type="body" idx="1"/>
          </p:nvPr>
        </p:nvSpPr>
        <p:spPr>
          <a:xfrm>
            <a:off x="311700" y="572700"/>
            <a:ext cx="8520600" cy="3416400"/>
          </a:xfrm>
          <a:prstGeom prst="rect">
            <a:avLst/>
          </a:prstGeom>
          <a:noFill/>
          <a:ln>
            <a:noFill/>
          </a:ln>
        </p:spPr>
        <p:txBody>
          <a:bodyPr spcFirstLastPara="1" wrap="square" lIns="68575" tIns="34275" rIns="68575" bIns="34275" anchor="t" anchorCtr="0">
            <a:normAutofit/>
          </a:bodyPr>
          <a:lstStyle/>
          <a:p>
            <a:pPr marL="171450" lvl="0" indent="-171450" algn="l" rtl="0">
              <a:lnSpc>
                <a:spcPct val="100000"/>
              </a:lnSpc>
              <a:spcBef>
                <a:spcPts val="0"/>
              </a:spcBef>
              <a:spcAft>
                <a:spcPts val="0"/>
              </a:spcAft>
              <a:buSzPts val="1800"/>
              <a:buChar char="●"/>
            </a:pPr>
            <a:r>
              <a:rPr lang="en" sz="1800">
                <a:solidFill>
                  <a:schemeClr val="dk1"/>
                </a:solidFill>
              </a:rPr>
              <a:t>Modeled on traditional software package registries</a:t>
            </a:r>
            <a:endParaRPr/>
          </a:p>
          <a:p>
            <a:pPr marL="0" lvl="0" indent="0" algn="l" rtl="0">
              <a:lnSpc>
                <a:spcPct val="100000"/>
              </a:lnSpc>
              <a:spcBef>
                <a:spcPts val="750"/>
              </a:spcBef>
              <a:spcAft>
                <a:spcPts val="1200"/>
              </a:spcAft>
              <a:buSzPts val="1800"/>
              <a:buNone/>
            </a:pPr>
            <a:r>
              <a:rPr lang="en" sz="1800">
                <a:solidFill>
                  <a:schemeClr val="dk1"/>
                </a:solidFill>
              </a:rPr>
              <a:t>→ Enable reuse-driven DNN engineering</a:t>
            </a:r>
            <a:endParaRPr sz="1800">
              <a:solidFill>
                <a:schemeClr val="dk1"/>
              </a:solidFill>
            </a:endParaRPr>
          </a:p>
        </p:txBody>
      </p:sp>
      <p:sp>
        <p:nvSpPr>
          <p:cNvPr id="1348" name="Google Shape;1348;p128"/>
          <p:cNvSpPr txBox="1"/>
          <p:nvPr/>
        </p:nvSpPr>
        <p:spPr>
          <a:xfrm>
            <a:off x="533948" y="1660250"/>
            <a:ext cx="69483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accent2"/>
              </a:buClr>
              <a:buSzPts val="2400"/>
              <a:buFont typeface="Arial"/>
              <a:buNone/>
            </a:pPr>
            <a:r>
              <a:rPr lang="en" sz="2400" b="1" i="0">
                <a:solidFill>
                  <a:schemeClr val="lt1"/>
                </a:solidFill>
                <a:latin typeface="Arial"/>
                <a:ea typeface="Arial"/>
                <a:cs typeface="Arial"/>
                <a:sym typeface="Arial"/>
              </a:rPr>
              <a:t>Compared to traditional package registries</a:t>
            </a:r>
            <a:endParaRPr sz="1800" b="1" i="0">
              <a:solidFill>
                <a:schemeClr val="lt1"/>
              </a:solidFill>
              <a:latin typeface="Arial"/>
              <a:ea typeface="Arial"/>
              <a:cs typeface="Arial"/>
              <a:sym typeface="Arial"/>
            </a:endParaRPr>
          </a:p>
        </p:txBody>
      </p:sp>
      <p:pic>
        <p:nvPicPr>
          <p:cNvPr id="1349" name="Google Shape;1349;p128"/>
          <p:cNvPicPr preferRelativeResize="0"/>
          <p:nvPr/>
        </p:nvPicPr>
        <p:blipFill rotWithShape="1">
          <a:blip r:embed="rId4">
            <a:alphaModFix/>
          </a:blip>
          <a:srcRect/>
          <a:stretch/>
        </p:blipFill>
        <p:spPr>
          <a:xfrm>
            <a:off x="448076" y="2003089"/>
            <a:ext cx="1734645" cy="738744"/>
          </a:xfrm>
          <a:prstGeom prst="rect">
            <a:avLst/>
          </a:prstGeom>
          <a:noFill/>
          <a:ln>
            <a:noFill/>
          </a:ln>
        </p:spPr>
      </p:pic>
      <p:pic>
        <p:nvPicPr>
          <p:cNvPr id="1350" name="Google Shape;1350;p128"/>
          <p:cNvPicPr preferRelativeResize="0"/>
          <p:nvPr/>
        </p:nvPicPr>
        <p:blipFill rotWithShape="1">
          <a:blip r:embed="rId5">
            <a:alphaModFix/>
          </a:blip>
          <a:srcRect/>
          <a:stretch/>
        </p:blipFill>
        <p:spPr>
          <a:xfrm>
            <a:off x="503603" y="3933017"/>
            <a:ext cx="970638" cy="1003541"/>
          </a:xfrm>
          <a:prstGeom prst="rect">
            <a:avLst/>
          </a:prstGeom>
          <a:noFill/>
          <a:ln>
            <a:noFill/>
          </a:ln>
        </p:spPr>
      </p:pic>
      <p:pic>
        <p:nvPicPr>
          <p:cNvPr id="1351" name="Google Shape;1351;p128"/>
          <p:cNvPicPr preferRelativeResize="0"/>
          <p:nvPr/>
        </p:nvPicPr>
        <p:blipFill rotWithShape="1">
          <a:blip r:embed="rId6">
            <a:alphaModFix/>
          </a:blip>
          <a:srcRect/>
          <a:stretch/>
        </p:blipFill>
        <p:spPr>
          <a:xfrm>
            <a:off x="448084" y="2811003"/>
            <a:ext cx="1583269" cy="1138173"/>
          </a:xfrm>
          <a:prstGeom prst="rect">
            <a:avLst/>
          </a:prstGeom>
          <a:noFill/>
          <a:ln>
            <a:noFill/>
          </a:ln>
        </p:spPr>
      </p:pic>
      <p:sp>
        <p:nvSpPr>
          <p:cNvPr id="1352" name="Google Shape;1352;p128"/>
          <p:cNvSpPr/>
          <p:nvPr/>
        </p:nvSpPr>
        <p:spPr>
          <a:xfrm>
            <a:off x="3336346" y="3238657"/>
            <a:ext cx="4544400" cy="1610400"/>
          </a:xfrm>
          <a:prstGeom prst="ellipse">
            <a:avLst/>
          </a:prstGeom>
          <a:noFill/>
          <a:ln w="635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353" name="Google Shape;1353;p128"/>
          <p:cNvSpPr txBox="1"/>
          <p:nvPr/>
        </p:nvSpPr>
        <p:spPr>
          <a:xfrm>
            <a:off x="2103082" y="4849043"/>
            <a:ext cx="1341300" cy="30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350" b="1">
                <a:solidFill>
                  <a:srgbClr val="FF0000"/>
                </a:solidFill>
                <a:latin typeface="Calibri"/>
                <a:ea typeface="Calibri"/>
                <a:cs typeface="Calibri"/>
                <a:sym typeface="Calibri"/>
              </a:rPr>
              <a:t>1,000,000+</a:t>
            </a:r>
            <a:endParaRPr/>
          </a:p>
        </p:txBody>
      </p:sp>
      <p:cxnSp>
        <p:nvCxnSpPr>
          <p:cNvPr id="1354" name="Google Shape;1354;p128"/>
          <p:cNvCxnSpPr/>
          <p:nvPr/>
        </p:nvCxnSpPr>
        <p:spPr>
          <a:xfrm rot="10800000" flipH="1">
            <a:off x="2501613" y="4365652"/>
            <a:ext cx="594000" cy="570900"/>
          </a:xfrm>
          <a:prstGeom prst="straightConnector1">
            <a:avLst/>
          </a:prstGeom>
          <a:noFill/>
          <a:ln w="63500" cap="flat" cmpd="sng">
            <a:solidFill>
              <a:srgbClr val="FF0000"/>
            </a:solidFill>
            <a:prstDash val="solid"/>
            <a:round/>
            <a:headEnd type="none" w="sm" len="sm"/>
            <a:tailEnd type="triangle" w="med" len="med"/>
          </a:ln>
        </p:spPr>
      </p:cxnSp>
      <p:cxnSp>
        <p:nvCxnSpPr>
          <p:cNvPr id="1355" name="Google Shape;1355;p128"/>
          <p:cNvCxnSpPr/>
          <p:nvPr/>
        </p:nvCxnSpPr>
        <p:spPr>
          <a:xfrm rot="10800000" flipH="1">
            <a:off x="2179297" y="2353495"/>
            <a:ext cx="943800" cy="20400"/>
          </a:xfrm>
          <a:prstGeom prst="straightConnector1">
            <a:avLst/>
          </a:prstGeom>
          <a:noFill/>
          <a:ln w="63500" cap="flat" cmpd="sng">
            <a:solidFill>
              <a:srgbClr val="0070C0"/>
            </a:solidFill>
            <a:prstDash val="solid"/>
            <a:round/>
            <a:headEnd type="none" w="sm" len="sm"/>
            <a:tailEnd type="triangle" w="med" len="med"/>
          </a:ln>
        </p:spPr>
      </p:cxnSp>
      <p:cxnSp>
        <p:nvCxnSpPr>
          <p:cNvPr id="1356" name="Google Shape;1356;p128"/>
          <p:cNvCxnSpPr/>
          <p:nvPr/>
        </p:nvCxnSpPr>
        <p:spPr>
          <a:xfrm rot="10800000" flipH="1">
            <a:off x="1874325" y="2702751"/>
            <a:ext cx="1425300" cy="567000"/>
          </a:xfrm>
          <a:prstGeom prst="straightConnector1">
            <a:avLst/>
          </a:prstGeom>
          <a:noFill/>
          <a:ln w="63500" cap="flat" cmpd="sng">
            <a:solidFill>
              <a:srgbClr val="0070C0"/>
            </a:solidFill>
            <a:prstDash val="solid"/>
            <a:round/>
            <a:headEnd type="none" w="sm" len="sm"/>
            <a:tailEnd type="triangle" w="med" len="med"/>
          </a:ln>
        </p:spPr>
      </p:cxnSp>
      <p:cxnSp>
        <p:nvCxnSpPr>
          <p:cNvPr id="1357" name="Google Shape;1357;p128"/>
          <p:cNvCxnSpPr/>
          <p:nvPr/>
        </p:nvCxnSpPr>
        <p:spPr>
          <a:xfrm rot="10800000" flipH="1">
            <a:off x="1472974" y="3781755"/>
            <a:ext cx="1694400" cy="995400"/>
          </a:xfrm>
          <a:prstGeom prst="straightConnector1">
            <a:avLst/>
          </a:prstGeom>
          <a:noFill/>
          <a:ln w="63500" cap="flat" cmpd="sng">
            <a:solidFill>
              <a:srgbClr val="0070C0"/>
            </a:solidFill>
            <a:prstDash val="solid"/>
            <a:round/>
            <a:headEnd type="none" w="sm" len="sm"/>
            <a:tailEnd type="triangle" w="med" len="med"/>
          </a:ln>
        </p:spPr>
      </p:cxnSp>
      <p:cxnSp>
        <p:nvCxnSpPr>
          <p:cNvPr id="1358" name="Google Shape;1358;p128"/>
          <p:cNvCxnSpPr/>
          <p:nvPr/>
        </p:nvCxnSpPr>
        <p:spPr>
          <a:xfrm>
            <a:off x="3123110" y="4371706"/>
            <a:ext cx="4684500" cy="0"/>
          </a:xfrm>
          <a:prstGeom prst="straightConnector1">
            <a:avLst/>
          </a:prstGeom>
          <a:noFill/>
          <a:ln w="57150" cap="flat" cmpd="sng">
            <a:solidFill>
              <a:srgbClr val="FF0000"/>
            </a:solidFill>
            <a:prstDash val="dash"/>
            <a:round/>
            <a:headEnd type="none" w="sm" len="sm"/>
            <a:tailEnd type="none" w="sm" len="sm"/>
          </a:ln>
        </p:spPr>
      </p:cxnSp>
      <p:sp>
        <p:nvSpPr>
          <p:cNvPr id="2" name="Slide Number Placeholder 1">
            <a:extLst>
              <a:ext uri="{FF2B5EF4-FFF2-40B4-BE49-F238E27FC236}">
                <a16:creationId xmlns:a16="http://schemas.microsoft.com/office/drawing/2014/main" id="{E86FEF9B-9A0B-1292-4CDE-06A2E4333C4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190</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4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45"/>
                                        </p:tgtEl>
                                        <p:attrNameLst>
                                          <p:attrName>style.visibility</p:attrName>
                                        </p:attrNameLst>
                                      </p:cBhvr>
                                      <p:to>
                                        <p:strVal val="visible"/>
                                      </p:to>
                                    </p:set>
                                  </p:childTnLst>
                                </p:cTn>
                              </p:par>
                            </p:childTnLst>
                          </p:cTn>
                        </p:par>
                        <p:par>
                          <p:cTn id="17" fill="hold">
                            <p:stCondLst>
                              <p:cond delay="1"/>
                            </p:stCondLst>
                            <p:childTnLst>
                              <p:par>
                                <p:cTn id="18" presetID="1" presetClass="entr" presetSubtype="0" fill="hold" nodeType="afterEffect">
                                  <p:stCondLst>
                                    <p:cond delay="0"/>
                                  </p:stCondLst>
                                  <p:childTnLst>
                                    <p:set>
                                      <p:cBhvr>
                                        <p:cTn id="19" dur="1" fill="hold">
                                          <p:stCondLst>
                                            <p:cond delay="0"/>
                                          </p:stCondLst>
                                        </p:cTn>
                                        <p:tgtEl>
                                          <p:spTgt spid="134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5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5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35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35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35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5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358"/>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354"/>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3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Shape 1363"/>
        <p:cNvGrpSpPr/>
        <p:nvPr/>
      </p:nvGrpSpPr>
      <p:grpSpPr>
        <a:xfrm>
          <a:off x="0" y="0"/>
          <a:ext cx="0" cy="0"/>
          <a:chOff x="0" y="0"/>
          <a:chExt cx="0" cy="0"/>
        </a:xfrm>
      </p:grpSpPr>
      <p:sp>
        <p:nvSpPr>
          <p:cNvPr id="1365" name="Google Shape;1365;p129"/>
          <p:cNvSpPr txBox="1"/>
          <p:nvPr/>
        </p:nvSpPr>
        <p:spPr>
          <a:xfrm>
            <a:off x="0" y="0"/>
            <a:ext cx="8424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chemeClr val="dk1"/>
                </a:solidFill>
              </a:rPr>
              <a:t>Trustworthiness in Software Reuse</a:t>
            </a:r>
            <a:endParaRPr b="1"/>
          </a:p>
        </p:txBody>
      </p:sp>
      <p:sp>
        <p:nvSpPr>
          <p:cNvPr id="1366" name="Google Shape;1366;p129"/>
          <p:cNvSpPr txBox="1"/>
          <p:nvPr/>
        </p:nvSpPr>
        <p:spPr>
          <a:xfrm>
            <a:off x="0" y="4851000"/>
            <a:ext cx="939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Ghofrani, etal. 2022: Trust challenges in reusing open source software: An interview-based initial study." Proceedings of the 26th ACM International Systems and Software Product Line Conference-Volume B.</a:t>
            </a:r>
            <a:endParaRPr sz="700"/>
          </a:p>
        </p:txBody>
      </p:sp>
      <p:pic>
        <p:nvPicPr>
          <p:cNvPr id="1367" name="Google Shape;1367;p129"/>
          <p:cNvPicPr preferRelativeResize="0"/>
          <p:nvPr/>
        </p:nvPicPr>
        <p:blipFill>
          <a:blip r:embed="rId3">
            <a:alphaModFix/>
          </a:blip>
          <a:stretch>
            <a:fillRect/>
          </a:stretch>
        </p:blipFill>
        <p:spPr>
          <a:xfrm>
            <a:off x="142799" y="484050"/>
            <a:ext cx="4568899" cy="4175401"/>
          </a:xfrm>
          <a:prstGeom prst="rect">
            <a:avLst/>
          </a:prstGeom>
          <a:noFill/>
          <a:ln>
            <a:noFill/>
          </a:ln>
        </p:spPr>
      </p:pic>
      <p:sp>
        <p:nvSpPr>
          <p:cNvPr id="2" name="Slide Number Placeholder 1">
            <a:extLst>
              <a:ext uri="{FF2B5EF4-FFF2-40B4-BE49-F238E27FC236}">
                <a16:creationId xmlns:a16="http://schemas.microsoft.com/office/drawing/2014/main" id="{93A995B5-D67C-859E-0437-EA9CE8D41EA3}"/>
              </a:ext>
            </a:extLst>
          </p:cNvPr>
          <p:cNvSpPr>
            <a:spLocks noGrp="1"/>
          </p:cNvSpPr>
          <p:nvPr>
            <p:ph type="sldNum" sz="quarter" idx="12"/>
          </p:nvPr>
        </p:nvSpPr>
        <p:spPr/>
        <p:txBody>
          <a:bodyPr/>
          <a:lstStyle/>
          <a:p>
            <a:fld id="{F39902C9-1D6D-3144-94C6-FDF8FB570987}" type="slidenum">
              <a:rPr lang="en-US" smtClean="0"/>
              <a:t>191</a:t>
            </a:fld>
            <a:endParaRPr lang="en-US"/>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Shape 1371"/>
        <p:cNvGrpSpPr/>
        <p:nvPr/>
      </p:nvGrpSpPr>
      <p:grpSpPr>
        <a:xfrm>
          <a:off x="0" y="0"/>
          <a:ext cx="0" cy="0"/>
          <a:chOff x="0" y="0"/>
          <a:chExt cx="0" cy="0"/>
        </a:xfrm>
      </p:grpSpPr>
      <p:pic>
        <p:nvPicPr>
          <p:cNvPr id="1372" name="Google Shape;1372;p130"/>
          <p:cNvPicPr preferRelativeResize="0"/>
          <p:nvPr/>
        </p:nvPicPr>
        <p:blipFill>
          <a:blip r:embed="rId3">
            <a:alphaModFix/>
          </a:blip>
          <a:stretch>
            <a:fillRect/>
          </a:stretch>
        </p:blipFill>
        <p:spPr>
          <a:xfrm>
            <a:off x="6703200" y="1735900"/>
            <a:ext cx="2136000" cy="2136000"/>
          </a:xfrm>
          <a:prstGeom prst="rect">
            <a:avLst/>
          </a:prstGeom>
          <a:noFill/>
          <a:ln>
            <a:noFill/>
          </a:ln>
        </p:spPr>
      </p:pic>
      <p:sp>
        <p:nvSpPr>
          <p:cNvPr id="1374" name="Google Shape;1374;p130"/>
          <p:cNvSpPr txBox="1"/>
          <p:nvPr/>
        </p:nvSpPr>
        <p:spPr>
          <a:xfrm>
            <a:off x="0" y="0"/>
            <a:ext cx="9144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dk1"/>
                </a:solidFill>
              </a:rPr>
              <a:t>Two primary kinds of (software engineering) research</a:t>
            </a:r>
            <a:endParaRPr/>
          </a:p>
        </p:txBody>
      </p:sp>
      <p:sp>
        <p:nvSpPr>
          <p:cNvPr id="1375" name="Google Shape;1375;p130"/>
          <p:cNvSpPr txBox="1"/>
          <p:nvPr/>
        </p:nvSpPr>
        <p:spPr>
          <a:xfrm>
            <a:off x="2440800" y="691725"/>
            <a:ext cx="4262400" cy="800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4000">
                <a:solidFill>
                  <a:schemeClr val="dk1"/>
                </a:solidFill>
                <a:latin typeface="Calibri"/>
                <a:ea typeface="Calibri"/>
                <a:cs typeface="Calibri"/>
                <a:sym typeface="Calibri"/>
              </a:rPr>
              <a:t>Observations</a:t>
            </a:r>
            <a:endParaRPr sz="4000">
              <a:solidFill>
                <a:schemeClr val="dk1"/>
              </a:solidFill>
              <a:latin typeface="Calibri"/>
              <a:ea typeface="Calibri"/>
              <a:cs typeface="Calibri"/>
              <a:sym typeface="Calibri"/>
            </a:endParaRPr>
          </a:p>
        </p:txBody>
      </p:sp>
      <p:sp>
        <p:nvSpPr>
          <p:cNvPr id="1376" name="Google Shape;1376;p130"/>
          <p:cNvSpPr txBox="1"/>
          <p:nvPr/>
        </p:nvSpPr>
        <p:spPr>
          <a:xfrm>
            <a:off x="2440800" y="2242675"/>
            <a:ext cx="4262400" cy="954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5000" b="1">
                <a:solidFill>
                  <a:schemeClr val="dk1"/>
                </a:solidFill>
                <a:latin typeface="Calibri"/>
                <a:ea typeface="Calibri"/>
                <a:cs typeface="Calibri"/>
                <a:sym typeface="Calibri"/>
              </a:rPr>
              <a:t>Open problems</a:t>
            </a:r>
            <a:endParaRPr sz="5000" b="1">
              <a:solidFill>
                <a:schemeClr val="dk1"/>
              </a:solidFill>
              <a:latin typeface="Calibri"/>
              <a:ea typeface="Calibri"/>
              <a:cs typeface="Calibri"/>
              <a:sym typeface="Calibri"/>
            </a:endParaRPr>
          </a:p>
        </p:txBody>
      </p:sp>
      <p:sp>
        <p:nvSpPr>
          <p:cNvPr id="1377" name="Google Shape;1377;p130"/>
          <p:cNvSpPr txBox="1"/>
          <p:nvPr/>
        </p:nvSpPr>
        <p:spPr>
          <a:xfrm>
            <a:off x="2440800" y="3947525"/>
            <a:ext cx="4262400" cy="800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4000">
                <a:solidFill>
                  <a:schemeClr val="dk1"/>
                </a:solidFill>
                <a:latin typeface="Calibri"/>
                <a:ea typeface="Calibri"/>
                <a:cs typeface="Calibri"/>
                <a:sym typeface="Calibri"/>
              </a:rPr>
              <a:t>Solutions</a:t>
            </a:r>
            <a:endParaRPr sz="4000">
              <a:solidFill>
                <a:schemeClr val="dk1"/>
              </a:solidFill>
              <a:latin typeface="Calibri"/>
              <a:ea typeface="Calibri"/>
              <a:cs typeface="Calibri"/>
              <a:sym typeface="Calibri"/>
            </a:endParaRPr>
          </a:p>
        </p:txBody>
      </p:sp>
      <p:cxnSp>
        <p:nvCxnSpPr>
          <p:cNvPr id="1378" name="Google Shape;1378;p130"/>
          <p:cNvCxnSpPr/>
          <p:nvPr/>
        </p:nvCxnSpPr>
        <p:spPr>
          <a:xfrm>
            <a:off x="4572000" y="1457250"/>
            <a:ext cx="0" cy="1114500"/>
          </a:xfrm>
          <a:prstGeom prst="straightConnector1">
            <a:avLst/>
          </a:prstGeom>
          <a:noFill/>
          <a:ln w="76200" cap="flat" cmpd="sng">
            <a:solidFill>
              <a:srgbClr val="1155CC"/>
            </a:solidFill>
            <a:prstDash val="solid"/>
            <a:round/>
            <a:headEnd type="none" w="med" len="med"/>
            <a:tailEnd type="stealth" w="med" len="med"/>
          </a:ln>
        </p:spPr>
      </p:cxnSp>
      <p:cxnSp>
        <p:nvCxnSpPr>
          <p:cNvPr id="1379" name="Google Shape;1379;p130"/>
          <p:cNvCxnSpPr/>
          <p:nvPr/>
        </p:nvCxnSpPr>
        <p:spPr>
          <a:xfrm>
            <a:off x="4572000" y="3023525"/>
            <a:ext cx="0" cy="1114500"/>
          </a:xfrm>
          <a:prstGeom prst="straightConnector1">
            <a:avLst/>
          </a:prstGeom>
          <a:noFill/>
          <a:ln w="76200" cap="flat" cmpd="sng">
            <a:solidFill>
              <a:srgbClr val="1155CC"/>
            </a:solidFill>
            <a:prstDash val="solid"/>
            <a:round/>
            <a:headEnd type="none" w="med" len="med"/>
            <a:tailEnd type="stealth" w="med" len="med"/>
          </a:ln>
        </p:spPr>
      </p:cxnSp>
      <p:pic>
        <p:nvPicPr>
          <p:cNvPr id="1380" name="Google Shape;1380;p130"/>
          <p:cNvPicPr preferRelativeResize="0"/>
          <p:nvPr/>
        </p:nvPicPr>
        <p:blipFill>
          <a:blip r:embed="rId4">
            <a:alphaModFix/>
          </a:blip>
          <a:stretch>
            <a:fillRect/>
          </a:stretch>
        </p:blipFill>
        <p:spPr>
          <a:xfrm>
            <a:off x="1045350" y="3395075"/>
            <a:ext cx="2136000" cy="1748419"/>
          </a:xfrm>
          <a:prstGeom prst="rect">
            <a:avLst/>
          </a:prstGeom>
          <a:noFill/>
          <a:ln>
            <a:noFill/>
          </a:ln>
        </p:spPr>
      </p:pic>
      <p:pic>
        <p:nvPicPr>
          <p:cNvPr id="1381" name="Google Shape;1381;p130"/>
          <p:cNvPicPr preferRelativeResize="0"/>
          <p:nvPr/>
        </p:nvPicPr>
        <p:blipFill>
          <a:blip r:embed="rId5">
            <a:alphaModFix/>
          </a:blip>
          <a:stretch>
            <a:fillRect/>
          </a:stretch>
        </p:blipFill>
        <p:spPr>
          <a:xfrm>
            <a:off x="1737321" y="518500"/>
            <a:ext cx="1323575" cy="1446700"/>
          </a:xfrm>
          <a:prstGeom prst="rect">
            <a:avLst/>
          </a:prstGeom>
          <a:noFill/>
          <a:ln>
            <a:noFill/>
          </a:ln>
        </p:spPr>
      </p:pic>
      <p:sp>
        <p:nvSpPr>
          <p:cNvPr id="1382" name="Google Shape;1382;p130"/>
          <p:cNvSpPr txBox="1"/>
          <p:nvPr/>
        </p:nvSpPr>
        <p:spPr>
          <a:xfrm>
            <a:off x="439000" y="856575"/>
            <a:ext cx="920700" cy="87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F0E07FDB-F8F0-B894-3596-3DEC4324C761}"/>
              </a:ext>
            </a:extLst>
          </p:cNvPr>
          <p:cNvSpPr>
            <a:spLocks noGrp="1"/>
          </p:cNvSpPr>
          <p:nvPr>
            <p:ph type="sldNum" sz="quarter" idx="12"/>
          </p:nvPr>
        </p:nvSpPr>
        <p:spPr/>
        <p:txBody>
          <a:bodyPr/>
          <a:lstStyle/>
          <a:p>
            <a:fld id="{F39902C9-1D6D-3144-94C6-FDF8FB570987}" type="slidenum">
              <a:rPr lang="en-US" smtClean="0"/>
              <a:t>192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7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Shape 1386"/>
        <p:cNvGrpSpPr/>
        <p:nvPr/>
      </p:nvGrpSpPr>
      <p:grpSpPr>
        <a:xfrm>
          <a:off x="0" y="0"/>
          <a:ext cx="0" cy="0"/>
          <a:chOff x="0" y="0"/>
          <a:chExt cx="0" cy="0"/>
        </a:xfrm>
      </p:grpSpPr>
      <p:sp>
        <p:nvSpPr>
          <p:cNvPr id="1388" name="Google Shape;1388;p131"/>
          <p:cNvSpPr txBox="1"/>
          <p:nvPr/>
        </p:nvSpPr>
        <p:spPr>
          <a:xfrm>
            <a:off x="0" y="0"/>
            <a:ext cx="9144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dk1"/>
                </a:solidFill>
              </a:rPr>
              <a:t>Two primary kinds of (software engineering) research</a:t>
            </a:r>
            <a:endParaRPr/>
          </a:p>
        </p:txBody>
      </p:sp>
      <p:sp>
        <p:nvSpPr>
          <p:cNvPr id="2" name="Slide Number Placeholder 1">
            <a:extLst>
              <a:ext uri="{FF2B5EF4-FFF2-40B4-BE49-F238E27FC236}">
                <a16:creationId xmlns:a16="http://schemas.microsoft.com/office/drawing/2014/main" id="{300E5169-F372-950E-1E54-9B2C85D8288F}"/>
              </a:ext>
            </a:extLst>
          </p:cNvPr>
          <p:cNvSpPr>
            <a:spLocks noGrp="1"/>
          </p:cNvSpPr>
          <p:nvPr>
            <p:ph type="sldNum" sz="quarter" idx="12"/>
          </p:nvPr>
        </p:nvSpPr>
        <p:spPr/>
        <p:txBody>
          <a:bodyPr/>
          <a:lstStyle/>
          <a:p>
            <a:fld id="{F39902C9-1D6D-3144-94C6-FDF8FB570987}" type="slidenum">
              <a:rPr lang="en-US" smtClean="0"/>
              <a:t>193</a:t>
            </a:fld>
            <a:endParaRPr lang="en-US"/>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p132"/>
          <p:cNvSpPr txBox="1">
            <a:spLocks noGrp="1"/>
          </p:cNvSpPr>
          <p:nvPr>
            <p:ph type="title"/>
          </p:nvPr>
        </p:nvSpPr>
        <p:spPr>
          <a:xfrm>
            <a:off x="268425" y="0"/>
            <a:ext cx="85206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 b="1"/>
              <a:t>Overview</a:t>
            </a:r>
            <a:endParaRPr b="1"/>
          </a:p>
        </p:txBody>
      </p:sp>
      <p:sp>
        <p:nvSpPr>
          <p:cNvPr id="1395" name="Google Shape;1395;p132"/>
          <p:cNvSpPr txBox="1">
            <a:spLocks noGrp="1"/>
          </p:cNvSpPr>
          <p:nvPr>
            <p:ph type="title" idx="4294967295"/>
          </p:nvPr>
        </p:nvSpPr>
        <p:spPr>
          <a:xfrm>
            <a:off x="0" y="828675"/>
            <a:ext cx="8521700" cy="4062413"/>
          </a:xfrm>
          <a:prstGeom prst="rect">
            <a:avLst/>
          </a:prstGeom>
        </p:spPr>
        <p:txBody>
          <a:bodyPr spcFirstLastPara="1" wrap="square" lIns="91425" tIns="91425" rIns="91425" bIns="91425" anchor="t" anchorCtr="0">
            <a:spAutoFit/>
          </a:bodyPr>
          <a:lstStyle/>
          <a:p>
            <a:pPr marL="457200" lvl="0" indent="-406400" algn="l" rtl="0">
              <a:lnSpc>
                <a:spcPct val="200000"/>
              </a:lnSpc>
              <a:spcBef>
                <a:spcPts val="0"/>
              </a:spcBef>
              <a:spcAft>
                <a:spcPts val="0"/>
              </a:spcAft>
              <a:buSzPts val="2800"/>
              <a:buAutoNum type="arabicPeriod"/>
            </a:pPr>
            <a:r>
              <a:rPr lang="en"/>
              <a:t>My research approach</a:t>
            </a:r>
            <a:endParaRPr/>
          </a:p>
          <a:p>
            <a:pPr marL="457200" lvl="0" indent="-406400" algn="l" rtl="0">
              <a:lnSpc>
                <a:spcPct val="200000"/>
              </a:lnSpc>
              <a:spcBef>
                <a:spcPts val="0"/>
              </a:spcBef>
              <a:spcAft>
                <a:spcPts val="0"/>
              </a:spcAft>
              <a:buSzPts val="2800"/>
              <a:buAutoNum type="arabicPeriod"/>
            </a:pPr>
            <a:r>
              <a:rPr lang="en" b="1"/>
              <a:t>Background</a:t>
            </a:r>
            <a:endParaRPr b="1"/>
          </a:p>
          <a:p>
            <a:pPr marL="457200" lvl="0" indent="-406400" algn="l" rtl="0">
              <a:lnSpc>
                <a:spcPct val="200000"/>
              </a:lnSpc>
              <a:spcBef>
                <a:spcPts val="0"/>
              </a:spcBef>
              <a:spcAft>
                <a:spcPts val="0"/>
              </a:spcAft>
              <a:buSzPts val="2800"/>
              <a:buAutoNum type="arabicPeriod"/>
            </a:pPr>
            <a:r>
              <a:rPr lang="en"/>
              <a:t>Research products</a:t>
            </a:r>
            <a:endParaRPr/>
          </a:p>
          <a:p>
            <a:pPr marL="457200" lvl="0" indent="-406400" algn="l" rtl="0">
              <a:lnSpc>
                <a:spcPct val="200000"/>
              </a:lnSpc>
              <a:spcBef>
                <a:spcPts val="0"/>
              </a:spcBef>
              <a:spcAft>
                <a:spcPts val="0"/>
              </a:spcAft>
              <a:buSzPts val="2800"/>
              <a:buAutoNum type="arabicPeriod"/>
            </a:pPr>
            <a:r>
              <a:rPr lang="en"/>
              <a:t>Research and results</a:t>
            </a:r>
            <a:endParaRPr/>
          </a:p>
          <a:p>
            <a:pPr marL="457200" lvl="0" indent="-406400" algn="l" rtl="0">
              <a:lnSpc>
                <a:spcPct val="200000"/>
              </a:lnSpc>
              <a:spcBef>
                <a:spcPts val="0"/>
              </a:spcBef>
              <a:spcAft>
                <a:spcPts val="0"/>
              </a:spcAft>
              <a:buSzPts val="2800"/>
              <a:buAutoNum type="arabicPeriod"/>
            </a:pPr>
            <a:r>
              <a:rPr lang="en"/>
              <a:t>Future directions</a:t>
            </a:r>
            <a:endParaRPr/>
          </a:p>
        </p:txBody>
      </p:sp>
      <p:sp>
        <p:nvSpPr>
          <p:cNvPr id="2" name="Slide Number Placeholder 1">
            <a:extLst>
              <a:ext uri="{FF2B5EF4-FFF2-40B4-BE49-F238E27FC236}">
                <a16:creationId xmlns:a16="http://schemas.microsoft.com/office/drawing/2014/main" id="{E08F9A19-7983-6F3A-01EA-5D966A12594B}"/>
              </a:ext>
            </a:extLst>
          </p:cNvPr>
          <p:cNvSpPr>
            <a:spLocks noGrp="1"/>
          </p:cNvSpPr>
          <p:nvPr>
            <p:ph type="sldNum" sz="quarter" idx="12"/>
          </p:nvPr>
        </p:nvSpPr>
        <p:spPr/>
        <p:txBody>
          <a:bodyPr/>
          <a:lstStyle/>
          <a:p>
            <a:fld id="{F39902C9-1D6D-3144-94C6-FDF8FB570987}" type="slidenum">
              <a:rPr lang="en-US" smtClean="0"/>
              <a:t>194</a:t>
            </a:fld>
            <a:endParaRPr lang="en-US"/>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1" name="Google Shape;1401;p133"/>
          <p:cNvSpPr txBox="1"/>
          <p:nvPr/>
        </p:nvSpPr>
        <p:spPr>
          <a:xfrm>
            <a:off x="0" y="0"/>
            <a:ext cx="9144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dk1"/>
                </a:solidFill>
              </a:rPr>
              <a:t>What is a neural network?</a:t>
            </a:r>
            <a:endParaRPr/>
          </a:p>
        </p:txBody>
      </p:sp>
      <p:pic>
        <p:nvPicPr>
          <p:cNvPr id="1402" name="Google Shape;1402;p133"/>
          <p:cNvPicPr preferRelativeResize="0"/>
          <p:nvPr/>
        </p:nvPicPr>
        <p:blipFill>
          <a:blip r:embed="rId3">
            <a:alphaModFix/>
          </a:blip>
          <a:stretch>
            <a:fillRect/>
          </a:stretch>
        </p:blipFill>
        <p:spPr>
          <a:xfrm>
            <a:off x="722575" y="615600"/>
            <a:ext cx="7698853" cy="4223100"/>
          </a:xfrm>
          <a:prstGeom prst="rect">
            <a:avLst/>
          </a:prstGeom>
          <a:noFill/>
          <a:ln>
            <a:noFill/>
          </a:ln>
        </p:spPr>
      </p:pic>
      <p:pic>
        <p:nvPicPr>
          <p:cNvPr id="1403" name="Google Shape;1403;p133"/>
          <p:cNvPicPr preferRelativeResize="0"/>
          <p:nvPr/>
        </p:nvPicPr>
        <p:blipFill>
          <a:blip r:embed="rId4">
            <a:alphaModFix/>
          </a:blip>
          <a:stretch>
            <a:fillRect/>
          </a:stretch>
        </p:blipFill>
        <p:spPr>
          <a:xfrm>
            <a:off x="4572000" y="261938"/>
            <a:ext cx="4572000" cy="4619625"/>
          </a:xfrm>
          <a:prstGeom prst="rect">
            <a:avLst/>
          </a:prstGeom>
          <a:noFill/>
          <a:ln>
            <a:noFill/>
          </a:ln>
        </p:spPr>
      </p:pic>
      <p:sp>
        <p:nvSpPr>
          <p:cNvPr id="1404" name="Google Shape;1404;p133"/>
          <p:cNvSpPr txBox="1"/>
          <p:nvPr/>
        </p:nvSpPr>
        <p:spPr>
          <a:xfrm>
            <a:off x="4724400" y="414338"/>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405" name="Google Shape;1405;p133"/>
          <p:cNvSpPr txBox="1"/>
          <p:nvPr/>
        </p:nvSpPr>
        <p:spPr>
          <a:xfrm>
            <a:off x="0" y="4743300"/>
            <a:ext cx="9620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https://srnghn.medium.com/deep-learning-overview-of-neurons-and-activation-functions-1d98286cf1e4</a:t>
            </a:r>
            <a:endParaRPr sz="1300"/>
          </a:p>
        </p:txBody>
      </p:sp>
      <p:sp>
        <p:nvSpPr>
          <p:cNvPr id="2" name="Slide Number Placeholder 1">
            <a:extLst>
              <a:ext uri="{FF2B5EF4-FFF2-40B4-BE49-F238E27FC236}">
                <a16:creationId xmlns:a16="http://schemas.microsoft.com/office/drawing/2014/main" id="{13E3AFEF-C5DA-101C-80EA-FEE0372D8229}"/>
              </a:ext>
            </a:extLst>
          </p:cNvPr>
          <p:cNvSpPr>
            <a:spLocks noGrp="1"/>
          </p:cNvSpPr>
          <p:nvPr>
            <p:ph type="sldNum" sz="quarter" idx="12"/>
          </p:nvPr>
        </p:nvSpPr>
        <p:spPr/>
        <p:txBody>
          <a:bodyPr/>
          <a:lstStyle/>
          <a:p>
            <a:fld id="{F39902C9-1D6D-3144-94C6-FDF8FB570987}" type="slidenum">
              <a:rPr lang="en-US" smtClean="0"/>
              <a:t>195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sp>
        <p:nvSpPr>
          <p:cNvPr id="1411" name="Google Shape;1411;p134"/>
          <p:cNvSpPr txBox="1"/>
          <p:nvPr/>
        </p:nvSpPr>
        <p:spPr>
          <a:xfrm>
            <a:off x="0" y="0"/>
            <a:ext cx="9144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dk1"/>
                </a:solidFill>
              </a:rPr>
              <a:t>Huge models, huge training cost</a:t>
            </a:r>
            <a:endParaRPr/>
          </a:p>
        </p:txBody>
      </p:sp>
      <p:sp>
        <p:nvSpPr>
          <p:cNvPr id="1412" name="Google Shape;1412;p134"/>
          <p:cNvSpPr txBox="1"/>
          <p:nvPr/>
        </p:nvSpPr>
        <p:spPr>
          <a:xfrm>
            <a:off x="0" y="4804800"/>
            <a:ext cx="9398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Gholami et al. 2021: https://medium.com/riselab/ai-and-memory-wall-2cb4265cb0b8​</a:t>
            </a:r>
            <a:endParaRPr sz="1000"/>
          </a:p>
        </p:txBody>
      </p:sp>
      <p:sp>
        <p:nvSpPr>
          <p:cNvPr id="2" name="Slide Number Placeholder 1">
            <a:extLst>
              <a:ext uri="{FF2B5EF4-FFF2-40B4-BE49-F238E27FC236}">
                <a16:creationId xmlns:a16="http://schemas.microsoft.com/office/drawing/2014/main" id="{0D80D932-2EB3-712A-5C30-F06F2313BE8E}"/>
              </a:ext>
            </a:extLst>
          </p:cNvPr>
          <p:cNvSpPr>
            <a:spLocks noGrp="1"/>
          </p:cNvSpPr>
          <p:nvPr>
            <p:ph type="sldNum" sz="quarter" idx="12"/>
          </p:nvPr>
        </p:nvSpPr>
        <p:spPr/>
        <p:txBody>
          <a:bodyPr/>
          <a:lstStyle/>
          <a:p>
            <a:fld id="{F39902C9-1D6D-3144-94C6-FDF8FB570987}" type="slidenum">
              <a:rPr lang="en-US" smtClean="0"/>
              <a:t>196</a:t>
            </a:fld>
            <a:endParaRPr lang="en-US"/>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Shape 1416"/>
        <p:cNvGrpSpPr/>
        <p:nvPr/>
      </p:nvGrpSpPr>
      <p:grpSpPr>
        <a:xfrm>
          <a:off x="0" y="0"/>
          <a:ext cx="0" cy="0"/>
          <a:chOff x="0" y="0"/>
          <a:chExt cx="0" cy="0"/>
        </a:xfrm>
      </p:grpSpPr>
      <p:sp>
        <p:nvSpPr>
          <p:cNvPr id="1418" name="Google Shape;1418;p135"/>
          <p:cNvSpPr txBox="1"/>
          <p:nvPr/>
        </p:nvSpPr>
        <p:spPr>
          <a:xfrm>
            <a:off x="0" y="0"/>
            <a:ext cx="9144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dk1"/>
                </a:solidFill>
              </a:rPr>
              <a:t>Huge models, huge training cost</a:t>
            </a:r>
            <a:endParaRPr/>
          </a:p>
        </p:txBody>
      </p:sp>
      <p:pic>
        <p:nvPicPr>
          <p:cNvPr id="1419" name="Google Shape;1419;p135"/>
          <p:cNvPicPr preferRelativeResize="0"/>
          <p:nvPr/>
        </p:nvPicPr>
        <p:blipFill>
          <a:blip r:embed="rId3">
            <a:alphaModFix/>
          </a:blip>
          <a:stretch>
            <a:fillRect/>
          </a:stretch>
        </p:blipFill>
        <p:spPr>
          <a:xfrm>
            <a:off x="596900" y="496450"/>
            <a:ext cx="7610474" cy="4407175"/>
          </a:xfrm>
          <a:prstGeom prst="rect">
            <a:avLst/>
          </a:prstGeom>
          <a:noFill/>
          <a:ln>
            <a:noFill/>
          </a:ln>
        </p:spPr>
      </p:pic>
      <p:sp>
        <p:nvSpPr>
          <p:cNvPr id="1420" name="Google Shape;1420;p135"/>
          <p:cNvSpPr txBox="1"/>
          <p:nvPr/>
        </p:nvSpPr>
        <p:spPr>
          <a:xfrm>
            <a:off x="0" y="4804800"/>
            <a:ext cx="93981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Gholami et al. 2021: https://medium.com/riselab/ai-and-memory-wall-2cb4265cb0b8​</a:t>
            </a:r>
            <a:endParaRPr sz="1000"/>
          </a:p>
        </p:txBody>
      </p:sp>
      <p:sp>
        <p:nvSpPr>
          <p:cNvPr id="1421" name="Google Shape;1421;p135"/>
          <p:cNvSpPr txBox="1"/>
          <p:nvPr/>
        </p:nvSpPr>
        <p:spPr>
          <a:xfrm>
            <a:off x="1168400" y="2571750"/>
            <a:ext cx="2451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u="sng">
                <a:solidFill>
                  <a:srgbClr val="38761D"/>
                </a:solidFill>
              </a:rPr>
              <a:t>60M</a:t>
            </a:r>
            <a:endParaRPr u="sng">
              <a:solidFill>
                <a:srgbClr val="38761D"/>
              </a:solidFill>
            </a:endParaRPr>
          </a:p>
        </p:txBody>
      </p:sp>
      <p:cxnSp>
        <p:nvCxnSpPr>
          <p:cNvPr id="1422" name="Google Shape;1422;p135"/>
          <p:cNvCxnSpPr/>
          <p:nvPr/>
        </p:nvCxnSpPr>
        <p:spPr>
          <a:xfrm flipH="1">
            <a:off x="1619150" y="3222625"/>
            <a:ext cx="254100" cy="523800"/>
          </a:xfrm>
          <a:prstGeom prst="straightConnector1">
            <a:avLst/>
          </a:prstGeom>
          <a:noFill/>
          <a:ln w="38100" cap="flat" cmpd="sng">
            <a:solidFill>
              <a:schemeClr val="dk2"/>
            </a:solidFill>
            <a:prstDash val="solid"/>
            <a:round/>
            <a:headEnd type="none" w="med" len="med"/>
            <a:tailEnd type="triangle" w="med" len="med"/>
          </a:ln>
        </p:spPr>
      </p:cxnSp>
      <p:sp>
        <p:nvSpPr>
          <p:cNvPr id="1423" name="Google Shape;1423;p135"/>
          <p:cNvSpPr txBox="1"/>
          <p:nvPr/>
        </p:nvSpPr>
        <p:spPr>
          <a:xfrm>
            <a:off x="4572000" y="615600"/>
            <a:ext cx="2451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u="sng">
                <a:solidFill>
                  <a:srgbClr val="38761D"/>
                </a:solidFill>
              </a:rPr>
              <a:t>110M</a:t>
            </a:r>
            <a:endParaRPr u="sng">
              <a:solidFill>
                <a:srgbClr val="38761D"/>
              </a:solidFill>
            </a:endParaRPr>
          </a:p>
        </p:txBody>
      </p:sp>
      <p:cxnSp>
        <p:nvCxnSpPr>
          <p:cNvPr id="1424" name="Google Shape;1424;p135"/>
          <p:cNvCxnSpPr/>
          <p:nvPr/>
        </p:nvCxnSpPr>
        <p:spPr>
          <a:xfrm>
            <a:off x="5334000" y="1143000"/>
            <a:ext cx="984300" cy="936600"/>
          </a:xfrm>
          <a:prstGeom prst="straightConnector1">
            <a:avLst/>
          </a:prstGeom>
          <a:noFill/>
          <a:ln w="38100" cap="flat" cmpd="sng">
            <a:solidFill>
              <a:schemeClr val="dk2"/>
            </a:solidFill>
            <a:prstDash val="solid"/>
            <a:round/>
            <a:headEnd type="none" w="med" len="med"/>
            <a:tailEnd type="triangle" w="med" len="med"/>
          </a:ln>
        </p:spPr>
      </p:cxnSp>
      <p:sp>
        <p:nvSpPr>
          <p:cNvPr id="1425" name="Google Shape;1425;p135"/>
          <p:cNvSpPr txBox="1"/>
          <p:nvPr/>
        </p:nvSpPr>
        <p:spPr>
          <a:xfrm>
            <a:off x="5867500" y="543750"/>
            <a:ext cx="2451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u="sng">
                <a:solidFill>
                  <a:srgbClr val="38761D"/>
                </a:solidFill>
              </a:rPr>
              <a:t>175B</a:t>
            </a:r>
            <a:endParaRPr u="sng">
              <a:solidFill>
                <a:srgbClr val="38761D"/>
              </a:solidFill>
            </a:endParaRPr>
          </a:p>
        </p:txBody>
      </p:sp>
      <p:cxnSp>
        <p:nvCxnSpPr>
          <p:cNvPr id="1426" name="Google Shape;1426;p135"/>
          <p:cNvCxnSpPr/>
          <p:nvPr/>
        </p:nvCxnSpPr>
        <p:spPr>
          <a:xfrm>
            <a:off x="6810375" y="857250"/>
            <a:ext cx="666900" cy="84000"/>
          </a:xfrm>
          <a:prstGeom prst="straightConnector1">
            <a:avLst/>
          </a:prstGeom>
          <a:noFill/>
          <a:ln w="38100" cap="flat" cmpd="sng">
            <a:solidFill>
              <a:schemeClr val="dk2"/>
            </a:solidFill>
            <a:prstDash val="solid"/>
            <a:round/>
            <a:headEnd type="none" w="med" len="med"/>
            <a:tailEnd type="triangle" w="med" len="med"/>
          </a:ln>
        </p:spPr>
      </p:cxnSp>
      <p:sp>
        <p:nvSpPr>
          <p:cNvPr id="1427" name="Google Shape;1427;p135"/>
          <p:cNvSpPr txBox="1"/>
          <p:nvPr/>
        </p:nvSpPr>
        <p:spPr>
          <a:xfrm>
            <a:off x="8080375" y="1059000"/>
            <a:ext cx="2451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u="sng">
                <a:solidFill>
                  <a:srgbClr val="38761D"/>
                </a:solidFill>
              </a:rPr>
              <a:t>1.76T</a:t>
            </a:r>
            <a:endParaRPr u="sng">
              <a:solidFill>
                <a:srgbClr val="38761D"/>
              </a:solidFill>
            </a:endParaRPr>
          </a:p>
        </p:txBody>
      </p:sp>
      <p:sp>
        <p:nvSpPr>
          <p:cNvPr id="1428" name="Google Shape;1428;p135"/>
          <p:cNvSpPr txBox="1"/>
          <p:nvPr/>
        </p:nvSpPr>
        <p:spPr>
          <a:xfrm>
            <a:off x="8080375" y="0"/>
            <a:ext cx="2451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dk1"/>
                </a:solidFill>
              </a:rPr>
              <a:t>GPT-4</a:t>
            </a:r>
            <a:endParaRPr sz="700">
              <a:solidFill>
                <a:schemeClr val="dk1"/>
              </a:solidFill>
            </a:endParaRPr>
          </a:p>
        </p:txBody>
      </p:sp>
      <p:cxnSp>
        <p:nvCxnSpPr>
          <p:cNvPr id="1429" name="Google Shape;1429;p135"/>
          <p:cNvCxnSpPr/>
          <p:nvPr/>
        </p:nvCxnSpPr>
        <p:spPr>
          <a:xfrm rot="10800000">
            <a:off x="8572375" y="460500"/>
            <a:ext cx="41400" cy="598500"/>
          </a:xfrm>
          <a:prstGeom prst="straightConnector1">
            <a:avLst/>
          </a:prstGeom>
          <a:noFill/>
          <a:ln w="38100" cap="flat" cmpd="sng">
            <a:solidFill>
              <a:schemeClr val="dk2"/>
            </a:solidFill>
            <a:prstDash val="solid"/>
            <a:round/>
            <a:headEnd type="none" w="med" len="med"/>
            <a:tailEnd type="triangle" w="med" len="med"/>
          </a:ln>
        </p:spPr>
      </p:cxnSp>
      <p:sp>
        <p:nvSpPr>
          <p:cNvPr id="1430" name="Google Shape;1430;p135"/>
          <p:cNvSpPr txBox="1"/>
          <p:nvPr/>
        </p:nvSpPr>
        <p:spPr>
          <a:xfrm>
            <a:off x="8318500" y="4343100"/>
            <a:ext cx="2451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rPr>
              <a:t>2023</a:t>
            </a:r>
            <a:endParaRPr sz="400">
              <a:solidFill>
                <a:schemeClr val="dk1"/>
              </a:solidFill>
            </a:endParaRPr>
          </a:p>
        </p:txBody>
      </p:sp>
      <p:sp>
        <p:nvSpPr>
          <p:cNvPr id="2" name="Slide Number Placeholder 1">
            <a:extLst>
              <a:ext uri="{FF2B5EF4-FFF2-40B4-BE49-F238E27FC236}">
                <a16:creationId xmlns:a16="http://schemas.microsoft.com/office/drawing/2014/main" id="{DE6C39F7-0B9E-A08B-AFC5-0875F667A658}"/>
              </a:ext>
            </a:extLst>
          </p:cNvPr>
          <p:cNvSpPr>
            <a:spLocks noGrp="1"/>
          </p:cNvSpPr>
          <p:nvPr>
            <p:ph type="sldNum" sz="quarter" idx="12"/>
          </p:nvPr>
        </p:nvSpPr>
        <p:spPr/>
        <p:txBody>
          <a:bodyPr/>
          <a:lstStyle/>
          <a:p>
            <a:fld id="{F39902C9-1D6D-3144-94C6-FDF8FB570987}" type="slidenum">
              <a:rPr lang="en-US" smtClean="0"/>
              <a:t>197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136"/>
          <p:cNvSpPr/>
          <p:nvPr/>
        </p:nvSpPr>
        <p:spPr>
          <a:xfrm>
            <a:off x="4318100" y="1320200"/>
            <a:ext cx="2997000" cy="1353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36"/>
          <p:cNvSpPr txBox="1">
            <a:spLocks noGrp="1"/>
          </p:cNvSpPr>
          <p:nvPr>
            <p:ph type="title"/>
          </p:nvPr>
        </p:nvSpPr>
        <p:spPr>
          <a:xfrm>
            <a:off x="0" y="-8225"/>
            <a:ext cx="80703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Pre-trained Model (PTM): Definition and Use</a:t>
            </a:r>
            <a:endParaRPr/>
          </a:p>
        </p:txBody>
      </p:sp>
      <p:sp>
        <p:nvSpPr>
          <p:cNvPr id="1437" name="Google Shape;1437;p136"/>
          <p:cNvSpPr txBox="1">
            <a:spLocks noGrp="1"/>
          </p:cNvSpPr>
          <p:nvPr>
            <p:ph type="body" idx="1"/>
          </p:nvPr>
        </p:nvSpPr>
        <p:spPr>
          <a:xfrm>
            <a:off x="114550" y="2645125"/>
            <a:ext cx="5087100" cy="10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dk1"/>
                </a:solidFill>
              </a:rPr>
              <a:t>Example use</a:t>
            </a:r>
            <a:r>
              <a:rPr lang="en" sz="2000">
                <a:solidFill>
                  <a:schemeClr val="dk1"/>
                </a:solidFill>
              </a:rPr>
              <a:t>: Transfer learning</a:t>
            </a:r>
            <a:endParaRPr sz="2000">
              <a:solidFill>
                <a:schemeClr val="dk1"/>
              </a:solidFill>
            </a:endParaRPr>
          </a:p>
          <a:p>
            <a:pPr marL="457200" lvl="0" indent="0" algn="l" rtl="0">
              <a:spcBef>
                <a:spcPts val="1200"/>
              </a:spcBef>
              <a:spcAft>
                <a:spcPts val="1200"/>
              </a:spcAft>
              <a:buNone/>
            </a:pPr>
            <a:endParaRPr sz="2000">
              <a:solidFill>
                <a:schemeClr val="dk1"/>
              </a:solidFill>
            </a:endParaRPr>
          </a:p>
        </p:txBody>
      </p:sp>
      <p:sp>
        <p:nvSpPr>
          <p:cNvPr id="1439" name="Google Shape;1439;p136"/>
          <p:cNvSpPr txBox="1">
            <a:spLocks noGrp="1"/>
          </p:cNvSpPr>
          <p:nvPr>
            <p:ph type="body" idx="4294967295"/>
          </p:nvPr>
        </p:nvSpPr>
        <p:spPr>
          <a:xfrm>
            <a:off x="0" y="882650"/>
            <a:ext cx="8928100" cy="530225"/>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000" b="1">
                <a:solidFill>
                  <a:schemeClr val="dk1"/>
                </a:solidFill>
              </a:rPr>
              <a:t>PTM</a:t>
            </a:r>
            <a:r>
              <a:rPr lang="en" sz="2000">
                <a:solidFill>
                  <a:schemeClr val="dk1"/>
                </a:solidFill>
              </a:rPr>
              <a:t>: A neural network that is </a:t>
            </a:r>
            <a:r>
              <a:rPr lang="en" sz="2000" u="sng">
                <a:solidFill>
                  <a:schemeClr val="dk1"/>
                </a:solidFill>
              </a:rPr>
              <a:t>already parameterized</a:t>
            </a:r>
            <a:r>
              <a:rPr lang="en" sz="2000">
                <a:solidFill>
                  <a:schemeClr val="dk1"/>
                </a:solidFill>
              </a:rPr>
              <a:t> for an application</a:t>
            </a:r>
            <a:endParaRPr sz="2000">
              <a:solidFill>
                <a:schemeClr val="dk1"/>
              </a:solidFill>
            </a:endParaRPr>
          </a:p>
        </p:txBody>
      </p:sp>
      <p:pic>
        <p:nvPicPr>
          <p:cNvPr id="1440" name="Google Shape;1440;p136"/>
          <p:cNvPicPr preferRelativeResize="0"/>
          <p:nvPr/>
        </p:nvPicPr>
        <p:blipFill>
          <a:blip r:embed="rId3">
            <a:alphaModFix/>
          </a:blip>
          <a:stretch>
            <a:fillRect/>
          </a:stretch>
        </p:blipFill>
        <p:spPr>
          <a:xfrm>
            <a:off x="4410850" y="1592250"/>
            <a:ext cx="1186200" cy="789365"/>
          </a:xfrm>
          <a:prstGeom prst="rect">
            <a:avLst/>
          </a:prstGeom>
          <a:noFill/>
          <a:ln>
            <a:noFill/>
          </a:ln>
        </p:spPr>
      </p:pic>
      <p:sp>
        <p:nvSpPr>
          <p:cNvPr id="1441" name="Google Shape;1441;p136"/>
          <p:cNvSpPr/>
          <p:nvPr/>
        </p:nvSpPr>
        <p:spPr>
          <a:xfrm>
            <a:off x="5531100" y="1750688"/>
            <a:ext cx="472500" cy="472500"/>
          </a:xfrm>
          <a:prstGeom prst="mathPlus">
            <a:avLst>
              <a:gd name="adj1" fmla="val 23520"/>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2" name="Google Shape;1442;p136"/>
          <p:cNvGrpSpPr/>
          <p:nvPr/>
        </p:nvGrpSpPr>
        <p:grpSpPr>
          <a:xfrm>
            <a:off x="6003600" y="1413438"/>
            <a:ext cx="1311600" cy="1169700"/>
            <a:chOff x="5822350" y="1148700"/>
            <a:chExt cx="1311600" cy="1169700"/>
          </a:xfrm>
        </p:grpSpPr>
        <p:sp>
          <p:nvSpPr>
            <p:cNvPr id="1443" name="Google Shape;1443;p136"/>
            <p:cNvSpPr/>
            <p:nvPr/>
          </p:nvSpPr>
          <p:spPr>
            <a:xfrm>
              <a:off x="5822350" y="1148700"/>
              <a:ext cx="125400" cy="1111800"/>
            </a:xfrm>
            <a:prstGeom prst="leftBracket">
              <a:avLst>
                <a:gd name="adj" fmla="val 83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36"/>
            <p:cNvSpPr/>
            <p:nvPr/>
          </p:nvSpPr>
          <p:spPr>
            <a:xfrm rot="10800000">
              <a:off x="6894765" y="1148707"/>
              <a:ext cx="125400" cy="1111800"/>
            </a:xfrm>
            <a:prstGeom prst="leftBracket">
              <a:avLst>
                <a:gd name="adj" fmla="val 83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36"/>
            <p:cNvSpPr txBox="1"/>
            <p:nvPr/>
          </p:nvSpPr>
          <p:spPr>
            <a:xfrm>
              <a:off x="5947750" y="1148700"/>
              <a:ext cx="11862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0.1</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	   9.5</a:t>
              </a:r>
              <a:endParaRPr sz="1600"/>
            </a:p>
          </p:txBody>
        </p:sp>
        <p:sp>
          <p:nvSpPr>
            <p:cNvPr id="1446" name="Google Shape;1446;p136"/>
            <p:cNvSpPr txBox="1"/>
            <p:nvPr/>
          </p:nvSpPr>
          <p:spPr>
            <a:xfrm rot="2511995">
              <a:off x="6286657" y="1504468"/>
              <a:ext cx="508392" cy="4002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 .</a:t>
              </a:r>
              <a:endParaRPr/>
            </a:p>
          </p:txBody>
        </p:sp>
      </p:grpSp>
      <p:pic>
        <p:nvPicPr>
          <p:cNvPr id="1447" name="Google Shape;1447;p136"/>
          <p:cNvPicPr preferRelativeResize="0"/>
          <p:nvPr/>
        </p:nvPicPr>
        <p:blipFill rotWithShape="1">
          <a:blip r:embed="rId4">
            <a:alphaModFix/>
          </a:blip>
          <a:srcRect l="24451" r="23535"/>
          <a:stretch/>
        </p:blipFill>
        <p:spPr>
          <a:xfrm>
            <a:off x="1147200" y="3365775"/>
            <a:ext cx="548700" cy="627157"/>
          </a:xfrm>
          <a:prstGeom prst="rect">
            <a:avLst/>
          </a:prstGeom>
          <a:noFill/>
          <a:ln>
            <a:noFill/>
          </a:ln>
        </p:spPr>
      </p:pic>
      <p:sp>
        <p:nvSpPr>
          <p:cNvPr id="1448" name="Google Shape;1448;p136"/>
          <p:cNvSpPr txBox="1"/>
          <p:nvPr/>
        </p:nvSpPr>
        <p:spPr>
          <a:xfrm>
            <a:off x="3332250" y="1802300"/>
            <a:ext cx="92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dk1"/>
                </a:solidFill>
              </a:rPr>
              <a:t>PTNN =</a:t>
            </a:r>
            <a:endParaRPr sz="1200"/>
          </a:p>
        </p:txBody>
      </p:sp>
      <p:sp>
        <p:nvSpPr>
          <p:cNvPr id="1449" name="Google Shape;1449;p136"/>
          <p:cNvSpPr/>
          <p:nvPr/>
        </p:nvSpPr>
        <p:spPr>
          <a:xfrm>
            <a:off x="2832375" y="3289575"/>
            <a:ext cx="1251600" cy="789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36"/>
          <p:cNvSpPr txBox="1"/>
          <p:nvPr/>
        </p:nvSpPr>
        <p:spPr>
          <a:xfrm>
            <a:off x="2888475" y="3453375"/>
            <a:ext cx="1088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i="1">
                <a:solidFill>
                  <a:schemeClr val="dk1"/>
                </a:solidFill>
              </a:rPr>
              <a:t>PTNN(s)</a:t>
            </a:r>
            <a:endParaRPr sz="1600" b="1"/>
          </a:p>
        </p:txBody>
      </p:sp>
      <p:sp>
        <p:nvSpPr>
          <p:cNvPr id="1451" name="Google Shape;1451;p136"/>
          <p:cNvSpPr txBox="1"/>
          <p:nvPr/>
        </p:nvSpPr>
        <p:spPr>
          <a:xfrm>
            <a:off x="311700" y="4075525"/>
            <a:ext cx="2219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i="1">
                <a:solidFill>
                  <a:schemeClr val="dk1"/>
                </a:solidFill>
              </a:rPr>
              <a:t>New application</a:t>
            </a:r>
            <a:endParaRPr sz="1600" i="1">
              <a:solidFill>
                <a:schemeClr val="dk1"/>
              </a:solidFill>
            </a:endParaRPr>
          </a:p>
          <a:p>
            <a:pPr marL="0" lvl="0" indent="0" algn="ctr" rtl="0">
              <a:spcBef>
                <a:spcPts val="0"/>
              </a:spcBef>
              <a:spcAft>
                <a:spcPts val="0"/>
              </a:spcAft>
              <a:buNone/>
            </a:pPr>
            <a:r>
              <a:rPr lang="en" sz="1600" i="1">
                <a:solidFill>
                  <a:schemeClr val="dk1"/>
                </a:solidFill>
              </a:rPr>
              <a:t>(specialized dataset)</a:t>
            </a:r>
            <a:endParaRPr sz="1600" i="1">
              <a:solidFill>
                <a:schemeClr val="dk1"/>
              </a:solidFill>
            </a:endParaRPr>
          </a:p>
        </p:txBody>
      </p:sp>
      <p:cxnSp>
        <p:nvCxnSpPr>
          <p:cNvPr id="1452" name="Google Shape;1452;p136"/>
          <p:cNvCxnSpPr>
            <a:stCxn id="1447" idx="3"/>
            <a:endCxn id="1449" idx="1"/>
          </p:cNvCxnSpPr>
          <p:nvPr/>
        </p:nvCxnSpPr>
        <p:spPr>
          <a:xfrm>
            <a:off x="1695900" y="3679353"/>
            <a:ext cx="1136400" cy="4800"/>
          </a:xfrm>
          <a:prstGeom prst="straightConnector1">
            <a:avLst/>
          </a:prstGeom>
          <a:noFill/>
          <a:ln w="9525" cap="flat" cmpd="sng">
            <a:solidFill>
              <a:schemeClr val="dk2"/>
            </a:solidFill>
            <a:prstDash val="solid"/>
            <a:round/>
            <a:headEnd type="none" w="med" len="med"/>
            <a:tailEnd type="triangle" w="med" len="med"/>
          </a:ln>
        </p:spPr>
      </p:cxnSp>
      <p:cxnSp>
        <p:nvCxnSpPr>
          <p:cNvPr id="1453" name="Google Shape;1453;p136"/>
          <p:cNvCxnSpPr>
            <a:stCxn id="1449" idx="3"/>
            <a:endCxn id="1454" idx="1"/>
          </p:cNvCxnSpPr>
          <p:nvPr/>
        </p:nvCxnSpPr>
        <p:spPr>
          <a:xfrm rot="10800000" flipH="1">
            <a:off x="4083975" y="3675825"/>
            <a:ext cx="1352700" cy="8400"/>
          </a:xfrm>
          <a:prstGeom prst="straightConnector1">
            <a:avLst/>
          </a:prstGeom>
          <a:noFill/>
          <a:ln w="9525" cap="flat" cmpd="sng">
            <a:solidFill>
              <a:schemeClr val="dk2"/>
            </a:solidFill>
            <a:prstDash val="solid"/>
            <a:round/>
            <a:headEnd type="none" w="med" len="med"/>
            <a:tailEnd type="triangle" w="med" len="med"/>
          </a:ln>
        </p:spPr>
      </p:cxnSp>
      <p:pic>
        <p:nvPicPr>
          <p:cNvPr id="1454" name="Google Shape;1454;p136"/>
          <p:cNvPicPr preferRelativeResize="0"/>
          <p:nvPr/>
        </p:nvPicPr>
        <p:blipFill>
          <a:blip r:embed="rId3">
            <a:alphaModFix/>
          </a:blip>
          <a:stretch>
            <a:fillRect/>
          </a:stretch>
        </p:blipFill>
        <p:spPr>
          <a:xfrm>
            <a:off x="5436725" y="3281050"/>
            <a:ext cx="1186200" cy="789365"/>
          </a:xfrm>
          <a:prstGeom prst="rect">
            <a:avLst/>
          </a:prstGeom>
          <a:noFill/>
          <a:ln>
            <a:noFill/>
          </a:ln>
        </p:spPr>
      </p:pic>
      <p:sp>
        <p:nvSpPr>
          <p:cNvPr id="1455" name="Google Shape;1455;p136"/>
          <p:cNvSpPr txBox="1"/>
          <p:nvPr/>
        </p:nvSpPr>
        <p:spPr>
          <a:xfrm>
            <a:off x="4468475" y="4075525"/>
            <a:ext cx="3122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i="1">
                <a:solidFill>
                  <a:schemeClr val="dk1"/>
                </a:solidFill>
              </a:rPr>
              <a:t>Custom model elements</a:t>
            </a:r>
            <a:endParaRPr sz="1600" i="1">
              <a:solidFill>
                <a:schemeClr val="dk1"/>
              </a:solidFill>
            </a:endParaRPr>
          </a:p>
          <a:p>
            <a:pPr marL="0" lvl="0" indent="0" algn="ctr" rtl="0">
              <a:spcBef>
                <a:spcPts val="0"/>
              </a:spcBef>
              <a:spcAft>
                <a:spcPts val="0"/>
              </a:spcAft>
              <a:buNone/>
            </a:pPr>
            <a:r>
              <a:rPr lang="en" sz="1600" i="1">
                <a:solidFill>
                  <a:schemeClr val="dk1"/>
                </a:solidFill>
              </a:rPr>
              <a:t>(new head)</a:t>
            </a:r>
            <a:endParaRPr sz="1600" i="1">
              <a:solidFill>
                <a:schemeClr val="dk1"/>
              </a:solidFill>
            </a:endParaRPr>
          </a:p>
        </p:txBody>
      </p:sp>
      <p:sp>
        <p:nvSpPr>
          <p:cNvPr id="1456" name="Google Shape;1456;p136"/>
          <p:cNvSpPr txBox="1"/>
          <p:nvPr/>
        </p:nvSpPr>
        <p:spPr>
          <a:xfrm>
            <a:off x="2390400" y="4075525"/>
            <a:ext cx="25011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i="1">
                <a:solidFill>
                  <a:schemeClr val="dk1"/>
                </a:solidFill>
              </a:rPr>
              <a:t>General-purpose PTNN</a:t>
            </a:r>
            <a:endParaRPr sz="1600" i="1">
              <a:solidFill>
                <a:schemeClr val="dk1"/>
              </a:solidFill>
            </a:endParaRPr>
          </a:p>
          <a:p>
            <a:pPr marL="0" lvl="0" indent="0" algn="ctr" rtl="0">
              <a:spcBef>
                <a:spcPts val="0"/>
              </a:spcBef>
              <a:spcAft>
                <a:spcPts val="0"/>
              </a:spcAft>
              <a:buNone/>
            </a:pPr>
            <a:r>
              <a:rPr lang="en" sz="1600" i="1">
                <a:solidFill>
                  <a:schemeClr val="dk1"/>
                </a:solidFill>
              </a:rPr>
              <a:t>(feature extractor)</a:t>
            </a:r>
            <a:endParaRPr sz="1600" i="1">
              <a:solidFill>
                <a:schemeClr val="dk1"/>
              </a:solidFill>
            </a:endParaRPr>
          </a:p>
        </p:txBody>
      </p:sp>
      <p:pic>
        <p:nvPicPr>
          <p:cNvPr id="1457" name="Google Shape;1457;p136"/>
          <p:cNvPicPr preferRelativeResize="0"/>
          <p:nvPr/>
        </p:nvPicPr>
        <p:blipFill rotWithShape="1">
          <a:blip r:embed="rId5">
            <a:alphaModFix/>
          </a:blip>
          <a:srcRect l="24451" r="23535"/>
          <a:stretch/>
        </p:blipFill>
        <p:spPr>
          <a:xfrm>
            <a:off x="7721800" y="1688813"/>
            <a:ext cx="548700" cy="627157"/>
          </a:xfrm>
          <a:prstGeom prst="rect">
            <a:avLst/>
          </a:prstGeom>
          <a:noFill/>
          <a:ln>
            <a:noFill/>
          </a:ln>
        </p:spPr>
      </p:pic>
      <p:sp>
        <p:nvSpPr>
          <p:cNvPr id="1458" name="Google Shape;1458;p136"/>
          <p:cNvSpPr txBox="1"/>
          <p:nvPr/>
        </p:nvSpPr>
        <p:spPr>
          <a:xfrm>
            <a:off x="7129575" y="2230438"/>
            <a:ext cx="2219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i="1">
                <a:solidFill>
                  <a:schemeClr val="dk1"/>
                </a:solidFill>
              </a:rPr>
              <a:t>Original application</a:t>
            </a:r>
            <a:endParaRPr sz="1600" i="1">
              <a:solidFill>
                <a:schemeClr val="dk1"/>
              </a:solidFill>
            </a:endParaRPr>
          </a:p>
          <a:p>
            <a:pPr marL="0" lvl="0" indent="0" algn="ctr" rtl="0">
              <a:spcBef>
                <a:spcPts val="0"/>
              </a:spcBef>
              <a:spcAft>
                <a:spcPts val="0"/>
              </a:spcAft>
              <a:buNone/>
            </a:pPr>
            <a:r>
              <a:rPr lang="en" sz="1600" i="1">
                <a:solidFill>
                  <a:schemeClr val="dk1"/>
                </a:solidFill>
              </a:rPr>
              <a:t>(general dataset)</a:t>
            </a:r>
            <a:endParaRPr sz="1600" i="1">
              <a:solidFill>
                <a:schemeClr val="dk1"/>
              </a:solidFill>
            </a:endParaRPr>
          </a:p>
        </p:txBody>
      </p:sp>
      <p:cxnSp>
        <p:nvCxnSpPr>
          <p:cNvPr id="1459" name="Google Shape;1459;p136"/>
          <p:cNvCxnSpPr>
            <a:stCxn id="1445" idx="3"/>
            <a:endCxn id="1457" idx="1"/>
          </p:cNvCxnSpPr>
          <p:nvPr/>
        </p:nvCxnSpPr>
        <p:spPr>
          <a:xfrm>
            <a:off x="7315200" y="1998288"/>
            <a:ext cx="406500" cy="4200"/>
          </a:xfrm>
          <a:prstGeom prst="straightConnector1">
            <a:avLst/>
          </a:prstGeom>
          <a:noFill/>
          <a:ln w="9525" cap="flat" cmpd="sng">
            <a:solidFill>
              <a:schemeClr val="dk2"/>
            </a:solidFill>
            <a:prstDash val="solid"/>
            <a:round/>
            <a:headEnd type="none" w="med" len="med"/>
            <a:tailEnd type="none" w="med" len="med"/>
          </a:ln>
        </p:spPr>
      </p:cxnSp>
      <p:cxnSp>
        <p:nvCxnSpPr>
          <p:cNvPr id="1460" name="Google Shape;1460;p136"/>
          <p:cNvCxnSpPr>
            <a:stCxn id="1454" idx="3"/>
            <a:endCxn id="1461" idx="1"/>
          </p:cNvCxnSpPr>
          <p:nvPr/>
        </p:nvCxnSpPr>
        <p:spPr>
          <a:xfrm>
            <a:off x="6622925" y="3675733"/>
            <a:ext cx="1032300" cy="0"/>
          </a:xfrm>
          <a:prstGeom prst="straightConnector1">
            <a:avLst/>
          </a:prstGeom>
          <a:noFill/>
          <a:ln w="9525" cap="flat" cmpd="sng">
            <a:solidFill>
              <a:schemeClr val="dk2"/>
            </a:solidFill>
            <a:prstDash val="solid"/>
            <a:round/>
            <a:headEnd type="none" w="med" len="med"/>
            <a:tailEnd type="triangle" w="med" len="med"/>
          </a:ln>
        </p:spPr>
      </p:cxnSp>
      <p:sp>
        <p:nvSpPr>
          <p:cNvPr id="1461" name="Google Shape;1461;p136"/>
          <p:cNvSpPr txBox="1"/>
          <p:nvPr/>
        </p:nvSpPr>
        <p:spPr>
          <a:xfrm>
            <a:off x="7655225" y="3460188"/>
            <a:ext cx="1251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i="1">
                <a:solidFill>
                  <a:schemeClr val="dk1"/>
                </a:solidFill>
              </a:rPr>
              <a:t>Predictions</a:t>
            </a:r>
            <a:endParaRPr sz="1600" i="1"/>
          </a:p>
        </p:txBody>
      </p:sp>
      <p:cxnSp>
        <p:nvCxnSpPr>
          <p:cNvPr id="1462" name="Google Shape;1462;p136"/>
          <p:cNvCxnSpPr/>
          <p:nvPr/>
        </p:nvCxnSpPr>
        <p:spPr>
          <a:xfrm rot="10800000" flipH="1">
            <a:off x="2888475" y="2650438"/>
            <a:ext cx="1502100" cy="626400"/>
          </a:xfrm>
          <a:prstGeom prst="straightConnector1">
            <a:avLst/>
          </a:prstGeom>
          <a:noFill/>
          <a:ln w="9525" cap="flat" cmpd="sng">
            <a:solidFill>
              <a:srgbClr val="999999"/>
            </a:solidFill>
            <a:prstDash val="dot"/>
            <a:round/>
            <a:headEnd type="none" w="med" len="med"/>
            <a:tailEnd type="none" w="med" len="med"/>
          </a:ln>
        </p:spPr>
      </p:cxnSp>
      <p:cxnSp>
        <p:nvCxnSpPr>
          <p:cNvPr id="1463" name="Google Shape;1463;p136"/>
          <p:cNvCxnSpPr/>
          <p:nvPr/>
        </p:nvCxnSpPr>
        <p:spPr>
          <a:xfrm rot="10800000" flipH="1">
            <a:off x="3977175" y="2664413"/>
            <a:ext cx="3269700" cy="628500"/>
          </a:xfrm>
          <a:prstGeom prst="straightConnector1">
            <a:avLst/>
          </a:prstGeom>
          <a:noFill/>
          <a:ln w="9525" cap="flat" cmpd="sng">
            <a:solidFill>
              <a:srgbClr val="999999"/>
            </a:solidFill>
            <a:prstDash val="dot"/>
            <a:round/>
            <a:headEnd type="none" w="med" len="med"/>
            <a:tailEnd type="none" w="med" len="med"/>
          </a:ln>
        </p:spPr>
      </p:cxnSp>
      <p:sp>
        <p:nvSpPr>
          <p:cNvPr id="2" name="Slide Number Placeholder 1">
            <a:extLst>
              <a:ext uri="{FF2B5EF4-FFF2-40B4-BE49-F238E27FC236}">
                <a16:creationId xmlns:a16="http://schemas.microsoft.com/office/drawing/2014/main" id="{719B5A5D-1727-760C-F2EB-7B43C538A8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198</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7"/>
                                        </p:tgtEl>
                                        <p:attrNameLst>
                                          <p:attrName>style.visibility</p:attrName>
                                        </p:attrNameLst>
                                      </p:cBhvr>
                                      <p:to>
                                        <p:strVal val="visible"/>
                                      </p:to>
                                    </p:set>
                                    <p:animEffect transition="in" filter="fade">
                                      <p:cBhvr>
                                        <p:cTn id="7" dur="1000"/>
                                        <p:tgtEl>
                                          <p:spTgt spid="1437"/>
                                        </p:tgtEl>
                                      </p:cBhvr>
                                    </p:animEffect>
                                  </p:childTnLst>
                                </p:cTn>
                              </p:par>
                              <p:par>
                                <p:cTn id="8" presetID="10" presetClass="entr" presetSubtype="0" fill="hold" nodeType="withEffect">
                                  <p:stCondLst>
                                    <p:cond delay="0"/>
                                  </p:stCondLst>
                                  <p:childTnLst>
                                    <p:set>
                                      <p:cBhvr>
                                        <p:cTn id="9" dur="1" fill="hold">
                                          <p:stCondLst>
                                            <p:cond delay="0"/>
                                          </p:stCondLst>
                                        </p:cTn>
                                        <p:tgtEl>
                                          <p:spTgt spid="1447"/>
                                        </p:tgtEl>
                                        <p:attrNameLst>
                                          <p:attrName>style.visibility</p:attrName>
                                        </p:attrNameLst>
                                      </p:cBhvr>
                                      <p:to>
                                        <p:strVal val="visible"/>
                                      </p:to>
                                    </p:set>
                                    <p:animEffect transition="in" filter="fade">
                                      <p:cBhvr>
                                        <p:cTn id="10" dur="1000"/>
                                        <p:tgtEl>
                                          <p:spTgt spid="1447"/>
                                        </p:tgtEl>
                                      </p:cBhvr>
                                    </p:animEffect>
                                  </p:childTnLst>
                                </p:cTn>
                              </p:par>
                              <p:par>
                                <p:cTn id="11" presetID="10" presetClass="entr" presetSubtype="0" fill="hold" nodeType="withEffect">
                                  <p:stCondLst>
                                    <p:cond delay="0"/>
                                  </p:stCondLst>
                                  <p:childTnLst>
                                    <p:set>
                                      <p:cBhvr>
                                        <p:cTn id="12" dur="1" fill="hold">
                                          <p:stCondLst>
                                            <p:cond delay="0"/>
                                          </p:stCondLst>
                                        </p:cTn>
                                        <p:tgtEl>
                                          <p:spTgt spid="1450"/>
                                        </p:tgtEl>
                                        <p:attrNameLst>
                                          <p:attrName>style.visibility</p:attrName>
                                        </p:attrNameLst>
                                      </p:cBhvr>
                                      <p:to>
                                        <p:strVal val="visible"/>
                                      </p:to>
                                    </p:set>
                                    <p:animEffect transition="in" filter="fade">
                                      <p:cBhvr>
                                        <p:cTn id="13" dur="1000"/>
                                        <p:tgtEl>
                                          <p:spTgt spid="1450"/>
                                        </p:tgtEl>
                                      </p:cBhvr>
                                    </p:animEffect>
                                  </p:childTnLst>
                                </p:cTn>
                              </p:par>
                              <p:par>
                                <p:cTn id="14" presetID="10" presetClass="entr" presetSubtype="0" fill="hold" nodeType="withEffect">
                                  <p:stCondLst>
                                    <p:cond delay="0"/>
                                  </p:stCondLst>
                                  <p:childTnLst>
                                    <p:set>
                                      <p:cBhvr>
                                        <p:cTn id="15" dur="1" fill="hold">
                                          <p:stCondLst>
                                            <p:cond delay="0"/>
                                          </p:stCondLst>
                                        </p:cTn>
                                        <p:tgtEl>
                                          <p:spTgt spid="1451"/>
                                        </p:tgtEl>
                                        <p:attrNameLst>
                                          <p:attrName>style.visibility</p:attrName>
                                        </p:attrNameLst>
                                      </p:cBhvr>
                                      <p:to>
                                        <p:strVal val="visible"/>
                                      </p:to>
                                    </p:set>
                                    <p:animEffect transition="in" filter="fade">
                                      <p:cBhvr>
                                        <p:cTn id="16" dur="1000"/>
                                        <p:tgtEl>
                                          <p:spTgt spid="1451"/>
                                        </p:tgtEl>
                                      </p:cBhvr>
                                    </p:animEffect>
                                  </p:childTnLst>
                                </p:cTn>
                              </p:par>
                              <p:par>
                                <p:cTn id="17" presetID="10" presetClass="entr" presetSubtype="0" fill="hold" nodeType="withEffect">
                                  <p:stCondLst>
                                    <p:cond delay="0"/>
                                  </p:stCondLst>
                                  <p:childTnLst>
                                    <p:set>
                                      <p:cBhvr>
                                        <p:cTn id="18" dur="1" fill="hold">
                                          <p:stCondLst>
                                            <p:cond delay="0"/>
                                          </p:stCondLst>
                                        </p:cTn>
                                        <p:tgtEl>
                                          <p:spTgt spid="1452"/>
                                        </p:tgtEl>
                                        <p:attrNameLst>
                                          <p:attrName>style.visibility</p:attrName>
                                        </p:attrNameLst>
                                      </p:cBhvr>
                                      <p:to>
                                        <p:strVal val="visible"/>
                                      </p:to>
                                    </p:set>
                                    <p:animEffect transition="in" filter="fade">
                                      <p:cBhvr>
                                        <p:cTn id="19" dur="1000"/>
                                        <p:tgtEl>
                                          <p:spTgt spid="1452"/>
                                        </p:tgtEl>
                                      </p:cBhvr>
                                    </p:animEffect>
                                  </p:childTnLst>
                                </p:cTn>
                              </p:par>
                              <p:par>
                                <p:cTn id="20" presetID="10" presetClass="entr" presetSubtype="0" fill="hold" nodeType="withEffect">
                                  <p:stCondLst>
                                    <p:cond delay="0"/>
                                  </p:stCondLst>
                                  <p:childTnLst>
                                    <p:set>
                                      <p:cBhvr>
                                        <p:cTn id="21" dur="1" fill="hold">
                                          <p:stCondLst>
                                            <p:cond delay="0"/>
                                          </p:stCondLst>
                                        </p:cTn>
                                        <p:tgtEl>
                                          <p:spTgt spid="1453"/>
                                        </p:tgtEl>
                                        <p:attrNameLst>
                                          <p:attrName>style.visibility</p:attrName>
                                        </p:attrNameLst>
                                      </p:cBhvr>
                                      <p:to>
                                        <p:strVal val="visible"/>
                                      </p:to>
                                    </p:set>
                                    <p:animEffect transition="in" filter="fade">
                                      <p:cBhvr>
                                        <p:cTn id="22" dur="1000"/>
                                        <p:tgtEl>
                                          <p:spTgt spid="1453"/>
                                        </p:tgtEl>
                                      </p:cBhvr>
                                    </p:animEffect>
                                  </p:childTnLst>
                                </p:cTn>
                              </p:par>
                              <p:par>
                                <p:cTn id="23" presetID="10" presetClass="entr" presetSubtype="0" fill="hold" nodeType="withEffect">
                                  <p:stCondLst>
                                    <p:cond delay="0"/>
                                  </p:stCondLst>
                                  <p:childTnLst>
                                    <p:set>
                                      <p:cBhvr>
                                        <p:cTn id="24" dur="1" fill="hold">
                                          <p:stCondLst>
                                            <p:cond delay="0"/>
                                          </p:stCondLst>
                                        </p:cTn>
                                        <p:tgtEl>
                                          <p:spTgt spid="1454"/>
                                        </p:tgtEl>
                                        <p:attrNameLst>
                                          <p:attrName>style.visibility</p:attrName>
                                        </p:attrNameLst>
                                      </p:cBhvr>
                                      <p:to>
                                        <p:strVal val="visible"/>
                                      </p:to>
                                    </p:set>
                                    <p:animEffect transition="in" filter="fade">
                                      <p:cBhvr>
                                        <p:cTn id="25" dur="1000"/>
                                        <p:tgtEl>
                                          <p:spTgt spid="1454"/>
                                        </p:tgtEl>
                                      </p:cBhvr>
                                    </p:animEffect>
                                  </p:childTnLst>
                                </p:cTn>
                              </p:par>
                              <p:par>
                                <p:cTn id="26" presetID="10" presetClass="entr" presetSubtype="0" fill="hold" nodeType="withEffect">
                                  <p:stCondLst>
                                    <p:cond delay="0"/>
                                  </p:stCondLst>
                                  <p:childTnLst>
                                    <p:set>
                                      <p:cBhvr>
                                        <p:cTn id="27" dur="1" fill="hold">
                                          <p:stCondLst>
                                            <p:cond delay="0"/>
                                          </p:stCondLst>
                                        </p:cTn>
                                        <p:tgtEl>
                                          <p:spTgt spid="1455"/>
                                        </p:tgtEl>
                                        <p:attrNameLst>
                                          <p:attrName>style.visibility</p:attrName>
                                        </p:attrNameLst>
                                      </p:cBhvr>
                                      <p:to>
                                        <p:strVal val="visible"/>
                                      </p:to>
                                    </p:set>
                                    <p:animEffect transition="in" filter="fade">
                                      <p:cBhvr>
                                        <p:cTn id="28" dur="1000"/>
                                        <p:tgtEl>
                                          <p:spTgt spid="1455"/>
                                        </p:tgtEl>
                                      </p:cBhvr>
                                    </p:animEffect>
                                  </p:childTnLst>
                                </p:cTn>
                              </p:par>
                              <p:par>
                                <p:cTn id="29" presetID="10" presetClass="entr" presetSubtype="0" fill="hold" nodeType="withEffect">
                                  <p:stCondLst>
                                    <p:cond delay="0"/>
                                  </p:stCondLst>
                                  <p:childTnLst>
                                    <p:set>
                                      <p:cBhvr>
                                        <p:cTn id="30" dur="1" fill="hold">
                                          <p:stCondLst>
                                            <p:cond delay="0"/>
                                          </p:stCondLst>
                                        </p:cTn>
                                        <p:tgtEl>
                                          <p:spTgt spid="1456"/>
                                        </p:tgtEl>
                                        <p:attrNameLst>
                                          <p:attrName>style.visibility</p:attrName>
                                        </p:attrNameLst>
                                      </p:cBhvr>
                                      <p:to>
                                        <p:strVal val="visible"/>
                                      </p:to>
                                    </p:set>
                                    <p:animEffect transition="in" filter="fade">
                                      <p:cBhvr>
                                        <p:cTn id="31" dur="1000"/>
                                        <p:tgtEl>
                                          <p:spTgt spid="1456"/>
                                        </p:tgtEl>
                                      </p:cBhvr>
                                    </p:animEffect>
                                  </p:childTnLst>
                                </p:cTn>
                              </p:par>
                              <p:par>
                                <p:cTn id="32" presetID="10" presetClass="entr" presetSubtype="0" fill="hold" nodeType="withEffect">
                                  <p:stCondLst>
                                    <p:cond delay="0"/>
                                  </p:stCondLst>
                                  <p:childTnLst>
                                    <p:set>
                                      <p:cBhvr>
                                        <p:cTn id="33" dur="1" fill="hold">
                                          <p:stCondLst>
                                            <p:cond delay="0"/>
                                          </p:stCondLst>
                                        </p:cTn>
                                        <p:tgtEl>
                                          <p:spTgt spid="1460"/>
                                        </p:tgtEl>
                                        <p:attrNameLst>
                                          <p:attrName>style.visibility</p:attrName>
                                        </p:attrNameLst>
                                      </p:cBhvr>
                                      <p:to>
                                        <p:strVal val="visible"/>
                                      </p:to>
                                    </p:set>
                                    <p:animEffect transition="in" filter="fade">
                                      <p:cBhvr>
                                        <p:cTn id="34" dur="1000"/>
                                        <p:tgtEl>
                                          <p:spTgt spid="1460"/>
                                        </p:tgtEl>
                                      </p:cBhvr>
                                    </p:animEffect>
                                  </p:childTnLst>
                                </p:cTn>
                              </p:par>
                              <p:par>
                                <p:cTn id="35" presetID="10" presetClass="entr" presetSubtype="0" fill="hold" nodeType="withEffect">
                                  <p:stCondLst>
                                    <p:cond delay="0"/>
                                  </p:stCondLst>
                                  <p:childTnLst>
                                    <p:set>
                                      <p:cBhvr>
                                        <p:cTn id="36" dur="1" fill="hold">
                                          <p:stCondLst>
                                            <p:cond delay="0"/>
                                          </p:stCondLst>
                                        </p:cTn>
                                        <p:tgtEl>
                                          <p:spTgt spid="1461"/>
                                        </p:tgtEl>
                                        <p:attrNameLst>
                                          <p:attrName>style.visibility</p:attrName>
                                        </p:attrNameLst>
                                      </p:cBhvr>
                                      <p:to>
                                        <p:strVal val="visible"/>
                                      </p:to>
                                    </p:set>
                                    <p:animEffect transition="in" filter="fade">
                                      <p:cBhvr>
                                        <p:cTn id="37" dur="1000"/>
                                        <p:tgtEl>
                                          <p:spTgt spid="1461"/>
                                        </p:tgtEl>
                                      </p:cBhvr>
                                    </p:animEffect>
                                  </p:childTnLst>
                                </p:cTn>
                              </p:par>
                              <p:par>
                                <p:cTn id="38" presetID="10" presetClass="entr" presetSubtype="0" fill="hold" nodeType="withEffect">
                                  <p:stCondLst>
                                    <p:cond delay="0"/>
                                  </p:stCondLst>
                                  <p:childTnLst>
                                    <p:set>
                                      <p:cBhvr>
                                        <p:cTn id="39" dur="1" fill="hold">
                                          <p:stCondLst>
                                            <p:cond delay="0"/>
                                          </p:stCondLst>
                                        </p:cTn>
                                        <p:tgtEl>
                                          <p:spTgt spid="1462"/>
                                        </p:tgtEl>
                                        <p:attrNameLst>
                                          <p:attrName>style.visibility</p:attrName>
                                        </p:attrNameLst>
                                      </p:cBhvr>
                                      <p:to>
                                        <p:strVal val="visible"/>
                                      </p:to>
                                    </p:set>
                                    <p:animEffect transition="in" filter="fade">
                                      <p:cBhvr>
                                        <p:cTn id="40" dur="1000"/>
                                        <p:tgtEl>
                                          <p:spTgt spid="1462"/>
                                        </p:tgtEl>
                                      </p:cBhvr>
                                    </p:animEffect>
                                  </p:childTnLst>
                                </p:cTn>
                              </p:par>
                              <p:par>
                                <p:cTn id="41" presetID="10" presetClass="entr" presetSubtype="0" fill="hold" nodeType="withEffect">
                                  <p:stCondLst>
                                    <p:cond delay="0"/>
                                  </p:stCondLst>
                                  <p:childTnLst>
                                    <p:set>
                                      <p:cBhvr>
                                        <p:cTn id="42" dur="1" fill="hold">
                                          <p:stCondLst>
                                            <p:cond delay="0"/>
                                          </p:stCondLst>
                                        </p:cTn>
                                        <p:tgtEl>
                                          <p:spTgt spid="1463"/>
                                        </p:tgtEl>
                                        <p:attrNameLst>
                                          <p:attrName>style.visibility</p:attrName>
                                        </p:attrNameLst>
                                      </p:cBhvr>
                                      <p:to>
                                        <p:strVal val="visible"/>
                                      </p:to>
                                    </p:set>
                                    <p:animEffect transition="in" filter="fade">
                                      <p:cBhvr>
                                        <p:cTn id="43" dur="1000"/>
                                        <p:tgtEl>
                                          <p:spTgt spid="1463"/>
                                        </p:tgtEl>
                                      </p:cBhvr>
                                    </p:animEffect>
                                  </p:childTnLst>
                                </p:cTn>
                              </p:par>
                              <p:par>
                                <p:cTn id="44" presetID="10" presetClass="entr" presetSubtype="0" fill="hold" nodeType="withEffect">
                                  <p:stCondLst>
                                    <p:cond delay="0"/>
                                  </p:stCondLst>
                                  <p:childTnLst>
                                    <p:set>
                                      <p:cBhvr>
                                        <p:cTn id="45" dur="1" fill="hold">
                                          <p:stCondLst>
                                            <p:cond delay="0"/>
                                          </p:stCondLst>
                                        </p:cTn>
                                        <p:tgtEl>
                                          <p:spTgt spid="1449"/>
                                        </p:tgtEl>
                                        <p:attrNameLst>
                                          <p:attrName>style.visibility</p:attrName>
                                        </p:attrNameLst>
                                      </p:cBhvr>
                                      <p:to>
                                        <p:strVal val="visible"/>
                                      </p:to>
                                    </p:set>
                                    <p:animEffect transition="in" filter="fade">
                                      <p:cBhvr>
                                        <p:cTn id="46" dur="1000"/>
                                        <p:tgtEl>
                                          <p:spTgt spid="1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sp>
        <p:nvSpPr>
          <p:cNvPr id="1468" name="Google Shape;1468;p137"/>
          <p:cNvSpPr txBox="1">
            <a:spLocks noGrp="1"/>
          </p:cNvSpPr>
          <p:nvPr>
            <p:ph type="title"/>
          </p:nvPr>
        </p:nvSpPr>
        <p:spPr>
          <a:xfrm>
            <a:off x="0" y="-6750"/>
            <a:ext cx="8520600" cy="6003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700"/>
              <a:t>Landscape of Pre-trained Model Re-use</a:t>
            </a:r>
            <a:endParaRPr sz="2700"/>
          </a:p>
        </p:txBody>
      </p:sp>
      <p:sp>
        <p:nvSpPr>
          <p:cNvPr id="1470" name="Google Shape;1470;p137"/>
          <p:cNvSpPr txBox="1">
            <a:spLocks noGrp="1"/>
          </p:cNvSpPr>
          <p:nvPr>
            <p:ph type="body" idx="1"/>
          </p:nvPr>
        </p:nvSpPr>
        <p:spPr>
          <a:xfrm>
            <a:off x="311700" y="698175"/>
            <a:ext cx="8928300" cy="530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000" b="1">
                <a:solidFill>
                  <a:schemeClr val="dk1"/>
                </a:solidFill>
              </a:rPr>
              <a:t>PTM → </a:t>
            </a:r>
            <a:r>
              <a:rPr lang="en" sz="2000">
                <a:solidFill>
                  <a:schemeClr val="dk1"/>
                </a:solidFill>
              </a:rPr>
              <a:t>Same task or novel applications</a:t>
            </a:r>
            <a:endParaRPr sz="2000">
              <a:solidFill>
                <a:schemeClr val="dk1"/>
              </a:solidFill>
            </a:endParaRPr>
          </a:p>
        </p:txBody>
      </p:sp>
      <p:pic>
        <p:nvPicPr>
          <p:cNvPr id="1471" name="Google Shape;1471;p137" descr="Diagram&#10;&#10;Description automatically generated"/>
          <p:cNvPicPr preferRelativeResize="0"/>
          <p:nvPr/>
        </p:nvPicPr>
        <p:blipFill>
          <a:blip r:embed="rId3">
            <a:alphaModFix/>
          </a:blip>
          <a:stretch>
            <a:fillRect/>
          </a:stretch>
        </p:blipFill>
        <p:spPr>
          <a:xfrm>
            <a:off x="3570875" y="1725595"/>
            <a:ext cx="1298500" cy="812200"/>
          </a:xfrm>
          <a:prstGeom prst="rect">
            <a:avLst/>
          </a:prstGeom>
          <a:noFill/>
          <a:ln>
            <a:noFill/>
          </a:ln>
        </p:spPr>
      </p:pic>
      <p:sp>
        <p:nvSpPr>
          <p:cNvPr id="1472" name="Google Shape;1472;p137"/>
          <p:cNvSpPr txBox="1"/>
          <p:nvPr/>
        </p:nvSpPr>
        <p:spPr>
          <a:xfrm>
            <a:off x="3790825" y="1377850"/>
            <a:ext cx="858600" cy="25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PTM</a:t>
            </a:r>
            <a:endParaRPr sz="1800">
              <a:solidFill>
                <a:schemeClr val="dk2"/>
              </a:solidFill>
            </a:endParaRPr>
          </a:p>
        </p:txBody>
      </p:sp>
      <p:sp>
        <p:nvSpPr>
          <p:cNvPr id="2" name="Slide Number Placeholder 1">
            <a:extLst>
              <a:ext uri="{FF2B5EF4-FFF2-40B4-BE49-F238E27FC236}">
                <a16:creationId xmlns:a16="http://schemas.microsoft.com/office/drawing/2014/main" id="{9357D167-ACDE-9E98-DF12-927513D887E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199</a:t>
            </a:fld>
            <a:endParaRPr lang="e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C028533-26A8-5EB7-A1A5-F1ADD5FA6E4E}"/>
              </a:ext>
            </a:extLst>
          </p:cNvPr>
          <p:cNvSpPr>
            <a:spLocks noGrp="1"/>
          </p:cNvSpPr>
          <p:nvPr>
            <p:ph type="title"/>
          </p:nvPr>
        </p:nvSpPr>
        <p:spPr/>
        <p:txBody>
          <a:bodyPr>
            <a:normAutofit fontScale="90000"/>
          </a:bodyPr>
          <a:lstStyle/>
          <a:p>
            <a:r>
              <a:rPr lang="en-US"/>
              <a:t>Talk Outline</a:t>
            </a:r>
          </a:p>
        </p:txBody>
      </p:sp>
      <p:sp>
        <p:nvSpPr>
          <p:cNvPr id="11" name="Content Placeholder 2">
            <a:extLst>
              <a:ext uri="{FF2B5EF4-FFF2-40B4-BE49-F238E27FC236}">
                <a16:creationId xmlns:a16="http://schemas.microsoft.com/office/drawing/2014/main" id="{D1160C90-D712-B3F1-6010-5A686ADDA379}"/>
              </a:ext>
            </a:extLst>
          </p:cNvPr>
          <p:cNvSpPr>
            <a:spLocks noGrp="1"/>
          </p:cNvSpPr>
          <p:nvPr>
            <p:ph idx="1"/>
          </p:nvPr>
        </p:nvSpPr>
        <p:spPr>
          <a:xfrm>
            <a:off x="342900" y="730527"/>
            <a:ext cx="8450036" cy="3628493"/>
          </a:xfrm>
        </p:spPr>
        <p:txBody>
          <a:bodyPr vert="horz" lIns="91440" tIns="45720" rIns="91440" bIns="45720" rtlCol="0" anchor="t">
            <a:noAutofit/>
          </a:bodyPr>
          <a:lstStyle/>
          <a:p>
            <a:pPr>
              <a:lnSpc>
                <a:spcPct val="150000"/>
              </a:lnSpc>
            </a:pPr>
            <a:r>
              <a:rPr lang="en-US">
                <a:latin typeface="Acumin Pro"/>
                <a:cs typeface="Acumin Pro"/>
              </a:rPr>
              <a:t>Thesis Summary</a:t>
            </a:r>
          </a:p>
          <a:p>
            <a:pPr>
              <a:lnSpc>
                <a:spcPct val="150000"/>
              </a:lnSpc>
            </a:pPr>
            <a:r>
              <a:rPr lang="en-US">
                <a:latin typeface="Acumin Pro"/>
                <a:cs typeface="Acumin Pro"/>
              </a:rPr>
              <a:t>Outcomes</a:t>
            </a:r>
          </a:p>
          <a:p>
            <a:pPr>
              <a:lnSpc>
                <a:spcPct val="150000"/>
              </a:lnSpc>
            </a:pPr>
            <a:r>
              <a:rPr lang="en-US">
                <a:latin typeface="Acumin Pro"/>
                <a:cs typeface="Acumin Pro"/>
              </a:rPr>
              <a:t>Background</a:t>
            </a:r>
          </a:p>
          <a:p>
            <a:pPr>
              <a:lnSpc>
                <a:spcPct val="150000"/>
              </a:lnSpc>
            </a:pPr>
            <a:r>
              <a:rPr lang="en-US">
                <a:latin typeface="Acumin Pro"/>
                <a:cs typeface="Acumin Pro"/>
              </a:rPr>
              <a:t>Part 1: Characterizing Trustworthiness of AI Model Reuse</a:t>
            </a:r>
          </a:p>
          <a:p>
            <a:pPr lvl="1">
              <a:lnSpc>
                <a:spcPct val="150000"/>
              </a:lnSpc>
            </a:pPr>
            <a:r>
              <a:rPr lang="en-US" sz="1200">
                <a:latin typeface="Acumin Pro"/>
                <a:cs typeface="Acumin Pro"/>
              </a:rPr>
              <a:t>Topic 1: Challenges and Practices of Deep Learning Reengineering</a:t>
            </a:r>
          </a:p>
          <a:p>
            <a:pPr lvl="1">
              <a:lnSpc>
                <a:spcPct val="150000"/>
              </a:lnSpc>
            </a:pPr>
            <a:r>
              <a:rPr lang="en-US" sz="1200">
                <a:latin typeface="Acumin Pro"/>
                <a:cs typeface="Acumin Pro"/>
              </a:rPr>
              <a:t>Topic 2: Trustworthy Reuse of PTMs</a:t>
            </a:r>
          </a:p>
          <a:p>
            <a:pPr lvl="1">
              <a:lnSpc>
                <a:spcPct val="150000"/>
              </a:lnSpc>
            </a:pPr>
            <a:r>
              <a:rPr lang="en-US" sz="1200">
                <a:latin typeface="Acumin Pro"/>
                <a:cs typeface="Acumin Pro"/>
              </a:rPr>
              <a:t>Topic 3: Datasets of PTMs in Open-Source Software</a:t>
            </a:r>
          </a:p>
          <a:p>
            <a:pPr>
              <a:lnSpc>
                <a:spcPct val="150000"/>
              </a:lnSpc>
            </a:pPr>
            <a:r>
              <a:rPr lang="en-US">
                <a:latin typeface="Acumin Pro"/>
                <a:cs typeface="Acumin Pro"/>
              </a:rPr>
              <a:t>Part 2: Improving Trustworthy Reuse in AI Model Supply Chain</a:t>
            </a:r>
          </a:p>
          <a:p>
            <a:pPr lvl="1">
              <a:lnSpc>
                <a:spcPct val="150000"/>
              </a:lnSpc>
            </a:pPr>
            <a:r>
              <a:rPr lang="en" sz="1200">
                <a:latin typeface="Acumin Pro"/>
                <a:cs typeface="Acumin Pro"/>
              </a:rPr>
              <a:t>Topic 4: </a:t>
            </a:r>
            <a:r>
              <a:rPr lang="en-US" sz="1200"/>
              <a:t>Enhancing PTM Naming Practices and Consistency</a:t>
            </a:r>
          </a:p>
          <a:p>
            <a:pPr lvl="1">
              <a:lnSpc>
                <a:spcPct val="150000"/>
              </a:lnSpc>
            </a:pPr>
            <a:r>
              <a:rPr lang="en" sz="1200"/>
              <a:t>Topic 5: Adapting Package Confusion Detection System to AI Model Supply Chain</a:t>
            </a:r>
            <a:endParaRPr lang="en-US" sz="1200">
              <a:latin typeface="Acumin Pro"/>
              <a:cs typeface="Acumin Pro"/>
            </a:endParaRPr>
          </a:p>
          <a:p>
            <a:pPr>
              <a:lnSpc>
                <a:spcPct val="150000"/>
              </a:lnSpc>
            </a:pPr>
            <a:r>
              <a:rPr lang="en-US">
                <a:latin typeface="Acumin Pro"/>
                <a:cs typeface="Acumin Pro"/>
              </a:rPr>
              <a:t>Discussion and Conclusion</a:t>
            </a:r>
          </a:p>
          <a:p>
            <a:pPr>
              <a:lnSpc>
                <a:spcPct val="150000"/>
              </a:lnSpc>
            </a:pPr>
            <a:endParaRPr lang="en-US"/>
          </a:p>
        </p:txBody>
      </p:sp>
      <p:sp>
        <p:nvSpPr>
          <p:cNvPr id="2" name="Slide Number Placeholder 1">
            <a:extLst>
              <a:ext uri="{FF2B5EF4-FFF2-40B4-BE49-F238E27FC236}">
                <a16:creationId xmlns:a16="http://schemas.microsoft.com/office/drawing/2014/main" id="{0B97EA64-2734-EA38-F5B9-17DFE6C081A7}"/>
              </a:ext>
            </a:extLst>
          </p:cNvPr>
          <p:cNvSpPr>
            <a:spLocks noGrp="1"/>
          </p:cNvSpPr>
          <p:nvPr>
            <p:ph type="sldNum" sz="quarter" idx="12"/>
          </p:nvPr>
        </p:nvSpPr>
        <p:spPr/>
        <p:txBody>
          <a:bodyPr/>
          <a:lstStyle/>
          <a:p>
            <a:endParaRPr lang="en-US"/>
          </a:p>
        </p:txBody>
      </p:sp>
      <p:sp>
        <p:nvSpPr>
          <p:cNvPr id="3" name="Slide Number Placeholder 1">
            <a:extLst>
              <a:ext uri="{FF2B5EF4-FFF2-40B4-BE49-F238E27FC236}">
                <a16:creationId xmlns:a16="http://schemas.microsoft.com/office/drawing/2014/main" id="{5D2653E7-1845-77B8-9B38-9FC73C4ACDB4}"/>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2</a:t>
            </a:fld>
            <a:endParaRPr lang="en"/>
          </a:p>
        </p:txBody>
      </p:sp>
      <p:sp>
        <p:nvSpPr>
          <p:cNvPr id="6" name="TextBox 5">
            <a:extLst>
              <a:ext uri="{FF2B5EF4-FFF2-40B4-BE49-F238E27FC236}">
                <a16:creationId xmlns:a16="http://schemas.microsoft.com/office/drawing/2014/main" id="{C88BD980-3547-97C2-BB2E-C1A0AC2193E8}"/>
              </a:ext>
            </a:extLst>
          </p:cNvPr>
          <p:cNvSpPr txBox="1"/>
          <p:nvPr/>
        </p:nvSpPr>
        <p:spPr>
          <a:xfrm>
            <a:off x="5440542" y="2628888"/>
            <a:ext cx="2088573" cy="369332"/>
          </a:xfrm>
          <a:prstGeom prst="rect">
            <a:avLst/>
          </a:prstGeom>
          <a:noFill/>
        </p:spPr>
        <p:txBody>
          <a:bodyPr wrap="square" rtlCol="0">
            <a:spAutoFit/>
          </a:bodyPr>
          <a:lstStyle/>
          <a:p>
            <a:r>
              <a:rPr lang="en-US" b="1">
                <a:solidFill>
                  <a:srgbClr val="4631C2"/>
                </a:solidFill>
              </a:rPr>
              <a:t>Included in Prelim</a:t>
            </a:r>
          </a:p>
        </p:txBody>
      </p:sp>
      <p:sp>
        <p:nvSpPr>
          <p:cNvPr id="7" name="TextBox 6">
            <a:extLst>
              <a:ext uri="{FF2B5EF4-FFF2-40B4-BE49-F238E27FC236}">
                <a16:creationId xmlns:a16="http://schemas.microsoft.com/office/drawing/2014/main" id="{E2E951D6-6C2A-26EE-3252-CE328BDCCB2D}"/>
              </a:ext>
            </a:extLst>
          </p:cNvPr>
          <p:cNvSpPr txBox="1"/>
          <p:nvPr/>
        </p:nvSpPr>
        <p:spPr>
          <a:xfrm>
            <a:off x="6209884" y="3869949"/>
            <a:ext cx="2088573" cy="369332"/>
          </a:xfrm>
          <a:prstGeom prst="rect">
            <a:avLst/>
          </a:prstGeom>
          <a:noFill/>
        </p:spPr>
        <p:txBody>
          <a:bodyPr wrap="square" rtlCol="0">
            <a:spAutoFit/>
          </a:bodyPr>
          <a:lstStyle/>
          <a:p>
            <a:r>
              <a:rPr lang="en-US" b="1">
                <a:solidFill>
                  <a:srgbClr val="C00000"/>
                </a:solidFill>
              </a:rPr>
              <a:t>New content</a:t>
            </a:r>
          </a:p>
        </p:txBody>
      </p:sp>
    </p:spTree>
    <p:extLst>
      <p:ext uri="{BB962C8B-B14F-4D97-AF65-F5344CB8AC3E}">
        <p14:creationId xmlns:p14="http://schemas.microsoft.com/office/powerpoint/2010/main" val="388651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11">
                                            <p:txEl>
                                              <p:pRg st="3" end="3"/>
                                            </p:txEl>
                                          </p:spTgt>
                                        </p:tgtEl>
                                        <p:attrNameLst>
                                          <p:attrName>style.color</p:attrName>
                                        </p:attrNameLst>
                                      </p:cBhvr>
                                      <p:to>
                                        <a:srgbClr val="5056F8"/>
                                      </p:to>
                                    </p:animClr>
                                  </p:childTnLst>
                                </p:cTn>
                              </p:par>
                              <p:par>
                                <p:cTn id="7" presetID="3" presetClass="emph" presetSubtype="2" fill="hold" nodeType="withEffect">
                                  <p:stCondLst>
                                    <p:cond delay="0"/>
                                  </p:stCondLst>
                                  <p:childTnLst>
                                    <p:animClr clrSpc="rgb" dir="cw">
                                      <p:cBhvr override="childStyle">
                                        <p:cTn id="8" dur="10" fill="hold"/>
                                        <p:tgtEl>
                                          <p:spTgt spid="11">
                                            <p:txEl>
                                              <p:pRg st="4" end="4"/>
                                            </p:txEl>
                                          </p:spTgt>
                                        </p:tgtEl>
                                        <p:attrNameLst>
                                          <p:attrName>style.color</p:attrName>
                                        </p:attrNameLst>
                                      </p:cBhvr>
                                      <p:to>
                                        <a:srgbClr val="5056F8"/>
                                      </p:to>
                                    </p:animClr>
                                  </p:childTnLst>
                                </p:cTn>
                              </p:par>
                              <p:par>
                                <p:cTn id="9" presetID="3" presetClass="emph" presetSubtype="2" fill="hold" nodeType="withEffect">
                                  <p:stCondLst>
                                    <p:cond delay="0"/>
                                  </p:stCondLst>
                                  <p:childTnLst>
                                    <p:animClr clrSpc="rgb" dir="cw">
                                      <p:cBhvr override="childStyle">
                                        <p:cTn id="10" dur="10" fill="hold"/>
                                        <p:tgtEl>
                                          <p:spTgt spid="11">
                                            <p:txEl>
                                              <p:pRg st="5" end="5"/>
                                            </p:txEl>
                                          </p:spTgt>
                                        </p:tgtEl>
                                        <p:attrNameLst>
                                          <p:attrName>style.color</p:attrName>
                                        </p:attrNameLst>
                                      </p:cBhvr>
                                      <p:to>
                                        <a:srgbClr val="5056F8"/>
                                      </p:to>
                                    </p:animClr>
                                  </p:childTnLst>
                                </p:cTn>
                              </p:par>
                              <p:par>
                                <p:cTn id="11" presetID="3" presetClass="emph" presetSubtype="2" fill="hold" nodeType="withEffect">
                                  <p:stCondLst>
                                    <p:cond delay="0"/>
                                  </p:stCondLst>
                                  <p:childTnLst>
                                    <p:animClr clrSpc="rgb" dir="cw">
                                      <p:cBhvr override="childStyle">
                                        <p:cTn id="12" dur="10" fill="hold"/>
                                        <p:tgtEl>
                                          <p:spTgt spid="11">
                                            <p:txEl>
                                              <p:pRg st="6" end="6"/>
                                            </p:txEl>
                                          </p:spTgt>
                                        </p:tgtEl>
                                        <p:attrNameLst>
                                          <p:attrName>style.color</p:attrName>
                                        </p:attrNameLst>
                                      </p:cBhvr>
                                      <p:to>
                                        <a:srgbClr val="5056F8"/>
                                      </p:to>
                                    </p:animClr>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mph" presetSubtype="2" fill="hold" nodeType="clickEffect">
                                  <p:stCondLst>
                                    <p:cond delay="0"/>
                                  </p:stCondLst>
                                  <p:childTnLst>
                                    <p:animClr clrSpc="rgb" dir="cw">
                                      <p:cBhvr override="childStyle">
                                        <p:cTn id="19" dur="10" fill="hold"/>
                                        <p:tgtEl>
                                          <p:spTgt spid="11">
                                            <p:txEl>
                                              <p:pRg st="7" end="7"/>
                                            </p:txEl>
                                          </p:spTgt>
                                        </p:tgtEl>
                                        <p:attrNameLst>
                                          <p:attrName>style.color</p:attrName>
                                        </p:attrNameLst>
                                      </p:cBhvr>
                                      <p:to>
                                        <a:srgbClr val="C00000"/>
                                      </p:to>
                                    </p:animClr>
                                  </p:childTnLst>
                                </p:cTn>
                              </p:par>
                              <p:par>
                                <p:cTn id="20" presetID="3" presetClass="emph" presetSubtype="2" fill="hold" nodeType="withEffect">
                                  <p:stCondLst>
                                    <p:cond delay="0"/>
                                  </p:stCondLst>
                                  <p:childTnLst>
                                    <p:animClr clrSpc="rgb" dir="cw">
                                      <p:cBhvr override="childStyle">
                                        <p:cTn id="21" dur="10" fill="hold"/>
                                        <p:tgtEl>
                                          <p:spTgt spid="11">
                                            <p:txEl>
                                              <p:pRg st="8" end="8"/>
                                            </p:txEl>
                                          </p:spTgt>
                                        </p:tgtEl>
                                        <p:attrNameLst>
                                          <p:attrName>style.color</p:attrName>
                                        </p:attrNameLst>
                                      </p:cBhvr>
                                      <p:to>
                                        <a:srgbClr val="C00000"/>
                                      </p:to>
                                    </p:animClr>
                                  </p:childTnLst>
                                </p:cTn>
                              </p:par>
                              <p:par>
                                <p:cTn id="22" presetID="3" presetClass="emph" presetSubtype="2" fill="hold" nodeType="withEffect">
                                  <p:stCondLst>
                                    <p:cond delay="0"/>
                                  </p:stCondLst>
                                  <p:childTnLst>
                                    <p:animClr clrSpc="rgb" dir="cw">
                                      <p:cBhvr override="childStyle">
                                        <p:cTn id="23" dur="10" fill="hold"/>
                                        <p:tgtEl>
                                          <p:spTgt spid="11">
                                            <p:txEl>
                                              <p:pRg st="9" end="9"/>
                                            </p:txEl>
                                          </p:spTgt>
                                        </p:tgtEl>
                                        <p:attrNameLst>
                                          <p:attrName>style.color</p:attrName>
                                        </p:attrNameLst>
                                      </p:cBhvr>
                                      <p:to>
                                        <a:srgbClr val="C00000"/>
                                      </p:to>
                                    </p:animClr>
                                  </p:childTnLst>
                                </p:cTn>
                              </p:par>
                            </p:childTnLst>
                          </p:cTn>
                        </p:par>
                        <p:par>
                          <p:cTn id="24" fill="hold">
                            <p:stCondLst>
                              <p:cond delay="10"/>
                            </p:stCondLst>
                            <p:childTnLst>
                              <p:par>
                                <p:cTn id="25" presetID="1"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7" name="Google Shape;307;p31"/>
          <p:cNvSpPr txBox="1">
            <a:spLocks noGrp="1"/>
          </p:cNvSpPr>
          <p:nvPr>
            <p:ph type="title"/>
          </p:nvPr>
        </p:nvSpPr>
        <p:spPr>
          <a:xfrm>
            <a:off x="311700" y="2882"/>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t>Putting together…</a:t>
            </a:r>
            <a:endParaRPr sz="4000"/>
          </a:p>
        </p:txBody>
      </p:sp>
      <p:sp>
        <p:nvSpPr>
          <p:cNvPr id="2" name="Slide Number Placeholder 1">
            <a:extLst>
              <a:ext uri="{FF2B5EF4-FFF2-40B4-BE49-F238E27FC236}">
                <a16:creationId xmlns:a16="http://schemas.microsoft.com/office/drawing/2014/main" id="{EDD7D14C-0CE9-EA73-A092-894B12887A5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
        <p:nvSpPr>
          <p:cNvPr id="9" name="TextBox 8">
            <a:extLst>
              <a:ext uri="{FF2B5EF4-FFF2-40B4-BE49-F238E27FC236}">
                <a16:creationId xmlns:a16="http://schemas.microsoft.com/office/drawing/2014/main" id="{C460086C-D354-8380-F42C-797C34929A4A}"/>
              </a:ext>
            </a:extLst>
          </p:cNvPr>
          <p:cNvSpPr txBox="1"/>
          <p:nvPr/>
        </p:nvSpPr>
        <p:spPr>
          <a:xfrm>
            <a:off x="1368732" y="2213367"/>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Background</a:t>
            </a:r>
          </a:p>
        </p:txBody>
      </p:sp>
      <p:sp>
        <p:nvSpPr>
          <p:cNvPr id="14" name="TextBox 13">
            <a:extLst>
              <a:ext uri="{FF2B5EF4-FFF2-40B4-BE49-F238E27FC236}">
                <a16:creationId xmlns:a16="http://schemas.microsoft.com/office/drawing/2014/main" id="{BA956CFB-A88D-402B-ECEF-E0FE6F22A5D5}"/>
              </a:ext>
            </a:extLst>
          </p:cNvPr>
          <p:cNvSpPr txBox="1"/>
          <p:nvPr/>
        </p:nvSpPr>
        <p:spPr>
          <a:xfrm>
            <a:off x="4063329" y="1786820"/>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Trad. Software</a:t>
            </a:r>
          </a:p>
        </p:txBody>
      </p:sp>
      <p:sp>
        <p:nvSpPr>
          <p:cNvPr id="15" name="TextBox 14">
            <a:extLst>
              <a:ext uri="{FF2B5EF4-FFF2-40B4-BE49-F238E27FC236}">
                <a16:creationId xmlns:a16="http://schemas.microsoft.com/office/drawing/2014/main" id="{F7BF83F5-F0F2-63BD-3CBC-F376C0817FA5}"/>
              </a:ext>
            </a:extLst>
          </p:cNvPr>
          <p:cNvSpPr txBox="1"/>
          <p:nvPr/>
        </p:nvSpPr>
        <p:spPr>
          <a:xfrm>
            <a:off x="6212696" y="1325155"/>
            <a:ext cx="89250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Reuse</a:t>
            </a:r>
          </a:p>
        </p:txBody>
      </p:sp>
      <p:sp>
        <p:nvSpPr>
          <p:cNvPr id="16" name="TextBox 15">
            <a:extLst>
              <a:ext uri="{FF2B5EF4-FFF2-40B4-BE49-F238E27FC236}">
                <a16:creationId xmlns:a16="http://schemas.microsoft.com/office/drawing/2014/main" id="{81BF12EF-DBE1-1387-DF83-2854DD040714}"/>
              </a:ext>
            </a:extLst>
          </p:cNvPr>
          <p:cNvSpPr txBox="1"/>
          <p:nvPr/>
        </p:nvSpPr>
        <p:spPr>
          <a:xfrm>
            <a:off x="6212695" y="2220593"/>
            <a:ext cx="89250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Trust</a:t>
            </a:r>
          </a:p>
        </p:txBody>
      </p:sp>
      <p:cxnSp>
        <p:nvCxnSpPr>
          <p:cNvPr id="18" name="Straight Connector 17">
            <a:extLst>
              <a:ext uri="{FF2B5EF4-FFF2-40B4-BE49-F238E27FC236}">
                <a16:creationId xmlns:a16="http://schemas.microsoft.com/office/drawing/2014/main" id="{5AF78511-E96C-EEDC-09CE-94B90D184B70}"/>
              </a:ext>
            </a:extLst>
          </p:cNvPr>
          <p:cNvCxnSpPr>
            <a:stCxn id="9" idx="3"/>
            <a:endCxn id="14" idx="1"/>
          </p:cNvCxnSpPr>
          <p:nvPr/>
        </p:nvCxnSpPr>
        <p:spPr>
          <a:xfrm flipV="1">
            <a:off x="3165131" y="1971486"/>
            <a:ext cx="898198" cy="426547"/>
          </a:xfrm>
          <a:prstGeom prst="line">
            <a:avLst/>
          </a:prstGeom>
          <a:ln w="63500"/>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7F12DC11-C916-1AD4-4754-D971D84086EC}"/>
              </a:ext>
            </a:extLst>
          </p:cNvPr>
          <p:cNvCxnSpPr>
            <a:cxnSpLocks/>
            <a:stCxn id="14" idx="3"/>
            <a:endCxn id="15" idx="1"/>
          </p:cNvCxnSpPr>
          <p:nvPr/>
        </p:nvCxnSpPr>
        <p:spPr>
          <a:xfrm flipV="1">
            <a:off x="5859728" y="1509821"/>
            <a:ext cx="352968" cy="461665"/>
          </a:xfrm>
          <a:prstGeom prst="line">
            <a:avLst/>
          </a:prstGeom>
          <a:ln w="63500"/>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E785E4D5-366B-A7E5-2FCB-CE795B924C7A}"/>
              </a:ext>
            </a:extLst>
          </p:cNvPr>
          <p:cNvCxnSpPr>
            <a:cxnSpLocks/>
            <a:stCxn id="14" idx="3"/>
            <a:endCxn id="16" idx="1"/>
          </p:cNvCxnSpPr>
          <p:nvPr/>
        </p:nvCxnSpPr>
        <p:spPr>
          <a:xfrm>
            <a:off x="5859728" y="1971486"/>
            <a:ext cx="352967" cy="433773"/>
          </a:xfrm>
          <a:prstGeom prst="line">
            <a:avLst/>
          </a:prstGeom>
          <a:ln w="63500"/>
        </p:spPr>
        <p:style>
          <a:lnRef idx="3">
            <a:schemeClr val="dk1"/>
          </a:lnRef>
          <a:fillRef idx="0">
            <a:schemeClr val="dk1"/>
          </a:fillRef>
          <a:effectRef idx="2">
            <a:schemeClr val="dk1"/>
          </a:effectRef>
          <a:fontRef idx="minor">
            <a:schemeClr val="tx1"/>
          </a:fontRef>
        </p:style>
      </p:cxnSp>
      <p:sp>
        <p:nvSpPr>
          <p:cNvPr id="26" name="TextBox 25">
            <a:extLst>
              <a:ext uri="{FF2B5EF4-FFF2-40B4-BE49-F238E27FC236}">
                <a16:creationId xmlns:a16="http://schemas.microsoft.com/office/drawing/2014/main" id="{058D7452-868C-BE30-410D-393FE5803797}"/>
              </a:ext>
            </a:extLst>
          </p:cNvPr>
          <p:cNvSpPr txBox="1"/>
          <p:nvPr/>
        </p:nvSpPr>
        <p:spPr>
          <a:xfrm>
            <a:off x="4063330" y="2906195"/>
            <a:ext cx="1796399" cy="369332"/>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a:t>PTMs</a:t>
            </a:r>
          </a:p>
        </p:txBody>
      </p:sp>
      <p:cxnSp>
        <p:nvCxnSpPr>
          <p:cNvPr id="27" name="Straight Connector 26">
            <a:extLst>
              <a:ext uri="{FF2B5EF4-FFF2-40B4-BE49-F238E27FC236}">
                <a16:creationId xmlns:a16="http://schemas.microsoft.com/office/drawing/2014/main" id="{4F677778-270E-787D-99C8-4A8870412D0C}"/>
              </a:ext>
            </a:extLst>
          </p:cNvPr>
          <p:cNvCxnSpPr>
            <a:cxnSpLocks/>
            <a:stCxn id="26" idx="1"/>
            <a:endCxn id="9" idx="3"/>
          </p:cNvCxnSpPr>
          <p:nvPr/>
        </p:nvCxnSpPr>
        <p:spPr>
          <a:xfrm flipH="1" flipV="1">
            <a:off x="3165131" y="2398033"/>
            <a:ext cx="898199" cy="692828"/>
          </a:xfrm>
          <a:prstGeom prst="line">
            <a:avLst/>
          </a:prstGeom>
          <a:ln w="63500"/>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3B4E3413-3CF7-B520-1F9C-8D2BB9EF2A61}"/>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34131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sp>
        <p:nvSpPr>
          <p:cNvPr id="1477" name="Google Shape;1477;p138"/>
          <p:cNvSpPr txBox="1">
            <a:spLocks noGrp="1"/>
          </p:cNvSpPr>
          <p:nvPr>
            <p:ph type="title"/>
          </p:nvPr>
        </p:nvSpPr>
        <p:spPr>
          <a:xfrm>
            <a:off x="0" y="-6750"/>
            <a:ext cx="8520600" cy="6003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700"/>
              <a:t>Landscape of Pre-trained Model Re-use</a:t>
            </a:r>
            <a:endParaRPr sz="2700"/>
          </a:p>
        </p:txBody>
      </p:sp>
      <p:sp>
        <p:nvSpPr>
          <p:cNvPr id="1480" name="Google Shape;1480;p138"/>
          <p:cNvSpPr txBox="1">
            <a:spLocks noGrp="1"/>
          </p:cNvSpPr>
          <p:nvPr>
            <p:ph type="body" idx="1"/>
          </p:nvPr>
        </p:nvSpPr>
        <p:spPr>
          <a:xfrm>
            <a:off x="311700" y="698175"/>
            <a:ext cx="8928300" cy="530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000" b="1">
                <a:solidFill>
                  <a:schemeClr val="dk1"/>
                </a:solidFill>
              </a:rPr>
              <a:t>PTM → </a:t>
            </a:r>
            <a:r>
              <a:rPr lang="en" sz="2000">
                <a:solidFill>
                  <a:schemeClr val="dk1"/>
                </a:solidFill>
              </a:rPr>
              <a:t>Same task or novel applications</a:t>
            </a:r>
            <a:endParaRPr sz="2000">
              <a:solidFill>
                <a:schemeClr val="dk1"/>
              </a:solidFill>
            </a:endParaRPr>
          </a:p>
        </p:txBody>
      </p:sp>
      <p:pic>
        <p:nvPicPr>
          <p:cNvPr id="1479" name="Google Shape;1479;p138"/>
          <p:cNvPicPr preferRelativeResize="0"/>
          <p:nvPr/>
        </p:nvPicPr>
        <p:blipFill rotWithShape="1">
          <a:blip r:embed="rId3">
            <a:alphaModFix/>
          </a:blip>
          <a:srcRect t="24127"/>
          <a:stretch/>
        </p:blipFill>
        <p:spPr>
          <a:xfrm>
            <a:off x="1662450" y="1333500"/>
            <a:ext cx="6065300" cy="3619051"/>
          </a:xfrm>
          <a:prstGeom prst="rect">
            <a:avLst/>
          </a:prstGeom>
          <a:noFill/>
          <a:ln>
            <a:noFill/>
          </a:ln>
        </p:spPr>
      </p:pic>
      <p:sp>
        <p:nvSpPr>
          <p:cNvPr id="2" name="Slide Number Placeholder 1">
            <a:extLst>
              <a:ext uri="{FF2B5EF4-FFF2-40B4-BE49-F238E27FC236}">
                <a16:creationId xmlns:a16="http://schemas.microsoft.com/office/drawing/2014/main" id="{46A8D28C-189E-B658-58A3-A3A932CE3D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200</a:t>
            </a:fld>
            <a:endParaRPr lang="en"/>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Shape 1484"/>
        <p:cNvGrpSpPr/>
        <p:nvPr/>
      </p:nvGrpSpPr>
      <p:grpSpPr>
        <a:xfrm>
          <a:off x="0" y="0"/>
          <a:ext cx="0" cy="0"/>
          <a:chOff x="0" y="0"/>
          <a:chExt cx="0" cy="0"/>
        </a:xfrm>
      </p:grpSpPr>
      <p:sp>
        <p:nvSpPr>
          <p:cNvPr id="1486" name="Google Shape;1486;p139"/>
          <p:cNvSpPr txBox="1"/>
          <p:nvPr/>
        </p:nvSpPr>
        <p:spPr>
          <a:xfrm>
            <a:off x="0" y="0"/>
            <a:ext cx="9144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dk1"/>
                </a:solidFill>
              </a:rPr>
              <a:t>Two primary kinds of (software engineering) research</a:t>
            </a:r>
            <a:endParaRPr/>
          </a:p>
        </p:txBody>
      </p:sp>
      <p:sp>
        <p:nvSpPr>
          <p:cNvPr id="2" name="Slide Number Placeholder 1">
            <a:extLst>
              <a:ext uri="{FF2B5EF4-FFF2-40B4-BE49-F238E27FC236}">
                <a16:creationId xmlns:a16="http://schemas.microsoft.com/office/drawing/2014/main" id="{64853F84-EBAC-88C7-0D24-030260C79082}"/>
              </a:ext>
            </a:extLst>
          </p:cNvPr>
          <p:cNvSpPr>
            <a:spLocks noGrp="1"/>
          </p:cNvSpPr>
          <p:nvPr>
            <p:ph type="sldNum" sz="quarter" idx="12"/>
          </p:nvPr>
        </p:nvSpPr>
        <p:spPr/>
        <p:txBody>
          <a:bodyPr/>
          <a:lstStyle/>
          <a:p>
            <a:fld id="{F39902C9-1D6D-3144-94C6-FDF8FB570987}" type="slidenum">
              <a:rPr lang="en-US" smtClean="0"/>
              <a:t>201</a:t>
            </a:fld>
            <a:endParaRPr lang="en-US"/>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Google Shape;1491;p140"/>
          <p:cNvSpPr txBox="1">
            <a:spLocks noGrp="1"/>
          </p:cNvSpPr>
          <p:nvPr>
            <p:ph type="title"/>
          </p:nvPr>
        </p:nvSpPr>
        <p:spPr>
          <a:xfrm>
            <a:off x="268425" y="0"/>
            <a:ext cx="85206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 b="1"/>
              <a:t>Overview</a:t>
            </a:r>
            <a:endParaRPr b="1"/>
          </a:p>
        </p:txBody>
      </p:sp>
      <p:sp>
        <p:nvSpPr>
          <p:cNvPr id="1493" name="Google Shape;1493;p140"/>
          <p:cNvSpPr txBox="1">
            <a:spLocks noGrp="1"/>
          </p:cNvSpPr>
          <p:nvPr>
            <p:ph type="title" idx="4294967295"/>
          </p:nvPr>
        </p:nvSpPr>
        <p:spPr>
          <a:xfrm>
            <a:off x="0" y="828675"/>
            <a:ext cx="8521700" cy="4062413"/>
          </a:xfrm>
          <a:prstGeom prst="rect">
            <a:avLst/>
          </a:prstGeom>
        </p:spPr>
        <p:txBody>
          <a:bodyPr spcFirstLastPara="1" wrap="square" lIns="91425" tIns="91425" rIns="91425" bIns="91425" anchor="t" anchorCtr="0">
            <a:spAutoFit/>
          </a:bodyPr>
          <a:lstStyle/>
          <a:p>
            <a:pPr marL="457200" lvl="0" indent="-406400" algn="l" rtl="0">
              <a:lnSpc>
                <a:spcPct val="200000"/>
              </a:lnSpc>
              <a:spcBef>
                <a:spcPts val="0"/>
              </a:spcBef>
              <a:spcAft>
                <a:spcPts val="0"/>
              </a:spcAft>
              <a:buSzPts val="2800"/>
              <a:buAutoNum type="arabicPeriod"/>
            </a:pPr>
            <a:r>
              <a:rPr lang="en"/>
              <a:t>My research approach</a:t>
            </a:r>
            <a:endParaRPr/>
          </a:p>
          <a:p>
            <a:pPr marL="457200" lvl="0" indent="-406400" algn="l" rtl="0">
              <a:lnSpc>
                <a:spcPct val="200000"/>
              </a:lnSpc>
              <a:spcBef>
                <a:spcPts val="0"/>
              </a:spcBef>
              <a:spcAft>
                <a:spcPts val="0"/>
              </a:spcAft>
              <a:buSzPts val="2800"/>
              <a:buAutoNum type="arabicPeriod"/>
            </a:pPr>
            <a:r>
              <a:rPr lang="en"/>
              <a:t>Background</a:t>
            </a:r>
            <a:endParaRPr/>
          </a:p>
          <a:p>
            <a:pPr marL="457200" lvl="0" indent="-406400" algn="l" rtl="0">
              <a:lnSpc>
                <a:spcPct val="200000"/>
              </a:lnSpc>
              <a:spcBef>
                <a:spcPts val="0"/>
              </a:spcBef>
              <a:spcAft>
                <a:spcPts val="0"/>
              </a:spcAft>
              <a:buSzPts val="2800"/>
              <a:buAutoNum type="arabicPeriod"/>
            </a:pPr>
            <a:r>
              <a:rPr lang="en" b="1"/>
              <a:t>Research products</a:t>
            </a:r>
            <a:endParaRPr b="1"/>
          </a:p>
          <a:p>
            <a:pPr marL="457200" lvl="0" indent="-406400" algn="l" rtl="0">
              <a:lnSpc>
                <a:spcPct val="200000"/>
              </a:lnSpc>
              <a:spcBef>
                <a:spcPts val="0"/>
              </a:spcBef>
              <a:spcAft>
                <a:spcPts val="0"/>
              </a:spcAft>
              <a:buSzPts val="2800"/>
              <a:buAutoNum type="arabicPeriod"/>
            </a:pPr>
            <a:r>
              <a:rPr lang="en"/>
              <a:t>Research and results</a:t>
            </a:r>
            <a:endParaRPr/>
          </a:p>
          <a:p>
            <a:pPr marL="457200" lvl="0" indent="-406400" algn="l" rtl="0">
              <a:lnSpc>
                <a:spcPct val="200000"/>
              </a:lnSpc>
              <a:spcBef>
                <a:spcPts val="0"/>
              </a:spcBef>
              <a:spcAft>
                <a:spcPts val="0"/>
              </a:spcAft>
              <a:buSzPts val="2800"/>
              <a:buAutoNum type="arabicPeriod"/>
            </a:pPr>
            <a:r>
              <a:rPr lang="en"/>
              <a:t>Future directions</a:t>
            </a:r>
            <a:endParaRPr/>
          </a:p>
        </p:txBody>
      </p:sp>
      <p:sp>
        <p:nvSpPr>
          <p:cNvPr id="2" name="Slide Number Placeholder 1">
            <a:extLst>
              <a:ext uri="{FF2B5EF4-FFF2-40B4-BE49-F238E27FC236}">
                <a16:creationId xmlns:a16="http://schemas.microsoft.com/office/drawing/2014/main" id="{B5FE0EDD-78F8-F196-690B-DCB26D4907D6}"/>
              </a:ext>
            </a:extLst>
          </p:cNvPr>
          <p:cNvSpPr>
            <a:spLocks noGrp="1"/>
          </p:cNvSpPr>
          <p:nvPr>
            <p:ph type="sldNum" sz="quarter" idx="12"/>
          </p:nvPr>
        </p:nvSpPr>
        <p:spPr/>
        <p:txBody>
          <a:bodyPr/>
          <a:lstStyle/>
          <a:p>
            <a:fld id="{F39902C9-1D6D-3144-94C6-FDF8FB570987}" type="slidenum">
              <a:rPr lang="en-US" smtClean="0"/>
              <a:t>202</a:t>
            </a:fld>
            <a:endParaRPr lang="en-US"/>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pic>
        <p:nvPicPr>
          <p:cNvPr id="1498" name="Google Shape;1498;p141"/>
          <p:cNvPicPr preferRelativeResize="0"/>
          <p:nvPr/>
        </p:nvPicPr>
        <p:blipFill>
          <a:blip r:embed="rId3">
            <a:alphaModFix/>
          </a:blip>
          <a:stretch>
            <a:fillRect/>
          </a:stretch>
        </p:blipFill>
        <p:spPr>
          <a:xfrm>
            <a:off x="-46912" y="3130375"/>
            <a:ext cx="3018017" cy="1648000"/>
          </a:xfrm>
          <a:prstGeom prst="rect">
            <a:avLst/>
          </a:prstGeom>
          <a:noFill/>
          <a:ln>
            <a:noFill/>
          </a:ln>
        </p:spPr>
      </p:pic>
      <p:pic>
        <p:nvPicPr>
          <p:cNvPr id="1499" name="Google Shape;1499;p141"/>
          <p:cNvPicPr preferRelativeResize="0"/>
          <p:nvPr/>
        </p:nvPicPr>
        <p:blipFill>
          <a:blip r:embed="rId4">
            <a:alphaModFix/>
          </a:blip>
          <a:stretch>
            <a:fillRect/>
          </a:stretch>
        </p:blipFill>
        <p:spPr>
          <a:xfrm>
            <a:off x="2499875" y="3069900"/>
            <a:ext cx="2476500" cy="1768938"/>
          </a:xfrm>
          <a:prstGeom prst="rect">
            <a:avLst/>
          </a:prstGeom>
          <a:noFill/>
          <a:ln>
            <a:noFill/>
          </a:ln>
        </p:spPr>
      </p:pic>
      <p:sp>
        <p:nvSpPr>
          <p:cNvPr id="1501" name="Google Shape;1501;p141"/>
          <p:cNvSpPr txBox="1"/>
          <p:nvPr/>
        </p:nvSpPr>
        <p:spPr>
          <a:xfrm>
            <a:off x="0" y="0"/>
            <a:ext cx="8424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chemeClr val="dk1"/>
                </a:solidFill>
              </a:rPr>
              <a:t>PTM Reuse</a:t>
            </a:r>
            <a:endParaRPr b="1"/>
          </a:p>
        </p:txBody>
      </p:sp>
      <p:pic>
        <p:nvPicPr>
          <p:cNvPr id="1502" name="Google Shape;1502;p141"/>
          <p:cNvPicPr preferRelativeResize="0"/>
          <p:nvPr/>
        </p:nvPicPr>
        <p:blipFill>
          <a:blip r:embed="rId5">
            <a:alphaModFix/>
          </a:blip>
          <a:stretch>
            <a:fillRect/>
          </a:stretch>
        </p:blipFill>
        <p:spPr>
          <a:xfrm>
            <a:off x="223838" y="923750"/>
            <a:ext cx="2476500" cy="1648001"/>
          </a:xfrm>
          <a:prstGeom prst="rect">
            <a:avLst/>
          </a:prstGeom>
          <a:noFill/>
          <a:ln>
            <a:noFill/>
          </a:ln>
        </p:spPr>
      </p:pic>
      <p:pic>
        <p:nvPicPr>
          <p:cNvPr id="1503" name="Google Shape;1503;p141"/>
          <p:cNvPicPr preferRelativeResize="0"/>
          <p:nvPr/>
        </p:nvPicPr>
        <p:blipFill>
          <a:blip r:embed="rId6">
            <a:alphaModFix/>
          </a:blip>
          <a:stretch>
            <a:fillRect/>
          </a:stretch>
        </p:blipFill>
        <p:spPr>
          <a:xfrm>
            <a:off x="3974175" y="1020863"/>
            <a:ext cx="2476500" cy="1453783"/>
          </a:xfrm>
          <a:prstGeom prst="rect">
            <a:avLst/>
          </a:prstGeom>
          <a:noFill/>
          <a:ln>
            <a:noFill/>
          </a:ln>
        </p:spPr>
      </p:pic>
      <p:pic>
        <p:nvPicPr>
          <p:cNvPr id="1504" name="Google Shape;1504;p141"/>
          <p:cNvPicPr preferRelativeResize="0"/>
          <p:nvPr/>
        </p:nvPicPr>
        <p:blipFill>
          <a:blip r:embed="rId7">
            <a:alphaModFix/>
          </a:blip>
          <a:stretch>
            <a:fillRect/>
          </a:stretch>
        </p:blipFill>
        <p:spPr>
          <a:xfrm>
            <a:off x="6587893" y="1020850"/>
            <a:ext cx="2184632" cy="1453775"/>
          </a:xfrm>
          <a:prstGeom prst="rect">
            <a:avLst/>
          </a:prstGeom>
          <a:noFill/>
          <a:ln>
            <a:noFill/>
          </a:ln>
        </p:spPr>
      </p:pic>
      <p:cxnSp>
        <p:nvCxnSpPr>
          <p:cNvPr id="1505" name="Google Shape;1505;p141"/>
          <p:cNvCxnSpPr>
            <a:stCxn id="1502" idx="3"/>
            <a:endCxn id="1503" idx="1"/>
          </p:cNvCxnSpPr>
          <p:nvPr/>
        </p:nvCxnSpPr>
        <p:spPr>
          <a:xfrm>
            <a:off x="2700338" y="1747750"/>
            <a:ext cx="1273800" cy="0"/>
          </a:xfrm>
          <a:prstGeom prst="straightConnector1">
            <a:avLst/>
          </a:prstGeom>
          <a:noFill/>
          <a:ln w="76200" cap="flat" cmpd="sng">
            <a:solidFill>
              <a:srgbClr val="1155CC"/>
            </a:solidFill>
            <a:prstDash val="solid"/>
            <a:round/>
            <a:headEnd type="none" w="med" len="med"/>
            <a:tailEnd type="stealth" w="med" len="med"/>
          </a:ln>
        </p:spPr>
      </p:cxnSp>
      <p:cxnSp>
        <p:nvCxnSpPr>
          <p:cNvPr id="1506" name="Google Shape;1506;p141"/>
          <p:cNvCxnSpPr>
            <a:stCxn id="1502" idx="2"/>
          </p:cNvCxnSpPr>
          <p:nvPr/>
        </p:nvCxnSpPr>
        <p:spPr>
          <a:xfrm>
            <a:off x="1462088" y="2571751"/>
            <a:ext cx="0" cy="768600"/>
          </a:xfrm>
          <a:prstGeom prst="straightConnector1">
            <a:avLst/>
          </a:prstGeom>
          <a:noFill/>
          <a:ln w="76200" cap="flat" cmpd="sng">
            <a:solidFill>
              <a:srgbClr val="1155CC"/>
            </a:solidFill>
            <a:prstDash val="solid"/>
            <a:round/>
            <a:headEnd type="none" w="med" len="med"/>
            <a:tailEnd type="stealth" w="med" len="med"/>
          </a:ln>
        </p:spPr>
      </p:cxnSp>
      <p:sp>
        <p:nvSpPr>
          <p:cNvPr id="1507" name="Google Shape;1507;p141"/>
          <p:cNvSpPr txBox="1"/>
          <p:nvPr/>
        </p:nvSpPr>
        <p:spPr>
          <a:xfrm>
            <a:off x="660350" y="539400"/>
            <a:ext cx="16035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t>Algorithm</a:t>
            </a:r>
            <a:endParaRPr sz="2400"/>
          </a:p>
        </p:txBody>
      </p:sp>
      <p:sp>
        <p:nvSpPr>
          <p:cNvPr id="1508" name="Google Shape;1508;p141"/>
          <p:cNvSpPr txBox="1"/>
          <p:nvPr/>
        </p:nvSpPr>
        <p:spPr>
          <a:xfrm>
            <a:off x="5622875" y="539400"/>
            <a:ext cx="2060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t>Applications</a:t>
            </a:r>
            <a:endParaRPr sz="2400"/>
          </a:p>
        </p:txBody>
      </p:sp>
      <p:sp>
        <p:nvSpPr>
          <p:cNvPr id="1509" name="Google Shape;1509;p141"/>
          <p:cNvSpPr txBox="1"/>
          <p:nvPr/>
        </p:nvSpPr>
        <p:spPr>
          <a:xfrm>
            <a:off x="-141400" y="2294700"/>
            <a:ext cx="16035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t>Pre-train</a:t>
            </a:r>
            <a:endParaRPr sz="2400"/>
          </a:p>
        </p:txBody>
      </p:sp>
      <p:sp>
        <p:nvSpPr>
          <p:cNvPr id="1510" name="Google Shape;1510;p141"/>
          <p:cNvSpPr txBox="1"/>
          <p:nvPr/>
        </p:nvSpPr>
        <p:spPr>
          <a:xfrm>
            <a:off x="660350" y="4527900"/>
            <a:ext cx="16035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t>Fine-tune</a:t>
            </a:r>
            <a:endParaRPr sz="2400"/>
          </a:p>
        </p:txBody>
      </p:sp>
      <p:sp>
        <p:nvSpPr>
          <p:cNvPr id="1511" name="Google Shape;1511;p141"/>
          <p:cNvSpPr txBox="1"/>
          <p:nvPr/>
        </p:nvSpPr>
        <p:spPr>
          <a:xfrm>
            <a:off x="5212400" y="3485375"/>
            <a:ext cx="50469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What are engineers doing?</a:t>
            </a:r>
            <a:endParaRPr sz="2400"/>
          </a:p>
          <a:p>
            <a:pPr marL="0" lvl="0" indent="0" algn="l" rtl="0">
              <a:spcBef>
                <a:spcPts val="0"/>
              </a:spcBef>
              <a:spcAft>
                <a:spcPts val="0"/>
              </a:spcAft>
              <a:buNone/>
            </a:pPr>
            <a:r>
              <a:rPr lang="en" sz="2400"/>
              <a:t>Best practice? Challenges?</a:t>
            </a:r>
            <a:endParaRPr sz="2400"/>
          </a:p>
          <a:p>
            <a:pPr marL="0" lvl="0" indent="0" algn="l" rtl="0">
              <a:spcBef>
                <a:spcPts val="0"/>
              </a:spcBef>
              <a:spcAft>
                <a:spcPts val="0"/>
              </a:spcAft>
              <a:buNone/>
            </a:pPr>
            <a:r>
              <a:rPr lang="en" sz="2400"/>
              <a:t>Solutions?</a:t>
            </a:r>
            <a:endParaRPr sz="2400"/>
          </a:p>
        </p:txBody>
      </p:sp>
      <p:cxnSp>
        <p:nvCxnSpPr>
          <p:cNvPr id="1512" name="Google Shape;1512;p141"/>
          <p:cNvCxnSpPr/>
          <p:nvPr/>
        </p:nvCxnSpPr>
        <p:spPr>
          <a:xfrm>
            <a:off x="2095500" y="2524125"/>
            <a:ext cx="635100" cy="793800"/>
          </a:xfrm>
          <a:prstGeom prst="straightConnector1">
            <a:avLst/>
          </a:prstGeom>
          <a:noFill/>
          <a:ln w="76200" cap="flat" cmpd="sng">
            <a:solidFill>
              <a:srgbClr val="1155CC"/>
            </a:solidFill>
            <a:prstDash val="solid"/>
            <a:round/>
            <a:headEnd type="none" w="med" len="med"/>
            <a:tailEnd type="stealth" w="med" len="med"/>
          </a:ln>
        </p:spPr>
      </p:cxnSp>
      <p:sp>
        <p:nvSpPr>
          <p:cNvPr id="1513" name="Google Shape;1513;p141"/>
          <p:cNvSpPr txBox="1"/>
          <p:nvPr/>
        </p:nvSpPr>
        <p:spPr>
          <a:xfrm>
            <a:off x="2499875" y="4555525"/>
            <a:ext cx="3018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a:t>Model compression</a:t>
            </a:r>
            <a:endParaRPr sz="2400"/>
          </a:p>
        </p:txBody>
      </p:sp>
      <p:cxnSp>
        <p:nvCxnSpPr>
          <p:cNvPr id="1514" name="Google Shape;1514;p141"/>
          <p:cNvCxnSpPr/>
          <p:nvPr/>
        </p:nvCxnSpPr>
        <p:spPr>
          <a:xfrm>
            <a:off x="2628900" y="2294700"/>
            <a:ext cx="847800" cy="515100"/>
          </a:xfrm>
          <a:prstGeom prst="straightConnector1">
            <a:avLst/>
          </a:prstGeom>
          <a:noFill/>
          <a:ln w="76200" cap="flat" cmpd="sng">
            <a:solidFill>
              <a:srgbClr val="1155CC"/>
            </a:solidFill>
            <a:prstDash val="solid"/>
            <a:round/>
            <a:headEnd type="none" w="med" len="med"/>
            <a:tailEnd type="stealth" w="med" len="med"/>
          </a:ln>
        </p:spPr>
      </p:cxnSp>
      <p:sp>
        <p:nvSpPr>
          <p:cNvPr id="1515" name="Google Shape;1515;p141"/>
          <p:cNvSpPr txBox="1"/>
          <p:nvPr/>
        </p:nvSpPr>
        <p:spPr>
          <a:xfrm>
            <a:off x="3063000" y="2443863"/>
            <a:ext cx="30180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000" b="1"/>
              <a:t>Reuse</a:t>
            </a:r>
            <a:endParaRPr sz="5000" b="1"/>
          </a:p>
        </p:txBody>
      </p:sp>
      <p:cxnSp>
        <p:nvCxnSpPr>
          <p:cNvPr id="1516" name="Google Shape;1516;p141"/>
          <p:cNvCxnSpPr>
            <a:endCxn id="1511" idx="0"/>
          </p:cNvCxnSpPr>
          <p:nvPr/>
        </p:nvCxnSpPr>
        <p:spPr>
          <a:xfrm>
            <a:off x="5658650" y="2879975"/>
            <a:ext cx="2077200" cy="605400"/>
          </a:xfrm>
          <a:prstGeom prst="bentConnector2">
            <a:avLst/>
          </a:prstGeom>
          <a:noFill/>
          <a:ln w="76200" cap="flat" cmpd="sng">
            <a:solidFill>
              <a:srgbClr val="CC0000"/>
            </a:solidFill>
            <a:prstDash val="solid"/>
            <a:round/>
            <a:headEnd type="none" w="med" len="med"/>
            <a:tailEnd type="triangle" w="med" len="med"/>
          </a:ln>
        </p:spPr>
      </p:cxnSp>
      <p:sp>
        <p:nvSpPr>
          <p:cNvPr id="2" name="Slide Number Placeholder 1">
            <a:extLst>
              <a:ext uri="{FF2B5EF4-FFF2-40B4-BE49-F238E27FC236}">
                <a16:creationId xmlns:a16="http://schemas.microsoft.com/office/drawing/2014/main" id="{4355D5C8-FCBF-C064-DE04-969E3951661B}"/>
              </a:ext>
            </a:extLst>
          </p:cNvPr>
          <p:cNvSpPr>
            <a:spLocks noGrp="1"/>
          </p:cNvSpPr>
          <p:nvPr>
            <p:ph type="sldNum" sz="quarter" idx="12"/>
          </p:nvPr>
        </p:nvSpPr>
        <p:spPr/>
        <p:txBody>
          <a:bodyPr/>
          <a:lstStyle/>
          <a:p>
            <a:fld id="{F39902C9-1D6D-3144-94C6-FDF8FB570987}" type="slidenum">
              <a:rPr lang="en-US" smtClean="0"/>
              <a:t>203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0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0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0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0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9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2" name="Google Shape;1522;p142"/>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Research products</a:t>
            </a:r>
            <a:endParaRPr/>
          </a:p>
        </p:txBody>
      </p:sp>
      <p:sp>
        <p:nvSpPr>
          <p:cNvPr id="1521" name="Google Shape;1521;p142"/>
          <p:cNvSpPr txBox="1">
            <a:spLocks noGrp="1"/>
          </p:cNvSpPr>
          <p:nvPr>
            <p:ph type="body" idx="1"/>
          </p:nvPr>
        </p:nvSpPr>
        <p:spPr>
          <a:xfrm>
            <a:off x="0" y="507400"/>
            <a:ext cx="8971800" cy="4111200"/>
          </a:xfrm>
          <a:prstGeom prst="rect">
            <a:avLst/>
          </a:prstGeom>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b="1">
                <a:solidFill>
                  <a:srgbClr val="222222"/>
                </a:solidFill>
                <a:highlight>
                  <a:srgbClr val="FFFFFF"/>
                </a:highlight>
              </a:rPr>
              <a:t>Peer-reviewed Conference Papers</a:t>
            </a:r>
            <a:endParaRPr sz="1300" b="1">
              <a:solidFill>
                <a:srgbClr val="222222"/>
              </a:solidFill>
              <a:highlight>
                <a:schemeClr val="lt1"/>
              </a:highlight>
            </a:endParaRPr>
          </a:p>
          <a:p>
            <a:pPr marL="457200" lvl="0" indent="-285750" algn="l" rtl="0">
              <a:lnSpc>
                <a:spcPct val="115000"/>
              </a:lnSpc>
              <a:spcBef>
                <a:spcPts val="0"/>
              </a:spcBef>
              <a:spcAft>
                <a:spcPts val="0"/>
              </a:spcAft>
              <a:buClr>
                <a:srgbClr val="222222"/>
              </a:buClr>
              <a:buSzPts val="900"/>
              <a:buChar char="●"/>
            </a:pPr>
            <a:r>
              <a:rPr lang="en" sz="900" b="1">
                <a:solidFill>
                  <a:srgbClr val="222222"/>
                </a:solidFill>
                <a:highlight>
                  <a:schemeClr val="lt1"/>
                </a:highlight>
              </a:rPr>
              <a:t>Jiang</a:t>
            </a:r>
            <a:r>
              <a:rPr lang="en" sz="900">
                <a:solidFill>
                  <a:srgbClr val="222222"/>
                </a:solidFill>
                <a:highlight>
                  <a:schemeClr val="lt1"/>
                </a:highlight>
              </a:rPr>
              <a:t>, et al. “</a:t>
            </a:r>
            <a:r>
              <a:rPr lang="en" sz="900">
                <a:solidFill>
                  <a:schemeClr val="dk1"/>
                </a:solidFill>
              </a:rPr>
              <a:t>An Empirical Study of Pre-Trained Model Reuse in the HuggingFace Deep Learning Model Registry”. </a:t>
            </a:r>
            <a:r>
              <a:rPr lang="en" sz="900" i="1">
                <a:solidFill>
                  <a:schemeClr val="dk1"/>
                </a:solidFill>
              </a:rPr>
              <a:t>Proceedings of the 45th International Conference on Software Engineering (ICSE’23).</a:t>
            </a:r>
            <a:endParaRPr sz="900" i="1">
              <a:solidFill>
                <a:schemeClr val="dk1"/>
              </a:solidFill>
            </a:endParaRPr>
          </a:p>
          <a:p>
            <a:pPr marL="457200" lvl="0" indent="-285750" algn="l" rtl="0">
              <a:lnSpc>
                <a:spcPct val="115000"/>
              </a:lnSpc>
              <a:spcBef>
                <a:spcPts val="0"/>
              </a:spcBef>
              <a:spcAft>
                <a:spcPts val="0"/>
              </a:spcAft>
              <a:buClr>
                <a:srgbClr val="222222"/>
              </a:buClr>
              <a:buSzPts val="900"/>
              <a:buChar char="●"/>
            </a:pPr>
            <a:r>
              <a:rPr lang="en" sz="900" b="1">
                <a:solidFill>
                  <a:srgbClr val="222222"/>
                </a:solidFill>
                <a:highlight>
                  <a:schemeClr val="lt1"/>
                </a:highlight>
              </a:rPr>
              <a:t>Jiang</a:t>
            </a:r>
            <a:r>
              <a:rPr lang="en" sz="900">
                <a:solidFill>
                  <a:schemeClr val="dk1"/>
                </a:solidFill>
                <a:highlight>
                  <a:schemeClr val="lt1"/>
                </a:highlight>
              </a:rPr>
              <a:t>*</a:t>
            </a:r>
            <a:r>
              <a:rPr lang="en" sz="900">
                <a:solidFill>
                  <a:srgbClr val="222222"/>
                </a:solidFill>
                <a:highlight>
                  <a:schemeClr val="lt1"/>
                </a:highlight>
              </a:rPr>
              <a:t>, Synovic</a:t>
            </a:r>
            <a:r>
              <a:rPr lang="en" sz="900">
                <a:solidFill>
                  <a:schemeClr val="dk1"/>
                </a:solidFill>
                <a:highlight>
                  <a:schemeClr val="lt1"/>
                </a:highlight>
              </a:rPr>
              <a:t>*</a:t>
            </a:r>
            <a:r>
              <a:rPr lang="en" sz="900">
                <a:solidFill>
                  <a:srgbClr val="222222"/>
                </a:solidFill>
                <a:highlight>
                  <a:schemeClr val="lt1"/>
                </a:highlight>
              </a:rPr>
              <a:t>, et al</a:t>
            </a:r>
            <a:r>
              <a:rPr lang="en" sz="900">
                <a:solidFill>
                  <a:srgbClr val="222222"/>
                </a:solidFill>
                <a:highlight>
                  <a:srgbClr val="FFFFFF"/>
                </a:highlight>
              </a:rPr>
              <a:t>. </a:t>
            </a:r>
            <a:r>
              <a:rPr lang="en" sz="900">
                <a:solidFill>
                  <a:srgbClr val="222222"/>
                </a:solidFill>
                <a:highlight>
                  <a:schemeClr val="lt1"/>
                </a:highlight>
              </a:rPr>
              <a:t>"</a:t>
            </a:r>
            <a:r>
              <a:rPr lang="en" sz="900">
                <a:solidFill>
                  <a:schemeClr val="dk1"/>
                </a:solidFill>
              </a:rPr>
              <a:t>PTMTorrent: A Dataset for Mining Open-source Pre-trained Model Packages”. </a:t>
            </a:r>
            <a:r>
              <a:rPr lang="en" sz="900" i="1">
                <a:solidFill>
                  <a:schemeClr val="dk1"/>
                </a:solidFill>
              </a:rPr>
              <a:t>20th International Conference on Mining Software Repositories – Datasets/Tools track (MSR’23-Dataset).</a:t>
            </a:r>
            <a:endParaRPr sz="900">
              <a:solidFill>
                <a:schemeClr val="dk1"/>
              </a:solidFill>
              <a:highlight>
                <a:schemeClr val="lt1"/>
              </a:highlight>
            </a:endParaRPr>
          </a:p>
          <a:p>
            <a:pPr marL="457200" lvl="0" indent="-285750" algn="l" rtl="0">
              <a:lnSpc>
                <a:spcPct val="115000"/>
              </a:lnSpc>
              <a:spcBef>
                <a:spcPts val="0"/>
              </a:spcBef>
              <a:spcAft>
                <a:spcPts val="0"/>
              </a:spcAft>
              <a:buClr>
                <a:srgbClr val="222222"/>
              </a:buClr>
              <a:buSzPts val="900"/>
              <a:buChar char="●"/>
            </a:pPr>
            <a:r>
              <a:rPr lang="en" sz="900">
                <a:solidFill>
                  <a:schemeClr val="dk1"/>
                </a:solidFill>
                <a:highlight>
                  <a:schemeClr val="lt1"/>
                </a:highlight>
              </a:rPr>
              <a:t>Davis*, Jajal*, </a:t>
            </a:r>
            <a:r>
              <a:rPr lang="en" sz="900" b="1">
                <a:solidFill>
                  <a:schemeClr val="dk1"/>
                </a:solidFill>
                <a:highlight>
                  <a:schemeClr val="lt1"/>
                </a:highlight>
              </a:rPr>
              <a:t>Jiang*</a:t>
            </a:r>
            <a:r>
              <a:rPr lang="en" sz="900">
                <a:solidFill>
                  <a:schemeClr val="dk1"/>
                </a:solidFill>
                <a:highlight>
                  <a:schemeClr val="lt1"/>
                </a:highlight>
              </a:rPr>
              <a:t>, Schorlemmer*, Synovic*, and Thiruvathukal*. “Reusing Deep Learning Models: Challenges and Directions in Software Engineering.” </a:t>
            </a:r>
            <a:r>
              <a:rPr lang="en" sz="900" i="1">
                <a:solidFill>
                  <a:schemeClr val="dk1"/>
                </a:solidFill>
                <a:highlight>
                  <a:schemeClr val="lt1"/>
                </a:highlight>
              </a:rPr>
              <a:t>Proceedings of the 2023 IEEE John Vincent Atanasoff Symposium on Modern Computing (JVA’23).</a:t>
            </a:r>
            <a:endParaRPr sz="900" i="1">
              <a:solidFill>
                <a:schemeClr val="dk1"/>
              </a:solidFill>
              <a:highlight>
                <a:schemeClr val="lt1"/>
              </a:highlight>
            </a:endParaRPr>
          </a:p>
          <a:p>
            <a:pPr marL="457200" lvl="0" indent="-285750" algn="l" rtl="0">
              <a:lnSpc>
                <a:spcPct val="115000"/>
              </a:lnSpc>
              <a:spcBef>
                <a:spcPts val="0"/>
              </a:spcBef>
              <a:spcAft>
                <a:spcPts val="0"/>
              </a:spcAft>
              <a:buClr>
                <a:srgbClr val="222222"/>
              </a:buClr>
              <a:buSzPts val="900"/>
              <a:buChar char="●"/>
            </a:pPr>
            <a:r>
              <a:rPr lang="en" sz="900">
                <a:solidFill>
                  <a:srgbClr val="222222"/>
                </a:solidFill>
                <a:highlight>
                  <a:schemeClr val="lt1"/>
                </a:highlight>
              </a:rPr>
              <a:t>Montes, Peerapatanapokin, Schultz, Guo, </a:t>
            </a:r>
            <a:r>
              <a:rPr lang="en" sz="900" b="1">
                <a:solidFill>
                  <a:srgbClr val="222222"/>
                </a:solidFill>
                <a:highlight>
                  <a:schemeClr val="lt1"/>
                </a:highlight>
              </a:rPr>
              <a:t>Jiang</a:t>
            </a:r>
            <a:r>
              <a:rPr lang="en" sz="900">
                <a:solidFill>
                  <a:srgbClr val="222222"/>
                </a:solidFill>
                <a:highlight>
                  <a:schemeClr val="lt1"/>
                </a:highlight>
              </a:rPr>
              <a:t>, Davis. “Discrepancies among pre-trained deep neural networks: a new threat to model zoo reliability.” </a:t>
            </a:r>
            <a:r>
              <a:rPr lang="en" sz="900" i="1">
                <a:solidFill>
                  <a:srgbClr val="222222"/>
                </a:solidFill>
              </a:rPr>
              <a:t>Proceedings of the 30th ACM Joint European Software Engineering Conference and Symposium on the Foundations of Software Engineering – Ideas, Visions, &amp; Reflections Track</a:t>
            </a:r>
            <a:r>
              <a:rPr lang="en" sz="900">
                <a:solidFill>
                  <a:srgbClr val="222222"/>
                </a:solidFill>
                <a:highlight>
                  <a:schemeClr val="lt1"/>
                </a:highlight>
              </a:rPr>
              <a:t>. (</a:t>
            </a:r>
            <a:r>
              <a:rPr lang="en" sz="900" i="1">
                <a:solidFill>
                  <a:srgbClr val="222222"/>
                </a:solidFill>
                <a:highlight>
                  <a:schemeClr val="lt1"/>
                </a:highlight>
              </a:rPr>
              <a:t>ESEC/FSE’22-IVR</a:t>
            </a:r>
            <a:r>
              <a:rPr lang="en" sz="900">
                <a:solidFill>
                  <a:srgbClr val="222222"/>
                </a:solidFill>
                <a:highlight>
                  <a:schemeClr val="lt1"/>
                </a:highlight>
              </a:rPr>
              <a:t>)</a:t>
            </a:r>
            <a:endParaRPr sz="900">
              <a:solidFill>
                <a:srgbClr val="222222"/>
              </a:solidFill>
              <a:highlight>
                <a:schemeClr val="lt1"/>
              </a:highlight>
            </a:endParaRPr>
          </a:p>
          <a:p>
            <a:pPr marL="0" lvl="0" indent="0" algn="l" rtl="0">
              <a:lnSpc>
                <a:spcPct val="115000"/>
              </a:lnSpc>
              <a:spcBef>
                <a:spcPts val="0"/>
              </a:spcBef>
              <a:spcAft>
                <a:spcPts val="0"/>
              </a:spcAft>
              <a:buNone/>
            </a:pPr>
            <a:r>
              <a:rPr lang="en" sz="1300" b="1">
                <a:solidFill>
                  <a:srgbClr val="222222"/>
                </a:solidFill>
                <a:highlight>
                  <a:schemeClr val="lt1"/>
                </a:highlight>
              </a:rPr>
              <a:t>Peer-reviewed Workshop Papers</a:t>
            </a:r>
            <a:endParaRPr sz="1000" i="1">
              <a:solidFill>
                <a:schemeClr val="dk1"/>
              </a:solidFill>
              <a:highlight>
                <a:schemeClr val="lt1"/>
              </a:highlight>
            </a:endParaRPr>
          </a:p>
          <a:p>
            <a:pPr marL="457200" lvl="0" indent="-285750" algn="l" rtl="0">
              <a:lnSpc>
                <a:spcPct val="115000"/>
              </a:lnSpc>
              <a:spcBef>
                <a:spcPts val="0"/>
              </a:spcBef>
              <a:spcAft>
                <a:spcPts val="0"/>
              </a:spcAft>
              <a:buClr>
                <a:srgbClr val="222222"/>
              </a:buClr>
              <a:buSzPts val="900"/>
              <a:buChar char="●"/>
            </a:pPr>
            <a:r>
              <a:rPr lang="en" sz="900" b="1">
                <a:solidFill>
                  <a:srgbClr val="222222"/>
                </a:solidFill>
                <a:highlight>
                  <a:schemeClr val="lt1"/>
                </a:highlight>
              </a:rPr>
              <a:t>Jiang</a:t>
            </a:r>
            <a:r>
              <a:rPr lang="en" sz="900">
                <a:solidFill>
                  <a:srgbClr val="222222"/>
                </a:solidFill>
                <a:highlight>
                  <a:schemeClr val="lt1"/>
                </a:highlight>
              </a:rPr>
              <a:t>, et al. "An Empirical Study of Artifacts and Security Risks in the Pre-trained Model Supply Chain." </a:t>
            </a:r>
            <a:r>
              <a:rPr lang="en" sz="900" i="1">
                <a:solidFill>
                  <a:srgbClr val="222222"/>
                </a:solidFill>
              </a:rPr>
              <a:t>Proceedings of the 2022 ACM Workshop on Software Supply Chain Offensive Research and Ecosystem Defenses</a:t>
            </a:r>
            <a:r>
              <a:rPr lang="en" sz="900">
                <a:solidFill>
                  <a:srgbClr val="222222"/>
                </a:solidFill>
                <a:highlight>
                  <a:schemeClr val="lt1"/>
                </a:highlight>
              </a:rPr>
              <a:t>. (</a:t>
            </a:r>
            <a:r>
              <a:rPr lang="en" sz="900" i="1">
                <a:solidFill>
                  <a:srgbClr val="222222"/>
                </a:solidFill>
                <a:highlight>
                  <a:schemeClr val="lt1"/>
                </a:highlight>
              </a:rPr>
              <a:t>SCORED’22</a:t>
            </a:r>
            <a:r>
              <a:rPr lang="en" sz="900">
                <a:solidFill>
                  <a:srgbClr val="222222"/>
                </a:solidFill>
                <a:highlight>
                  <a:schemeClr val="lt1"/>
                </a:highlight>
              </a:rPr>
              <a:t>).</a:t>
            </a:r>
            <a:endParaRPr sz="900">
              <a:solidFill>
                <a:srgbClr val="222222"/>
              </a:solidFill>
              <a:highlight>
                <a:schemeClr val="lt1"/>
              </a:highlight>
            </a:endParaRPr>
          </a:p>
          <a:p>
            <a:pPr marL="0" lvl="0" indent="0" algn="l" rtl="0">
              <a:lnSpc>
                <a:spcPct val="115000"/>
              </a:lnSpc>
              <a:spcBef>
                <a:spcPts val="0"/>
              </a:spcBef>
              <a:spcAft>
                <a:spcPts val="0"/>
              </a:spcAft>
              <a:buNone/>
            </a:pPr>
            <a:r>
              <a:rPr lang="en" sz="1300" b="1">
                <a:solidFill>
                  <a:srgbClr val="222222"/>
                </a:solidFill>
                <a:highlight>
                  <a:schemeClr val="lt1"/>
                </a:highlight>
              </a:rPr>
              <a:t>Technical Report</a:t>
            </a:r>
            <a:endParaRPr sz="1300" b="1">
              <a:solidFill>
                <a:srgbClr val="222222"/>
              </a:solidFill>
              <a:highlight>
                <a:schemeClr val="lt1"/>
              </a:highlight>
            </a:endParaRPr>
          </a:p>
          <a:p>
            <a:pPr marL="457200" lvl="0" indent="-285750" algn="l" rtl="0">
              <a:spcBef>
                <a:spcPts val="0"/>
              </a:spcBef>
              <a:spcAft>
                <a:spcPts val="0"/>
              </a:spcAft>
              <a:buClr>
                <a:srgbClr val="222222"/>
              </a:buClr>
              <a:buSzPts val="900"/>
              <a:buChar char="●"/>
            </a:pPr>
            <a:r>
              <a:rPr lang="en" sz="900">
                <a:solidFill>
                  <a:srgbClr val="222222"/>
                </a:solidFill>
                <a:highlight>
                  <a:srgbClr val="FFFFFF"/>
                </a:highlight>
              </a:rPr>
              <a:t>Banna, Chinnakotla, Yan, Vegesana, Vivek, Krishnappa, </a:t>
            </a:r>
            <a:r>
              <a:rPr lang="en" sz="900" b="1">
                <a:solidFill>
                  <a:srgbClr val="222222"/>
                </a:solidFill>
                <a:highlight>
                  <a:srgbClr val="FFFFFF"/>
                </a:highlight>
              </a:rPr>
              <a:t>Jiang</a:t>
            </a:r>
            <a:r>
              <a:rPr lang="en" sz="900">
                <a:solidFill>
                  <a:srgbClr val="222222"/>
                </a:solidFill>
                <a:highlight>
                  <a:srgbClr val="FFFFFF"/>
                </a:highlight>
              </a:rPr>
              <a:t>, et al. "An experience report on machine learning reproducibility: Guidance for practitioners and TensorFlow model garden contributors." </a:t>
            </a:r>
            <a:r>
              <a:rPr lang="en" sz="900" i="1">
                <a:solidFill>
                  <a:srgbClr val="222222"/>
                </a:solidFill>
                <a:highlight>
                  <a:srgbClr val="FFFFFF"/>
                </a:highlight>
              </a:rPr>
              <a:t>arXiv preprint arXiv:2107.00821</a:t>
            </a:r>
            <a:r>
              <a:rPr lang="en" sz="900">
                <a:solidFill>
                  <a:srgbClr val="222222"/>
                </a:solidFill>
                <a:highlight>
                  <a:srgbClr val="FFFFFF"/>
                </a:highlight>
              </a:rPr>
              <a:t> (2021).</a:t>
            </a:r>
            <a:endParaRPr sz="1300" b="1">
              <a:solidFill>
                <a:srgbClr val="222222"/>
              </a:solidFill>
              <a:highlight>
                <a:schemeClr val="lt1"/>
              </a:highlight>
            </a:endParaRPr>
          </a:p>
          <a:p>
            <a:pPr marL="0" lvl="0" indent="0" algn="l" rtl="0">
              <a:lnSpc>
                <a:spcPct val="115000"/>
              </a:lnSpc>
              <a:spcBef>
                <a:spcPts val="0"/>
              </a:spcBef>
              <a:spcAft>
                <a:spcPts val="0"/>
              </a:spcAft>
              <a:buNone/>
            </a:pPr>
            <a:r>
              <a:rPr lang="en" sz="1300" b="1">
                <a:solidFill>
                  <a:srgbClr val="222222"/>
                </a:solidFill>
                <a:highlight>
                  <a:schemeClr val="lt1"/>
                </a:highlight>
              </a:rPr>
              <a:t>Under Submission</a:t>
            </a:r>
            <a:endParaRPr sz="1000">
              <a:solidFill>
                <a:srgbClr val="222222"/>
              </a:solidFill>
              <a:highlight>
                <a:schemeClr val="lt1"/>
              </a:highlight>
            </a:endParaRPr>
          </a:p>
          <a:p>
            <a:pPr marL="457200" lvl="0" indent="-285750" algn="l" rtl="0">
              <a:lnSpc>
                <a:spcPct val="115000"/>
              </a:lnSpc>
              <a:spcBef>
                <a:spcPts val="0"/>
              </a:spcBef>
              <a:spcAft>
                <a:spcPts val="0"/>
              </a:spcAft>
              <a:buClr>
                <a:srgbClr val="222222"/>
              </a:buClr>
              <a:buSzPts val="900"/>
              <a:buChar char="●"/>
            </a:pPr>
            <a:r>
              <a:rPr lang="en" sz="900" b="1">
                <a:solidFill>
                  <a:srgbClr val="222222"/>
                </a:solidFill>
                <a:highlight>
                  <a:schemeClr val="lt1"/>
                </a:highlight>
              </a:rPr>
              <a:t>Jiang</a:t>
            </a:r>
            <a:r>
              <a:rPr lang="en" sz="900">
                <a:solidFill>
                  <a:srgbClr val="222222"/>
                </a:solidFill>
                <a:highlight>
                  <a:schemeClr val="lt1"/>
                </a:highlight>
              </a:rPr>
              <a:t>, et al., “Exploring Naming Conventions (and Defects) of Pre-trained Deep Learning Models in Hugging Face and Other Model Hubs”. (arXiv; submitted for peer review)</a:t>
            </a:r>
            <a:endParaRPr sz="900">
              <a:solidFill>
                <a:srgbClr val="222222"/>
              </a:solidFill>
              <a:highlight>
                <a:schemeClr val="lt1"/>
              </a:highlight>
            </a:endParaRPr>
          </a:p>
          <a:p>
            <a:pPr marL="457200" lvl="0" indent="-285750" algn="l" rtl="0">
              <a:lnSpc>
                <a:spcPct val="115000"/>
              </a:lnSpc>
              <a:spcBef>
                <a:spcPts val="0"/>
              </a:spcBef>
              <a:spcAft>
                <a:spcPts val="0"/>
              </a:spcAft>
              <a:buClr>
                <a:srgbClr val="222222"/>
              </a:buClr>
              <a:buSzPts val="900"/>
              <a:buChar char="●"/>
            </a:pPr>
            <a:r>
              <a:rPr lang="en" sz="900" b="1">
                <a:solidFill>
                  <a:srgbClr val="222222"/>
                </a:solidFill>
                <a:highlight>
                  <a:schemeClr val="lt1"/>
                </a:highlight>
              </a:rPr>
              <a:t>Jiang</a:t>
            </a:r>
            <a:r>
              <a:rPr lang="en" sz="900">
                <a:solidFill>
                  <a:srgbClr val="222222"/>
                </a:solidFill>
                <a:highlight>
                  <a:schemeClr val="lt1"/>
                </a:highlight>
              </a:rPr>
              <a:t>, Banna, Vivek, Goel, Synovic, Thiruvathukal, Davis. "Challenges and practices of deep learning model reengineering: A case study on computer vision." (arXiv; submitted for peer review)</a:t>
            </a:r>
            <a:endParaRPr sz="900">
              <a:solidFill>
                <a:srgbClr val="222222"/>
              </a:solidFill>
              <a:highlight>
                <a:schemeClr val="lt1"/>
              </a:highlight>
            </a:endParaRPr>
          </a:p>
          <a:p>
            <a:pPr marL="457200" marR="0" lvl="0" indent="-285750" algn="l" rtl="0">
              <a:lnSpc>
                <a:spcPct val="115000"/>
              </a:lnSpc>
              <a:spcBef>
                <a:spcPts val="0"/>
              </a:spcBef>
              <a:spcAft>
                <a:spcPts val="0"/>
              </a:spcAft>
              <a:buClr>
                <a:srgbClr val="222222"/>
              </a:buClr>
              <a:buSzPts val="900"/>
              <a:buChar char="●"/>
            </a:pPr>
            <a:r>
              <a:rPr lang="en" sz="900">
                <a:solidFill>
                  <a:srgbClr val="222222"/>
                </a:solidFill>
                <a:highlight>
                  <a:schemeClr val="lt1"/>
                </a:highlight>
              </a:rPr>
              <a:t>Jajal, </a:t>
            </a:r>
            <a:r>
              <a:rPr lang="en" sz="900" b="1">
                <a:solidFill>
                  <a:srgbClr val="222222"/>
                </a:solidFill>
                <a:highlight>
                  <a:schemeClr val="lt1"/>
                </a:highlight>
              </a:rPr>
              <a:t>Jiang</a:t>
            </a:r>
            <a:r>
              <a:rPr lang="en" sz="900">
                <a:solidFill>
                  <a:srgbClr val="222222"/>
                </a:solidFill>
                <a:highlight>
                  <a:schemeClr val="lt1"/>
                </a:highlight>
              </a:rPr>
              <a:t>, et al., “Interoperability Failures in Deep Learning Model Converters: A Case Study in the ONNX Ecosystem”. (</a:t>
            </a:r>
            <a:r>
              <a:rPr lang="en" sz="900" i="1">
                <a:solidFill>
                  <a:srgbClr val="222222"/>
                </a:solidFill>
                <a:highlight>
                  <a:schemeClr val="lt1"/>
                </a:highlight>
              </a:rPr>
              <a:t>arXiv; </a:t>
            </a:r>
            <a:r>
              <a:rPr lang="en" sz="900">
                <a:solidFill>
                  <a:srgbClr val="222222"/>
                </a:solidFill>
                <a:highlight>
                  <a:schemeClr val="lt1"/>
                </a:highlight>
              </a:rPr>
              <a:t>submitted for peer review).</a:t>
            </a:r>
            <a:endParaRPr sz="900">
              <a:solidFill>
                <a:srgbClr val="222222"/>
              </a:solidFill>
              <a:highlight>
                <a:schemeClr val="lt1"/>
              </a:highlight>
            </a:endParaRPr>
          </a:p>
          <a:p>
            <a:pPr marL="457200" lvl="0" indent="-285750" algn="l" rtl="0">
              <a:lnSpc>
                <a:spcPct val="115000"/>
              </a:lnSpc>
              <a:spcBef>
                <a:spcPts val="0"/>
              </a:spcBef>
              <a:spcAft>
                <a:spcPts val="0"/>
              </a:spcAft>
              <a:buClr>
                <a:schemeClr val="dk1"/>
              </a:buClr>
              <a:buSzPts val="900"/>
              <a:buChar char="●"/>
            </a:pPr>
            <a:r>
              <a:rPr lang="en" sz="900" b="1">
                <a:solidFill>
                  <a:schemeClr val="dk1"/>
                </a:solidFill>
              </a:rPr>
              <a:t>Jiang</a:t>
            </a:r>
            <a:r>
              <a:rPr lang="en" sz="900">
                <a:solidFill>
                  <a:schemeClr val="dk1"/>
                </a:solidFill>
                <a:highlight>
                  <a:schemeClr val="lt1"/>
                </a:highlight>
              </a:rPr>
              <a:t>*</a:t>
            </a:r>
            <a:r>
              <a:rPr lang="en" sz="900">
                <a:solidFill>
                  <a:schemeClr val="dk1"/>
                </a:solidFill>
              </a:rPr>
              <a:t>,  Jones*, et al. "PeaTMOSS: Mining Pre-Trained Models in Open-Source Software." </a:t>
            </a:r>
            <a:r>
              <a:rPr lang="en" sz="900">
                <a:solidFill>
                  <a:srgbClr val="222222"/>
                </a:solidFill>
                <a:highlight>
                  <a:schemeClr val="lt1"/>
                </a:highlight>
              </a:rPr>
              <a:t>(arXiv; in preparation)</a:t>
            </a:r>
            <a:endParaRPr sz="900" i="1">
              <a:solidFill>
                <a:schemeClr val="dk1"/>
              </a:solidFill>
            </a:endParaRPr>
          </a:p>
        </p:txBody>
      </p:sp>
      <p:sp>
        <p:nvSpPr>
          <p:cNvPr id="1524" name="Google Shape;1524;p142"/>
          <p:cNvSpPr txBox="1"/>
          <p:nvPr/>
        </p:nvSpPr>
        <p:spPr>
          <a:xfrm>
            <a:off x="4137650" y="5188100"/>
            <a:ext cx="5049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a:t>(Manuscripts available: </a:t>
            </a:r>
            <a:r>
              <a:rPr lang="en" sz="1200" i="1" u="sng">
                <a:solidFill>
                  <a:schemeClr val="hlink"/>
                </a:solidFill>
                <a:hlinkClick r:id="rId3"/>
              </a:rPr>
              <a:t>https://wenxin-jiang.github.io/publications/</a:t>
            </a:r>
            <a:r>
              <a:rPr lang="en" sz="1200" i="1"/>
              <a:t>)</a:t>
            </a:r>
            <a:endParaRPr sz="1200" i="1"/>
          </a:p>
        </p:txBody>
      </p:sp>
      <p:sp>
        <p:nvSpPr>
          <p:cNvPr id="1525" name="Google Shape;1525;p142"/>
          <p:cNvSpPr txBox="1"/>
          <p:nvPr/>
        </p:nvSpPr>
        <p:spPr>
          <a:xfrm>
            <a:off x="7713300" y="0"/>
            <a:ext cx="1430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i="1"/>
              <a:t>* Equal Contribution</a:t>
            </a:r>
            <a:endParaRPr sz="1100" i="1"/>
          </a:p>
        </p:txBody>
      </p:sp>
      <p:sp>
        <p:nvSpPr>
          <p:cNvPr id="2" name="Slide Number Placeholder 1">
            <a:extLst>
              <a:ext uri="{FF2B5EF4-FFF2-40B4-BE49-F238E27FC236}">
                <a16:creationId xmlns:a16="http://schemas.microsoft.com/office/drawing/2014/main" id="{9B00BB97-810F-DC30-82A4-7C61E5D022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204</a:t>
            </a:fld>
            <a:endParaRPr lang="en"/>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143"/>
          <p:cNvSpPr txBox="1">
            <a:spLocks noGrp="1"/>
          </p:cNvSpPr>
          <p:nvPr>
            <p:ph type="title"/>
          </p:nvPr>
        </p:nvSpPr>
        <p:spPr>
          <a:xfrm>
            <a:off x="268425" y="0"/>
            <a:ext cx="85206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 b="1"/>
              <a:t>Overview</a:t>
            </a:r>
            <a:endParaRPr b="1"/>
          </a:p>
        </p:txBody>
      </p:sp>
      <p:sp>
        <p:nvSpPr>
          <p:cNvPr id="1532" name="Google Shape;1532;p143"/>
          <p:cNvSpPr txBox="1">
            <a:spLocks noGrp="1"/>
          </p:cNvSpPr>
          <p:nvPr>
            <p:ph type="title" idx="4294967295"/>
          </p:nvPr>
        </p:nvSpPr>
        <p:spPr>
          <a:xfrm>
            <a:off x="0" y="828675"/>
            <a:ext cx="8521700" cy="4062413"/>
          </a:xfrm>
          <a:prstGeom prst="rect">
            <a:avLst/>
          </a:prstGeom>
        </p:spPr>
        <p:txBody>
          <a:bodyPr spcFirstLastPara="1" wrap="square" lIns="91425" tIns="91425" rIns="91425" bIns="91425" anchor="t" anchorCtr="0">
            <a:spAutoFit/>
          </a:bodyPr>
          <a:lstStyle/>
          <a:p>
            <a:pPr marL="457200" lvl="0" indent="-406400" algn="l" rtl="0">
              <a:lnSpc>
                <a:spcPct val="200000"/>
              </a:lnSpc>
              <a:spcBef>
                <a:spcPts val="0"/>
              </a:spcBef>
              <a:spcAft>
                <a:spcPts val="0"/>
              </a:spcAft>
              <a:buSzPts val="2800"/>
              <a:buAutoNum type="arabicPeriod"/>
            </a:pPr>
            <a:r>
              <a:rPr lang="en"/>
              <a:t>My research approach</a:t>
            </a:r>
            <a:endParaRPr/>
          </a:p>
          <a:p>
            <a:pPr marL="457200" lvl="0" indent="-406400" algn="l" rtl="0">
              <a:lnSpc>
                <a:spcPct val="200000"/>
              </a:lnSpc>
              <a:spcBef>
                <a:spcPts val="0"/>
              </a:spcBef>
              <a:spcAft>
                <a:spcPts val="0"/>
              </a:spcAft>
              <a:buSzPts val="2800"/>
              <a:buAutoNum type="arabicPeriod"/>
            </a:pPr>
            <a:r>
              <a:rPr lang="en"/>
              <a:t>Background</a:t>
            </a:r>
            <a:endParaRPr/>
          </a:p>
          <a:p>
            <a:pPr marL="457200" lvl="0" indent="-406400" algn="l" rtl="0">
              <a:lnSpc>
                <a:spcPct val="200000"/>
              </a:lnSpc>
              <a:spcBef>
                <a:spcPts val="0"/>
              </a:spcBef>
              <a:spcAft>
                <a:spcPts val="0"/>
              </a:spcAft>
              <a:buSzPts val="2800"/>
              <a:buAutoNum type="arabicPeriod"/>
            </a:pPr>
            <a:r>
              <a:rPr lang="en"/>
              <a:t>Research products</a:t>
            </a:r>
            <a:endParaRPr/>
          </a:p>
          <a:p>
            <a:pPr marL="457200" lvl="0" indent="-406400" algn="l" rtl="0">
              <a:lnSpc>
                <a:spcPct val="200000"/>
              </a:lnSpc>
              <a:spcBef>
                <a:spcPts val="0"/>
              </a:spcBef>
              <a:spcAft>
                <a:spcPts val="0"/>
              </a:spcAft>
              <a:buSzPts val="2800"/>
              <a:buAutoNum type="arabicPeriod"/>
            </a:pPr>
            <a:r>
              <a:rPr lang="en" b="1"/>
              <a:t>Research and results</a:t>
            </a:r>
            <a:endParaRPr b="1"/>
          </a:p>
          <a:p>
            <a:pPr marL="457200" lvl="0" indent="-406400" algn="l" rtl="0">
              <a:lnSpc>
                <a:spcPct val="200000"/>
              </a:lnSpc>
              <a:spcBef>
                <a:spcPts val="0"/>
              </a:spcBef>
              <a:spcAft>
                <a:spcPts val="0"/>
              </a:spcAft>
              <a:buSzPts val="2800"/>
              <a:buAutoNum type="arabicPeriod"/>
            </a:pPr>
            <a:r>
              <a:rPr lang="en"/>
              <a:t>Future directions</a:t>
            </a:r>
            <a:endParaRPr/>
          </a:p>
        </p:txBody>
      </p:sp>
      <p:sp>
        <p:nvSpPr>
          <p:cNvPr id="2" name="Slide Number Placeholder 1">
            <a:extLst>
              <a:ext uri="{FF2B5EF4-FFF2-40B4-BE49-F238E27FC236}">
                <a16:creationId xmlns:a16="http://schemas.microsoft.com/office/drawing/2014/main" id="{09C08A8F-A051-0982-F16E-8A08A87C0E02}"/>
              </a:ext>
            </a:extLst>
          </p:cNvPr>
          <p:cNvSpPr>
            <a:spLocks noGrp="1"/>
          </p:cNvSpPr>
          <p:nvPr>
            <p:ph type="sldNum" sz="quarter" idx="12"/>
          </p:nvPr>
        </p:nvSpPr>
        <p:spPr/>
        <p:txBody>
          <a:bodyPr/>
          <a:lstStyle/>
          <a:p>
            <a:fld id="{F39902C9-1D6D-3144-94C6-FDF8FB570987}" type="slidenum">
              <a:rPr lang="en-US" smtClean="0"/>
              <a:t>205</a:t>
            </a:fld>
            <a:endParaRPr lang="en-US"/>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8" name="Google Shape;1538;p144"/>
          <p:cNvSpPr txBox="1"/>
          <p:nvPr/>
        </p:nvSpPr>
        <p:spPr>
          <a:xfrm>
            <a:off x="1322375" y="3458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p>
        </p:txBody>
      </p:sp>
      <p:sp>
        <p:nvSpPr>
          <p:cNvPr id="1539" name="Google Shape;1539;p144"/>
          <p:cNvSpPr txBox="1"/>
          <p:nvPr/>
        </p:nvSpPr>
        <p:spPr>
          <a:xfrm>
            <a:off x="1720000" y="33013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Identify candidates​</a:t>
            </a:r>
            <a:endParaRPr sz="2400"/>
          </a:p>
        </p:txBody>
      </p:sp>
      <p:sp>
        <p:nvSpPr>
          <p:cNvPr id="1540" name="Google Shape;1540;p144"/>
          <p:cNvSpPr txBox="1"/>
          <p:nvPr/>
        </p:nvSpPr>
        <p:spPr>
          <a:xfrm>
            <a:off x="3828450" y="23497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Evaluate candidates​</a:t>
            </a:r>
            <a:endParaRPr sz="2400"/>
          </a:p>
        </p:txBody>
      </p:sp>
      <p:sp>
        <p:nvSpPr>
          <p:cNvPr id="1541" name="Google Shape;1541;p144"/>
          <p:cNvSpPr txBox="1"/>
          <p:nvPr/>
        </p:nvSpPr>
        <p:spPr>
          <a:xfrm>
            <a:off x="7435025" y="619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Deploy</a:t>
            </a:r>
            <a:endParaRPr sz="2400"/>
          </a:p>
        </p:txBody>
      </p:sp>
      <p:sp>
        <p:nvSpPr>
          <p:cNvPr id="1542" name="Google Shape;1542;p144"/>
          <p:cNvSpPr txBox="1"/>
          <p:nvPr/>
        </p:nvSpPr>
        <p:spPr>
          <a:xfrm>
            <a:off x="0" y="0"/>
            <a:ext cx="9144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chemeClr val="dk1"/>
                </a:solidFill>
              </a:rPr>
              <a:t>Engineering reuse process</a:t>
            </a:r>
            <a:endParaRPr sz="1300"/>
          </a:p>
        </p:txBody>
      </p:sp>
      <p:sp>
        <p:nvSpPr>
          <p:cNvPr id="1543" name="Google Shape;1543;p144"/>
          <p:cNvSpPr txBox="1"/>
          <p:nvPr/>
        </p:nvSpPr>
        <p:spPr>
          <a:xfrm>
            <a:off x="0" y="41750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Specify problem</a:t>
            </a:r>
            <a:endParaRPr sz="2400"/>
          </a:p>
        </p:txBody>
      </p:sp>
      <p:sp>
        <p:nvSpPr>
          <p:cNvPr id="1544" name="Google Shape;1544;p144"/>
          <p:cNvSpPr txBox="1"/>
          <p:nvPr/>
        </p:nvSpPr>
        <p:spPr>
          <a:xfrm>
            <a:off x="1851725" y="1553600"/>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What is challenging?​</a:t>
            </a:r>
            <a:endParaRPr sz="1600"/>
          </a:p>
        </p:txBody>
      </p:sp>
      <p:sp>
        <p:nvSpPr>
          <p:cNvPr id="1545" name="Google Shape;1545;p144"/>
          <p:cNvSpPr txBox="1"/>
          <p:nvPr/>
        </p:nvSpPr>
        <p:spPr>
          <a:xfrm>
            <a:off x="64725" y="2655900"/>
            <a:ext cx="1923600" cy="431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available?​ </a:t>
            </a:r>
            <a:endParaRPr sz="1600"/>
          </a:p>
        </p:txBody>
      </p:sp>
      <p:cxnSp>
        <p:nvCxnSpPr>
          <p:cNvPr id="1546" name="Google Shape;1546;p144"/>
          <p:cNvCxnSpPr/>
          <p:nvPr/>
        </p:nvCxnSpPr>
        <p:spPr>
          <a:xfrm>
            <a:off x="1266925" y="3033200"/>
            <a:ext cx="786000" cy="374100"/>
          </a:xfrm>
          <a:prstGeom prst="straightConnector1">
            <a:avLst/>
          </a:prstGeom>
          <a:noFill/>
          <a:ln w="76200" cap="flat" cmpd="sng">
            <a:solidFill>
              <a:srgbClr val="1155CC"/>
            </a:solidFill>
            <a:prstDash val="solid"/>
            <a:round/>
            <a:headEnd type="none" w="med" len="med"/>
            <a:tailEnd type="stealth" w="med" len="med"/>
          </a:ln>
        </p:spPr>
      </p:cxnSp>
      <p:cxnSp>
        <p:nvCxnSpPr>
          <p:cNvPr id="1547" name="Google Shape;1547;p144"/>
          <p:cNvCxnSpPr/>
          <p:nvPr/>
        </p:nvCxnSpPr>
        <p:spPr>
          <a:xfrm>
            <a:off x="3484300" y="2128100"/>
            <a:ext cx="735000" cy="351300"/>
          </a:xfrm>
          <a:prstGeom prst="straightConnector1">
            <a:avLst/>
          </a:prstGeom>
          <a:noFill/>
          <a:ln w="76200" cap="flat" cmpd="sng">
            <a:solidFill>
              <a:srgbClr val="1155CC"/>
            </a:solidFill>
            <a:prstDash val="solid"/>
            <a:round/>
            <a:headEnd type="none" w="med" len="med"/>
            <a:tailEnd type="stealth" w="med" len="med"/>
          </a:ln>
        </p:spPr>
      </p:cxnSp>
      <p:cxnSp>
        <p:nvCxnSpPr>
          <p:cNvPr id="1548" name="Google Shape;1548;p144"/>
          <p:cNvCxnSpPr/>
          <p:nvPr/>
        </p:nvCxnSpPr>
        <p:spPr>
          <a:xfrm rot="10800000" flipH="1">
            <a:off x="1567275" y="3856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1549" name="Google Shape;1549;p144"/>
          <p:cNvCxnSpPr/>
          <p:nvPr/>
        </p:nvCxnSpPr>
        <p:spPr>
          <a:xfrm rot="10800000" flipH="1">
            <a:off x="3513700" y="2885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1550" name="Google Shape;1550;p144"/>
          <p:cNvCxnSpPr/>
          <p:nvPr/>
        </p:nvCxnSpPr>
        <p:spPr>
          <a:xfrm rot="10800000" flipH="1">
            <a:off x="5395400" y="2005075"/>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1551" name="Google Shape;1551;p144"/>
          <p:cNvCxnSpPr/>
          <p:nvPr/>
        </p:nvCxnSpPr>
        <p:spPr>
          <a:xfrm rot="10800000" flipH="1">
            <a:off x="7037400" y="1082000"/>
            <a:ext cx="822600" cy="471600"/>
          </a:xfrm>
          <a:prstGeom prst="straightConnector1">
            <a:avLst/>
          </a:prstGeom>
          <a:noFill/>
          <a:ln w="76200" cap="flat" cmpd="sng">
            <a:solidFill>
              <a:schemeClr val="dk1"/>
            </a:solidFill>
            <a:prstDash val="solid"/>
            <a:round/>
            <a:headEnd type="none" w="med" len="med"/>
            <a:tailEnd type="stealth" w="med" len="med"/>
          </a:ln>
        </p:spPr>
      </p:cxnSp>
      <p:cxnSp>
        <p:nvCxnSpPr>
          <p:cNvPr id="1552" name="Google Shape;1552;p144"/>
          <p:cNvCxnSpPr>
            <a:endCxn id="1539" idx="3"/>
          </p:cNvCxnSpPr>
          <p:nvPr/>
        </p:nvCxnSpPr>
        <p:spPr>
          <a:xfrm flipH="1">
            <a:off x="4720000" y="1082100"/>
            <a:ext cx="3750900" cy="2496300"/>
          </a:xfrm>
          <a:prstGeom prst="curvedConnector3">
            <a:avLst>
              <a:gd name="adj1" fmla="val -2462"/>
            </a:avLst>
          </a:prstGeom>
          <a:noFill/>
          <a:ln w="38100" cap="flat" cmpd="sng">
            <a:solidFill>
              <a:srgbClr val="595959"/>
            </a:solidFill>
            <a:prstDash val="dash"/>
            <a:round/>
            <a:headEnd type="none" w="med" len="med"/>
            <a:tailEnd type="stealth" w="med" len="med"/>
          </a:ln>
        </p:spPr>
      </p:cxnSp>
      <p:sp>
        <p:nvSpPr>
          <p:cNvPr id="1553" name="Google Shape;1553;p144"/>
          <p:cNvSpPr txBox="1"/>
          <p:nvPr/>
        </p:nvSpPr>
        <p:spPr>
          <a:xfrm>
            <a:off x="508875" y="21147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rPr>
              <a:t>Any risks?</a:t>
            </a:r>
            <a:endParaRPr sz="1600">
              <a:solidFill>
                <a:schemeClr val="dk1"/>
              </a:solidFill>
            </a:endParaRPr>
          </a:p>
        </p:txBody>
      </p:sp>
      <p:cxnSp>
        <p:nvCxnSpPr>
          <p:cNvPr id="1554" name="Google Shape;1554;p144"/>
          <p:cNvCxnSpPr>
            <a:endCxn id="1555" idx="0"/>
          </p:cNvCxnSpPr>
          <p:nvPr/>
        </p:nvCxnSpPr>
        <p:spPr>
          <a:xfrm>
            <a:off x="7147950" y="2112125"/>
            <a:ext cx="813600" cy="1667100"/>
          </a:xfrm>
          <a:prstGeom prst="straightConnector1">
            <a:avLst/>
          </a:prstGeom>
          <a:noFill/>
          <a:ln w="76200" cap="flat" cmpd="sng">
            <a:solidFill>
              <a:srgbClr val="1155CC"/>
            </a:solidFill>
            <a:prstDash val="solid"/>
            <a:round/>
            <a:headEnd type="none" w="med" len="med"/>
            <a:tailEnd type="stealth" w="med" len="med"/>
          </a:ln>
        </p:spPr>
      </p:cxnSp>
      <p:sp>
        <p:nvSpPr>
          <p:cNvPr id="1556" name="Google Shape;1556;p144"/>
          <p:cNvSpPr txBox="1"/>
          <p:nvPr/>
        </p:nvSpPr>
        <p:spPr>
          <a:xfrm>
            <a:off x="5281650" y="1450550"/>
            <a:ext cx="4038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Reengineer candidate(s)​</a:t>
            </a:r>
            <a:endParaRPr sz="2400"/>
          </a:p>
        </p:txBody>
      </p:sp>
      <p:sp>
        <p:nvSpPr>
          <p:cNvPr id="1557" name="Google Shape;1557;p144"/>
          <p:cNvSpPr txBox="1"/>
          <p:nvPr/>
        </p:nvSpPr>
        <p:spPr>
          <a:xfrm>
            <a:off x="2712288" y="665988"/>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What is challenging?​</a:t>
            </a:r>
            <a:endParaRPr sz="1600"/>
          </a:p>
        </p:txBody>
      </p:sp>
      <p:cxnSp>
        <p:nvCxnSpPr>
          <p:cNvPr id="1558" name="Google Shape;1558;p144"/>
          <p:cNvCxnSpPr>
            <a:endCxn id="1556" idx="1"/>
          </p:cNvCxnSpPr>
          <p:nvPr/>
        </p:nvCxnSpPr>
        <p:spPr>
          <a:xfrm>
            <a:off x="4387350" y="1326800"/>
            <a:ext cx="894300" cy="400800"/>
          </a:xfrm>
          <a:prstGeom prst="straightConnector1">
            <a:avLst/>
          </a:prstGeom>
          <a:noFill/>
          <a:ln w="76200" cap="flat" cmpd="sng">
            <a:solidFill>
              <a:srgbClr val="1155CC"/>
            </a:solidFill>
            <a:prstDash val="solid"/>
            <a:round/>
            <a:headEnd type="none" w="med" len="med"/>
            <a:tailEnd type="stealth" w="med" len="med"/>
          </a:ln>
        </p:spPr>
      </p:cxnSp>
      <p:sp>
        <p:nvSpPr>
          <p:cNvPr id="1559" name="Google Shape;1559;p144"/>
          <p:cNvSpPr txBox="1"/>
          <p:nvPr/>
        </p:nvSpPr>
        <p:spPr>
          <a:xfrm>
            <a:off x="6278600" y="3779225"/>
            <a:ext cx="2865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if we fail to reengineer?</a:t>
            </a:r>
            <a:endParaRPr sz="1600"/>
          </a:p>
        </p:txBody>
      </p:sp>
      <p:sp>
        <p:nvSpPr>
          <p:cNvPr id="2" name="Slide Number Placeholder 1">
            <a:extLst>
              <a:ext uri="{FF2B5EF4-FFF2-40B4-BE49-F238E27FC236}">
                <a16:creationId xmlns:a16="http://schemas.microsoft.com/office/drawing/2014/main" id="{6A8D5016-E99B-E6EE-74F0-3BEC49C42FBB}"/>
              </a:ext>
            </a:extLst>
          </p:cNvPr>
          <p:cNvSpPr>
            <a:spLocks noGrp="1"/>
          </p:cNvSpPr>
          <p:nvPr>
            <p:ph type="sldNum" sz="quarter" idx="12"/>
          </p:nvPr>
        </p:nvSpPr>
        <p:spPr/>
        <p:txBody>
          <a:bodyPr/>
          <a:lstStyle/>
          <a:p>
            <a:fld id="{F39902C9-1D6D-3144-94C6-FDF8FB570987}" type="slidenum">
              <a:rPr lang="en-US" smtClean="0"/>
              <a:t>206</a:t>
            </a:fld>
            <a:endParaRPr lang="en-US"/>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1564" name="Google Shape;1564;p145"/>
          <p:cNvSpPr txBox="1">
            <a:spLocks noGrp="1"/>
          </p:cNvSpPr>
          <p:nvPr>
            <p:ph type="title"/>
          </p:nvPr>
        </p:nvSpPr>
        <p:spPr>
          <a:xfrm>
            <a:off x="311700" y="957925"/>
            <a:ext cx="8520600" cy="7389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solidFill>
                  <a:srgbClr val="FF0000"/>
                </a:solidFill>
              </a:rPr>
              <a:t>What is available?</a:t>
            </a:r>
            <a:endParaRPr>
              <a:solidFill>
                <a:srgbClr val="FF0000"/>
              </a:solidFill>
            </a:endParaRPr>
          </a:p>
        </p:txBody>
      </p:sp>
      <p:sp>
        <p:nvSpPr>
          <p:cNvPr id="1566" name="Google Shape;1566;p145"/>
          <p:cNvSpPr txBox="1">
            <a:spLocks noGrp="1"/>
          </p:cNvSpPr>
          <p:nvPr>
            <p:ph type="title" idx="4294967295"/>
          </p:nvPr>
        </p:nvSpPr>
        <p:spPr>
          <a:xfrm>
            <a:off x="0" y="3481388"/>
            <a:ext cx="8521700" cy="739775"/>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t>Characterizing model hubs</a:t>
            </a:r>
            <a:endParaRPr/>
          </a:p>
        </p:txBody>
      </p:sp>
      <p:cxnSp>
        <p:nvCxnSpPr>
          <p:cNvPr id="1567" name="Google Shape;1567;p145"/>
          <p:cNvCxnSpPr/>
          <p:nvPr/>
        </p:nvCxnSpPr>
        <p:spPr>
          <a:xfrm>
            <a:off x="4572000" y="2048225"/>
            <a:ext cx="0" cy="1192800"/>
          </a:xfrm>
          <a:prstGeom prst="straightConnector1">
            <a:avLst/>
          </a:prstGeom>
          <a:noFill/>
          <a:ln w="76200" cap="flat" cmpd="sng">
            <a:solidFill>
              <a:srgbClr val="1155CC"/>
            </a:solidFill>
            <a:prstDash val="solid"/>
            <a:round/>
            <a:headEnd type="none" w="med" len="med"/>
            <a:tailEnd type="stealth" w="med" len="med"/>
          </a:ln>
        </p:spPr>
      </p:cxnSp>
      <p:sp>
        <p:nvSpPr>
          <p:cNvPr id="2" name="Slide Number Placeholder 1">
            <a:extLst>
              <a:ext uri="{FF2B5EF4-FFF2-40B4-BE49-F238E27FC236}">
                <a16:creationId xmlns:a16="http://schemas.microsoft.com/office/drawing/2014/main" id="{026950C1-8324-B8CF-0513-8BC003312E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207</a:t>
            </a:fld>
            <a:endParaRPr lang="en"/>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571"/>
        <p:cNvGrpSpPr/>
        <p:nvPr/>
      </p:nvGrpSpPr>
      <p:grpSpPr>
        <a:xfrm>
          <a:off x="0" y="0"/>
          <a:ext cx="0" cy="0"/>
          <a:chOff x="0" y="0"/>
          <a:chExt cx="0" cy="0"/>
        </a:xfrm>
      </p:grpSpPr>
      <p:sp>
        <p:nvSpPr>
          <p:cNvPr id="1572" name="Google Shape;1572;p146"/>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What is a hub? What hubs are there?</a:t>
            </a:r>
            <a:endParaRPr/>
          </a:p>
        </p:txBody>
      </p:sp>
      <p:sp>
        <p:nvSpPr>
          <p:cNvPr id="1574" name="Google Shape;1574;p146"/>
          <p:cNvSpPr txBox="1"/>
          <p:nvPr/>
        </p:nvSpPr>
        <p:spPr>
          <a:xfrm>
            <a:off x="0" y="4743300"/>
            <a:ext cx="87612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rgbClr val="FFFFFF"/>
                </a:highlight>
              </a:rPr>
              <a:t>Jiang, Synovic, Schorlemmer et al. "An Empirical Study of Artifacts and Security Risks in the Pre-trained Model Supply Chain." Proceedings of the 2022 ACM Workshop on Software Supply Chain Offensive Research and Ecosystem Defenses. (SCORED’22).</a:t>
            </a:r>
            <a:endParaRPr sz="700">
              <a:solidFill>
                <a:srgbClr val="222222"/>
              </a:solidFill>
              <a:highlight>
                <a:srgbClr val="FFFFFF"/>
              </a:highlight>
            </a:endParaRPr>
          </a:p>
        </p:txBody>
      </p:sp>
      <p:sp>
        <p:nvSpPr>
          <p:cNvPr id="1575" name="Google Shape;1575;p146"/>
          <p:cNvSpPr/>
          <p:nvPr/>
        </p:nvSpPr>
        <p:spPr>
          <a:xfrm rot="10800000">
            <a:off x="2698599" y="1229165"/>
            <a:ext cx="112200" cy="609300"/>
          </a:xfrm>
          <a:prstGeom prst="leftBrace">
            <a:avLst>
              <a:gd name="adj1" fmla="val 50000"/>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76" name="Google Shape;1576;p146"/>
          <p:cNvPicPr preferRelativeResize="0"/>
          <p:nvPr/>
        </p:nvPicPr>
        <p:blipFill>
          <a:blip r:embed="rId3">
            <a:alphaModFix/>
          </a:blip>
          <a:stretch>
            <a:fillRect/>
          </a:stretch>
        </p:blipFill>
        <p:spPr>
          <a:xfrm>
            <a:off x="995324" y="1011300"/>
            <a:ext cx="1661696" cy="3803276"/>
          </a:xfrm>
          <a:prstGeom prst="rect">
            <a:avLst/>
          </a:prstGeom>
          <a:noFill/>
          <a:ln>
            <a:noFill/>
          </a:ln>
        </p:spPr>
      </p:pic>
      <p:sp>
        <p:nvSpPr>
          <p:cNvPr id="1577" name="Google Shape;1577;p146"/>
          <p:cNvSpPr/>
          <p:nvPr/>
        </p:nvSpPr>
        <p:spPr>
          <a:xfrm rot="10800000">
            <a:off x="2698599" y="1838605"/>
            <a:ext cx="112200" cy="2139000"/>
          </a:xfrm>
          <a:prstGeom prst="leftBrace">
            <a:avLst>
              <a:gd name="adj1" fmla="val 50000"/>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78" name="Google Shape;1578;p146"/>
          <p:cNvSpPr/>
          <p:nvPr/>
        </p:nvSpPr>
        <p:spPr>
          <a:xfrm rot="10800000">
            <a:off x="2698599" y="4010974"/>
            <a:ext cx="112200" cy="779100"/>
          </a:xfrm>
          <a:prstGeom prst="leftBrace">
            <a:avLst>
              <a:gd name="adj1" fmla="val 50000"/>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79" name="Google Shape;1579;p146"/>
          <p:cNvSpPr txBox="1"/>
          <p:nvPr/>
        </p:nvSpPr>
        <p:spPr>
          <a:xfrm>
            <a:off x="2895638" y="1375288"/>
            <a:ext cx="9618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Open</a:t>
            </a:r>
            <a:endParaRPr sz="2000"/>
          </a:p>
        </p:txBody>
      </p:sp>
      <p:sp>
        <p:nvSpPr>
          <p:cNvPr id="1580" name="Google Shape;1580;p146"/>
          <p:cNvSpPr txBox="1"/>
          <p:nvPr/>
        </p:nvSpPr>
        <p:spPr>
          <a:xfrm>
            <a:off x="2852363" y="2700338"/>
            <a:ext cx="10938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Gated</a:t>
            </a:r>
            <a:endParaRPr sz="2000"/>
          </a:p>
        </p:txBody>
      </p:sp>
      <p:sp>
        <p:nvSpPr>
          <p:cNvPr id="1581" name="Google Shape;1581;p146"/>
          <p:cNvSpPr txBox="1"/>
          <p:nvPr/>
        </p:nvSpPr>
        <p:spPr>
          <a:xfrm>
            <a:off x="2852363" y="4200425"/>
            <a:ext cx="15999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Commercial</a:t>
            </a:r>
            <a:endParaRPr sz="2000"/>
          </a:p>
        </p:txBody>
      </p:sp>
      <p:sp>
        <p:nvSpPr>
          <p:cNvPr id="1582" name="Google Shape;1582;p146"/>
          <p:cNvSpPr txBox="1"/>
          <p:nvPr/>
        </p:nvSpPr>
        <p:spPr>
          <a:xfrm>
            <a:off x="4509838" y="1375288"/>
            <a:ext cx="13557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0000FF"/>
                </a:solidFill>
              </a:rPr>
              <a:t>Anyone</a:t>
            </a:r>
            <a:endParaRPr sz="2000">
              <a:solidFill>
                <a:srgbClr val="0000FF"/>
              </a:solidFill>
            </a:endParaRPr>
          </a:p>
        </p:txBody>
      </p:sp>
      <p:cxnSp>
        <p:nvCxnSpPr>
          <p:cNvPr id="1583" name="Google Shape;1583;p146"/>
          <p:cNvCxnSpPr/>
          <p:nvPr/>
        </p:nvCxnSpPr>
        <p:spPr>
          <a:xfrm rot="10800000">
            <a:off x="3857438" y="1622513"/>
            <a:ext cx="564000" cy="0"/>
          </a:xfrm>
          <a:prstGeom prst="straightConnector1">
            <a:avLst/>
          </a:prstGeom>
          <a:noFill/>
          <a:ln w="28575" cap="flat" cmpd="sng">
            <a:solidFill>
              <a:srgbClr val="0000FF"/>
            </a:solidFill>
            <a:prstDash val="solid"/>
            <a:round/>
            <a:headEnd type="none" w="med" len="med"/>
            <a:tailEnd type="triangle" w="med" len="med"/>
          </a:ln>
        </p:spPr>
      </p:cxnSp>
      <p:sp>
        <p:nvSpPr>
          <p:cNvPr id="1584" name="Google Shape;1584;p146"/>
          <p:cNvSpPr txBox="1"/>
          <p:nvPr/>
        </p:nvSpPr>
        <p:spPr>
          <a:xfrm>
            <a:off x="4532563" y="2746088"/>
            <a:ext cx="34179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0000FF"/>
                </a:solidFill>
              </a:rPr>
              <a:t>Approved contributors</a:t>
            </a:r>
            <a:endParaRPr sz="2000">
              <a:solidFill>
                <a:srgbClr val="0000FF"/>
              </a:solidFill>
            </a:endParaRPr>
          </a:p>
        </p:txBody>
      </p:sp>
      <p:cxnSp>
        <p:nvCxnSpPr>
          <p:cNvPr id="1585" name="Google Shape;1585;p146"/>
          <p:cNvCxnSpPr/>
          <p:nvPr/>
        </p:nvCxnSpPr>
        <p:spPr>
          <a:xfrm rot="10800000">
            <a:off x="3880163" y="2993300"/>
            <a:ext cx="564000" cy="0"/>
          </a:xfrm>
          <a:prstGeom prst="straightConnector1">
            <a:avLst/>
          </a:prstGeom>
          <a:noFill/>
          <a:ln w="28575" cap="flat" cmpd="sng">
            <a:solidFill>
              <a:srgbClr val="0000FF"/>
            </a:solidFill>
            <a:prstDash val="solid"/>
            <a:round/>
            <a:headEnd type="none" w="med" len="med"/>
            <a:tailEnd type="triangle" w="med" len="med"/>
          </a:ln>
        </p:spPr>
      </p:cxnSp>
      <p:sp>
        <p:nvSpPr>
          <p:cNvPr id="1586" name="Google Shape;1586;p146"/>
          <p:cNvSpPr txBox="1"/>
          <p:nvPr/>
        </p:nvSpPr>
        <p:spPr>
          <a:xfrm>
            <a:off x="5059313" y="4231175"/>
            <a:ext cx="25674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0000FF"/>
                </a:solidFill>
              </a:rPr>
              <a:t>Internal engineers</a:t>
            </a:r>
            <a:endParaRPr sz="2000">
              <a:solidFill>
                <a:srgbClr val="0000FF"/>
              </a:solidFill>
            </a:endParaRPr>
          </a:p>
        </p:txBody>
      </p:sp>
      <p:cxnSp>
        <p:nvCxnSpPr>
          <p:cNvPr id="1587" name="Google Shape;1587;p146"/>
          <p:cNvCxnSpPr/>
          <p:nvPr/>
        </p:nvCxnSpPr>
        <p:spPr>
          <a:xfrm rot="10800000">
            <a:off x="4406913" y="4478400"/>
            <a:ext cx="564000" cy="0"/>
          </a:xfrm>
          <a:prstGeom prst="straightConnector1">
            <a:avLst/>
          </a:prstGeom>
          <a:noFill/>
          <a:ln w="28575" cap="flat" cmpd="sng">
            <a:solidFill>
              <a:srgbClr val="0000FF"/>
            </a:solidFill>
            <a:prstDash val="solid"/>
            <a:round/>
            <a:headEnd type="none" w="med" len="med"/>
            <a:tailEnd type="triangle" w="med" len="med"/>
          </a:ln>
        </p:spPr>
      </p:cxnSp>
      <p:sp>
        <p:nvSpPr>
          <p:cNvPr id="1588" name="Google Shape;1588;p146"/>
          <p:cNvSpPr txBox="1"/>
          <p:nvPr/>
        </p:nvSpPr>
        <p:spPr>
          <a:xfrm>
            <a:off x="141375" y="536600"/>
            <a:ext cx="87102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b="1">
                <a:solidFill>
                  <a:schemeClr val="dk1"/>
                </a:solidFill>
              </a:rPr>
              <a:t>Model hub</a:t>
            </a:r>
            <a:r>
              <a:rPr lang="en" sz="1600">
                <a:solidFill>
                  <a:schemeClr val="dk1"/>
                </a:solidFill>
              </a:rPr>
              <a:t>: collection of PTMs and datasets organized by problem domain</a:t>
            </a:r>
            <a:endParaRPr sz="1800"/>
          </a:p>
        </p:txBody>
      </p:sp>
      <p:sp>
        <p:nvSpPr>
          <p:cNvPr id="2" name="Slide Number Placeholder 1">
            <a:extLst>
              <a:ext uri="{FF2B5EF4-FFF2-40B4-BE49-F238E27FC236}">
                <a16:creationId xmlns:a16="http://schemas.microsoft.com/office/drawing/2014/main" id="{0A0B33EC-F1CC-3C31-79F7-A3CF7F5607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208</a:t>
            </a:fld>
            <a:endParaRPr lang="en"/>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47"/>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What is in the hub?</a:t>
            </a:r>
            <a:endParaRPr/>
          </a:p>
        </p:txBody>
      </p:sp>
      <p:sp>
        <p:nvSpPr>
          <p:cNvPr id="1595" name="Google Shape;1595;p147"/>
          <p:cNvSpPr txBox="1"/>
          <p:nvPr/>
        </p:nvSpPr>
        <p:spPr>
          <a:xfrm>
            <a:off x="0" y="4743300"/>
            <a:ext cx="87612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rgbClr val="FFFFFF"/>
                </a:highlight>
              </a:rPr>
              <a:t>Jiang, Synovic, Schorlemmer et al. "An Empirical Study of Artifacts and Security Risks in the Pre-trained Model Supply Chain." Proceedings of the 2022 ACM Workshop on Software Supply Chain Offensive Research and Ecosystem Defenses. (SCORED’22).</a:t>
            </a:r>
            <a:endParaRPr sz="700">
              <a:solidFill>
                <a:srgbClr val="222222"/>
              </a:solidFill>
              <a:highlight>
                <a:srgbClr val="FFFFFF"/>
              </a:highlight>
            </a:endParaRPr>
          </a:p>
        </p:txBody>
      </p:sp>
      <p:pic>
        <p:nvPicPr>
          <p:cNvPr id="1596" name="Google Shape;1596;p147"/>
          <p:cNvPicPr preferRelativeResize="0"/>
          <p:nvPr/>
        </p:nvPicPr>
        <p:blipFill>
          <a:blip r:embed="rId3">
            <a:alphaModFix/>
          </a:blip>
          <a:stretch>
            <a:fillRect/>
          </a:stretch>
        </p:blipFill>
        <p:spPr>
          <a:xfrm>
            <a:off x="505575" y="768000"/>
            <a:ext cx="8132849" cy="3742816"/>
          </a:xfrm>
          <a:prstGeom prst="rect">
            <a:avLst/>
          </a:prstGeom>
          <a:noFill/>
          <a:ln>
            <a:noFill/>
          </a:ln>
        </p:spPr>
      </p:pic>
      <p:sp>
        <p:nvSpPr>
          <p:cNvPr id="2" name="Slide Number Placeholder 1">
            <a:extLst>
              <a:ext uri="{FF2B5EF4-FFF2-40B4-BE49-F238E27FC236}">
                <a16:creationId xmlns:a16="http://schemas.microsoft.com/office/drawing/2014/main" id="{2D00F0F7-14C9-948E-0F8D-79D9BE8821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209</a:t>
            </a:fld>
            <a:endParaRPr lang="en"/>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32" descr="Diagram&#10;&#10;Description automatically generated"/>
          <p:cNvPicPr preferRelativeResize="0"/>
          <p:nvPr/>
        </p:nvPicPr>
        <p:blipFill>
          <a:blip r:embed="rId3">
            <a:alphaModFix/>
          </a:blip>
          <a:stretch>
            <a:fillRect/>
          </a:stretch>
        </p:blipFill>
        <p:spPr>
          <a:xfrm>
            <a:off x="1" y="688073"/>
            <a:ext cx="2322552" cy="1452752"/>
          </a:xfrm>
          <a:prstGeom prst="rect">
            <a:avLst/>
          </a:prstGeom>
          <a:noFill/>
          <a:ln>
            <a:noFill/>
          </a:ln>
        </p:spPr>
      </p:pic>
      <p:pic>
        <p:nvPicPr>
          <p:cNvPr id="313" name="Google Shape;313;p32"/>
          <p:cNvPicPr preferRelativeResize="0"/>
          <p:nvPr/>
        </p:nvPicPr>
        <p:blipFill>
          <a:blip r:embed="rId4">
            <a:alphaModFix/>
          </a:blip>
          <a:stretch>
            <a:fillRect/>
          </a:stretch>
        </p:blipFill>
        <p:spPr>
          <a:xfrm>
            <a:off x="2847200" y="3694950"/>
            <a:ext cx="594861" cy="594857"/>
          </a:xfrm>
          <a:prstGeom prst="rect">
            <a:avLst/>
          </a:prstGeom>
          <a:noFill/>
          <a:ln>
            <a:noFill/>
          </a:ln>
        </p:spPr>
      </p:pic>
      <p:sp>
        <p:nvSpPr>
          <p:cNvPr id="315" name="Google Shape;315;p32"/>
          <p:cNvSpPr txBox="1"/>
          <p:nvPr/>
        </p:nvSpPr>
        <p:spPr>
          <a:xfrm>
            <a:off x="1322375" y="3458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p>
        </p:txBody>
      </p:sp>
      <p:sp>
        <p:nvSpPr>
          <p:cNvPr id="316" name="Google Shape;316;p32"/>
          <p:cNvSpPr txBox="1"/>
          <p:nvPr/>
        </p:nvSpPr>
        <p:spPr>
          <a:xfrm>
            <a:off x="1720000" y="33013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Identify candidates​</a:t>
            </a:r>
            <a:endParaRPr sz="2400"/>
          </a:p>
        </p:txBody>
      </p:sp>
      <p:sp>
        <p:nvSpPr>
          <p:cNvPr id="317" name="Google Shape;317;p32"/>
          <p:cNvSpPr txBox="1"/>
          <p:nvPr/>
        </p:nvSpPr>
        <p:spPr>
          <a:xfrm>
            <a:off x="3828450" y="23497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Evaluate candidates​</a:t>
            </a:r>
            <a:endParaRPr sz="2400"/>
          </a:p>
        </p:txBody>
      </p:sp>
      <p:sp>
        <p:nvSpPr>
          <p:cNvPr id="318" name="Google Shape;318;p32"/>
          <p:cNvSpPr txBox="1"/>
          <p:nvPr/>
        </p:nvSpPr>
        <p:spPr>
          <a:xfrm>
            <a:off x="5281650" y="1450550"/>
            <a:ext cx="4038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Reengineer candidate(s)​</a:t>
            </a:r>
            <a:endParaRPr sz="2400"/>
          </a:p>
        </p:txBody>
      </p:sp>
      <p:sp>
        <p:nvSpPr>
          <p:cNvPr id="319" name="Google Shape;319;p32"/>
          <p:cNvSpPr txBox="1"/>
          <p:nvPr/>
        </p:nvSpPr>
        <p:spPr>
          <a:xfrm>
            <a:off x="6784900" y="60030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Integrate/Deploy</a:t>
            </a:r>
            <a:endParaRPr sz="2400"/>
          </a:p>
        </p:txBody>
      </p:sp>
      <p:sp>
        <p:nvSpPr>
          <p:cNvPr id="320" name="Google Shape;320;p32"/>
          <p:cNvSpPr txBox="1"/>
          <p:nvPr/>
        </p:nvSpPr>
        <p:spPr>
          <a:xfrm>
            <a:off x="0" y="0"/>
            <a:ext cx="9144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chemeClr val="dk1"/>
                </a:solidFill>
              </a:rPr>
              <a:t>Trustworthy Reuse of PTMs</a:t>
            </a:r>
            <a:endParaRPr sz="1300" b="1"/>
          </a:p>
        </p:txBody>
      </p:sp>
      <p:sp>
        <p:nvSpPr>
          <p:cNvPr id="321" name="Google Shape;321;p32"/>
          <p:cNvSpPr txBox="1"/>
          <p:nvPr/>
        </p:nvSpPr>
        <p:spPr>
          <a:xfrm>
            <a:off x="0" y="41750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Specify </a:t>
            </a:r>
            <a:r>
              <a:rPr lang="en" sz="2400"/>
              <a:t>requirement</a:t>
            </a:r>
            <a:endParaRPr sz="2400"/>
          </a:p>
        </p:txBody>
      </p:sp>
      <p:sp>
        <p:nvSpPr>
          <p:cNvPr id="322" name="Google Shape;322;p32"/>
          <p:cNvSpPr txBox="1"/>
          <p:nvPr/>
        </p:nvSpPr>
        <p:spPr>
          <a:xfrm>
            <a:off x="0" y="2527800"/>
            <a:ext cx="1923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available?​ </a:t>
            </a:r>
            <a:endParaRPr sz="1600"/>
          </a:p>
        </p:txBody>
      </p:sp>
      <p:cxnSp>
        <p:nvCxnSpPr>
          <p:cNvPr id="323" name="Google Shape;323;p32"/>
          <p:cNvCxnSpPr/>
          <p:nvPr/>
        </p:nvCxnSpPr>
        <p:spPr>
          <a:xfrm>
            <a:off x="1516350" y="2909900"/>
            <a:ext cx="612900" cy="573600"/>
          </a:xfrm>
          <a:prstGeom prst="straightConnector1">
            <a:avLst/>
          </a:prstGeom>
          <a:noFill/>
          <a:ln w="76200" cap="flat" cmpd="sng">
            <a:solidFill>
              <a:srgbClr val="1155CC"/>
            </a:solidFill>
            <a:prstDash val="solid"/>
            <a:round/>
            <a:headEnd type="none" w="med" len="med"/>
            <a:tailEnd type="stealth" w="med" len="med"/>
          </a:ln>
        </p:spPr>
      </p:cxnSp>
      <p:cxnSp>
        <p:nvCxnSpPr>
          <p:cNvPr id="324" name="Google Shape;324;p32"/>
          <p:cNvCxnSpPr/>
          <p:nvPr/>
        </p:nvCxnSpPr>
        <p:spPr>
          <a:xfrm>
            <a:off x="3484300" y="2280500"/>
            <a:ext cx="772500" cy="174600"/>
          </a:xfrm>
          <a:prstGeom prst="straightConnector1">
            <a:avLst/>
          </a:prstGeom>
          <a:noFill/>
          <a:ln w="76200" cap="flat" cmpd="sng">
            <a:solidFill>
              <a:srgbClr val="1155CC"/>
            </a:solidFill>
            <a:prstDash val="solid"/>
            <a:round/>
            <a:headEnd type="none" w="med" len="med"/>
            <a:tailEnd type="stealth" w="med" len="med"/>
          </a:ln>
        </p:spPr>
      </p:cxnSp>
      <p:cxnSp>
        <p:nvCxnSpPr>
          <p:cNvPr id="325" name="Google Shape;325;p32"/>
          <p:cNvCxnSpPr/>
          <p:nvPr/>
        </p:nvCxnSpPr>
        <p:spPr>
          <a:xfrm rot="10800000" flipH="1">
            <a:off x="1567275" y="3856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326" name="Google Shape;326;p32"/>
          <p:cNvCxnSpPr/>
          <p:nvPr/>
        </p:nvCxnSpPr>
        <p:spPr>
          <a:xfrm rot="10800000" flipH="1">
            <a:off x="3513700" y="2885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327" name="Google Shape;327;p32"/>
          <p:cNvCxnSpPr/>
          <p:nvPr/>
        </p:nvCxnSpPr>
        <p:spPr>
          <a:xfrm rot="10800000" flipH="1">
            <a:off x="5395400" y="2005075"/>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328" name="Google Shape;328;p32"/>
          <p:cNvCxnSpPr/>
          <p:nvPr/>
        </p:nvCxnSpPr>
        <p:spPr>
          <a:xfrm rot="10800000" flipH="1">
            <a:off x="7037400" y="1082000"/>
            <a:ext cx="822600" cy="471600"/>
          </a:xfrm>
          <a:prstGeom prst="straightConnector1">
            <a:avLst/>
          </a:prstGeom>
          <a:noFill/>
          <a:ln w="76200" cap="flat" cmpd="sng">
            <a:solidFill>
              <a:schemeClr val="dk1"/>
            </a:solidFill>
            <a:prstDash val="solid"/>
            <a:round/>
            <a:headEnd type="none" w="med" len="med"/>
            <a:tailEnd type="stealth" w="med" len="med"/>
          </a:ln>
        </p:spPr>
      </p:cxnSp>
      <p:cxnSp>
        <p:nvCxnSpPr>
          <p:cNvPr id="329" name="Google Shape;329;p32"/>
          <p:cNvCxnSpPr>
            <a:endCxn id="316" idx="3"/>
          </p:cNvCxnSpPr>
          <p:nvPr/>
        </p:nvCxnSpPr>
        <p:spPr>
          <a:xfrm flipH="1">
            <a:off x="4720000" y="1082100"/>
            <a:ext cx="3750900" cy="2496300"/>
          </a:xfrm>
          <a:prstGeom prst="curvedConnector3">
            <a:avLst>
              <a:gd name="adj1" fmla="val -2462"/>
            </a:avLst>
          </a:prstGeom>
          <a:noFill/>
          <a:ln w="38100" cap="flat" cmpd="sng">
            <a:solidFill>
              <a:srgbClr val="595959"/>
            </a:solidFill>
            <a:prstDash val="dash"/>
            <a:round/>
            <a:headEnd type="none" w="med" len="med"/>
            <a:tailEnd type="stealth" w="med" len="med"/>
          </a:ln>
        </p:spPr>
      </p:cxnSp>
      <p:sp>
        <p:nvSpPr>
          <p:cNvPr id="330" name="Google Shape;330;p32"/>
          <p:cNvSpPr txBox="1"/>
          <p:nvPr/>
        </p:nvSpPr>
        <p:spPr>
          <a:xfrm>
            <a:off x="2129238" y="1411163"/>
            <a:ext cx="3000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Any risks?</a:t>
            </a:r>
            <a:endParaRPr sz="1600"/>
          </a:p>
          <a:p>
            <a:pPr marL="0" lvl="0" indent="0" algn="l" rtl="0">
              <a:spcBef>
                <a:spcPts val="0"/>
              </a:spcBef>
              <a:spcAft>
                <a:spcPts val="0"/>
              </a:spcAft>
              <a:buNone/>
            </a:pPr>
            <a:endParaRPr sz="1600">
              <a:solidFill>
                <a:schemeClr val="dk1"/>
              </a:solidFill>
            </a:endParaRPr>
          </a:p>
        </p:txBody>
      </p:sp>
      <p:sp>
        <p:nvSpPr>
          <p:cNvPr id="331" name="Google Shape;331;p32"/>
          <p:cNvSpPr txBox="1"/>
          <p:nvPr/>
        </p:nvSpPr>
        <p:spPr>
          <a:xfrm>
            <a:off x="2712288" y="665988"/>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What is challenging?​</a:t>
            </a:r>
            <a:endParaRPr sz="1600"/>
          </a:p>
        </p:txBody>
      </p:sp>
      <p:cxnSp>
        <p:nvCxnSpPr>
          <p:cNvPr id="332" name="Google Shape;332;p32"/>
          <p:cNvCxnSpPr>
            <a:endCxn id="318" idx="1"/>
          </p:cNvCxnSpPr>
          <p:nvPr/>
        </p:nvCxnSpPr>
        <p:spPr>
          <a:xfrm>
            <a:off x="4387350" y="1326800"/>
            <a:ext cx="894300" cy="400800"/>
          </a:xfrm>
          <a:prstGeom prst="straightConnector1">
            <a:avLst/>
          </a:prstGeom>
          <a:noFill/>
          <a:ln w="76200" cap="flat" cmpd="sng">
            <a:solidFill>
              <a:srgbClr val="1155CC"/>
            </a:solidFill>
            <a:prstDash val="solid"/>
            <a:round/>
            <a:headEnd type="none" w="med" len="med"/>
            <a:tailEnd type="stealth" w="med" len="med"/>
          </a:ln>
        </p:spPr>
      </p:cxnSp>
      <p:pic>
        <p:nvPicPr>
          <p:cNvPr id="333" name="Google Shape;333;p32"/>
          <p:cNvPicPr preferRelativeResize="0"/>
          <p:nvPr/>
        </p:nvPicPr>
        <p:blipFill>
          <a:blip r:embed="rId5">
            <a:alphaModFix/>
          </a:blip>
          <a:stretch>
            <a:fillRect/>
          </a:stretch>
        </p:blipFill>
        <p:spPr>
          <a:xfrm>
            <a:off x="3360011" y="3804690"/>
            <a:ext cx="370390" cy="375375"/>
          </a:xfrm>
          <a:prstGeom prst="rect">
            <a:avLst/>
          </a:prstGeom>
          <a:noFill/>
          <a:ln>
            <a:noFill/>
          </a:ln>
        </p:spPr>
      </p:pic>
      <p:pic>
        <p:nvPicPr>
          <p:cNvPr id="334" name="Google Shape;334;p32"/>
          <p:cNvPicPr preferRelativeResize="0"/>
          <p:nvPr/>
        </p:nvPicPr>
        <p:blipFill>
          <a:blip r:embed="rId6">
            <a:alphaModFix/>
          </a:blip>
          <a:stretch>
            <a:fillRect/>
          </a:stretch>
        </p:blipFill>
        <p:spPr>
          <a:xfrm>
            <a:off x="2975402" y="4219358"/>
            <a:ext cx="370388" cy="370386"/>
          </a:xfrm>
          <a:prstGeom prst="rect">
            <a:avLst/>
          </a:prstGeom>
          <a:noFill/>
          <a:ln>
            <a:noFill/>
          </a:ln>
        </p:spPr>
      </p:pic>
      <p:pic>
        <p:nvPicPr>
          <p:cNvPr id="335" name="Google Shape;335;p32"/>
          <p:cNvPicPr preferRelativeResize="0"/>
          <p:nvPr/>
        </p:nvPicPr>
        <p:blipFill>
          <a:blip r:embed="rId7">
            <a:alphaModFix/>
          </a:blip>
          <a:stretch>
            <a:fillRect/>
          </a:stretch>
        </p:blipFill>
        <p:spPr>
          <a:xfrm>
            <a:off x="3370488" y="4229836"/>
            <a:ext cx="349433" cy="349430"/>
          </a:xfrm>
          <a:prstGeom prst="rect">
            <a:avLst/>
          </a:prstGeom>
          <a:noFill/>
          <a:ln>
            <a:noFill/>
          </a:ln>
        </p:spPr>
      </p:pic>
      <p:sp>
        <p:nvSpPr>
          <p:cNvPr id="336" name="Google Shape;336;p32"/>
          <p:cNvSpPr txBox="1"/>
          <p:nvPr/>
        </p:nvSpPr>
        <p:spPr>
          <a:xfrm rot="-1304954">
            <a:off x="5974766" y="4019167"/>
            <a:ext cx="1529369" cy="37402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CC0000"/>
                </a:solidFill>
                <a:latin typeface="Calibri"/>
                <a:ea typeface="Calibri"/>
                <a:cs typeface="Calibri"/>
                <a:sym typeface="Calibri"/>
              </a:rPr>
              <a:t>ESEM’24, ICSE’23, </a:t>
            </a:r>
            <a:endParaRPr sz="1500" b="1">
              <a:solidFill>
                <a:srgbClr val="CC0000"/>
              </a:solidFill>
              <a:latin typeface="Calibri"/>
              <a:ea typeface="Calibri"/>
              <a:cs typeface="Calibri"/>
              <a:sym typeface="Calibri"/>
            </a:endParaRPr>
          </a:p>
          <a:p>
            <a:pPr marL="0" lvl="0" indent="0" algn="l" rtl="0">
              <a:spcBef>
                <a:spcPts val="0"/>
              </a:spcBef>
              <a:spcAft>
                <a:spcPts val="0"/>
              </a:spcAft>
              <a:buNone/>
            </a:pPr>
            <a:r>
              <a:rPr lang="en" sz="1500" b="1">
                <a:solidFill>
                  <a:srgbClr val="CC0000"/>
                </a:solidFill>
                <a:latin typeface="Calibri"/>
                <a:ea typeface="Calibri"/>
                <a:cs typeface="Calibri"/>
                <a:sym typeface="Calibri"/>
              </a:rPr>
              <a:t>SCORED’22</a:t>
            </a:r>
            <a:endParaRPr sz="1500" b="1">
              <a:solidFill>
                <a:srgbClr val="CC0000"/>
              </a:solidFill>
              <a:latin typeface="Calibri"/>
              <a:ea typeface="Calibri"/>
              <a:cs typeface="Calibri"/>
              <a:sym typeface="Calibri"/>
            </a:endParaRPr>
          </a:p>
        </p:txBody>
      </p:sp>
      <p:sp>
        <p:nvSpPr>
          <p:cNvPr id="337" name="Google Shape;337;p32"/>
          <p:cNvSpPr/>
          <p:nvPr/>
        </p:nvSpPr>
        <p:spPr>
          <a:xfrm rot="4125791">
            <a:off x="5924360" y="607449"/>
            <a:ext cx="130030" cy="6418453"/>
          </a:xfrm>
          <a:prstGeom prst="rightBrace">
            <a:avLst>
              <a:gd name="adj1" fmla="val 50000"/>
              <a:gd name="adj2" fmla="val 50000"/>
            </a:avLst>
          </a:prstGeom>
          <a:no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8" name="Google Shape;338;p32"/>
          <p:cNvSpPr txBox="1"/>
          <p:nvPr/>
        </p:nvSpPr>
        <p:spPr>
          <a:xfrm rot="-1290978">
            <a:off x="5239398" y="3657515"/>
            <a:ext cx="3000280" cy="43085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PTM Supply Chain</a:t>
            </a:r>
            <a:endParaRPr sz="1600"/>
          </a:p>
        </p:txBody>
      </p:sp>
      <p:sp>
        <p:nvSpPr>
          <p:cNvPr id="339" name="Google Shape;339;p32"/>
          <p:cNvSpPr txBox="1"/>
          <p:nvPr/>
        </p:nvSpPr>
        <p:spPr>
          <a:xfrm rot="-1790">
            <a:off x="0" y="2833700"/>
            <a:ext cx="2880300" cy="37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CC0000"/>
                </a:solidFill>
                <a:latin typeface="Calibri"/>
                <a:ea typeface="Calibri"/>
                <a:cs typeface="Calibri"/>
                <a:sym typeface="Calibri"/>
              </a:rPr>
              <a:t>MSR-Dataset’23,</a:t>
            </a:r>
            <a:endParaRPr sz="1500" b="1">
              <a:solidFill>
                <a:srgbClr val="CC0000"/>
              </a:solidFill>
              <a:latin typeface="Calibri"/>
              <a:ea typeface="Calibri"/>
              <a:cs typeface="Calibri"/>
              <a:sym typeface="Calibri"/>
            </a:endParaRPr>
          </a:p>
          <a:p>
            <a:pPr marL="0" lvl="0" indent="0" algn="l" rtl="0">
              <a:spcBef>
                <a:spcPts val="0"/>
              </a:spcBef>
              <a:spcAft>
                <a:spcPts val="0"/>
              </a:spcAft>
              <a:buNone/>
            </a:pPr>
            <a:r>
              <a:rPr lang="en" sz="1500" b="1">
                <a:solidFill>
                  <a:srgbClr val="CC0000"/>
                </a:solidFill>
                <a:latin typeface="Calibri"/>
                <a:ea typeface="Calibri"/>
                <a:cs typeface="Calibri"/>
                <a:sym typeface="Calibri"/>
              </a:rPr>
              <a:t>MSR’24</a:t>
            </a:r>
            <a:endParaRPr sz="1500" b="1">
              <a:solidFill>
                <a:srgbClr val="CC0000"/>
              </a:solidFill>
              <a:latin typeface="Calibri"/>
              <a:ea typeface="Calibri"/>
              <a:cs typeface="Calibri"/>
              <a:sym typeface="Calibri"/>
            </a:endParaRPr>
          </a:p>
        </p:txBody>
      </p:sp>
      <p:sp>
        <p:nvSpPr>
          <p:cNvPr id="340" name="Google Shape;340;p32"/>
          <p:cNvSpPr/>
          <p:nvPr/>
        </p:nvSpPr>
        <p:spPr>
          <a:xfrm rot="-785289">
            <a:off x="9120" y="2178209"/>
            <a:ext cx="5813211" cy="2583864"/>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a:p>
        </p:txBody>
      </p:sp>
      <p:sp>
        <p:nvSpPr>
          <p:cNvPr id="341" name="Google Shape;341;p32"/>
          <p:cNvSpPr/>
          <p:nvPr/>
        </p:nvSpPr>
        <p:spPr>
          <a:xfrm rot="-785289">
            <a:off x="3374720" y="697259"/>
            <a:ext cx="5813211" cy="2583864"/>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2" name="Google Shape;342;p32"/>
          <p:cNvSpPr txBox="1"/>
          <p:nvPr/>
        </p:nvSpPr>
        <p:spPr>
          <a:xfrm rot="-1391742">
            <a:off x="933382" y="1802182"/>
            <a:ext cx="1559133" cy="37402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0" b="1">
                <a:solidFill>
                  <a:srgbClr val="CC0000"/>
                </a:solidFill>
                <a:latin typeface="Calibri"/>
                <a:ea typeface="Calibri"/>
                <a:cs typeface="Calibri"/>
                <a:sym typeface="Calibri"/>
              </a:rPr>
              <a:t>Trust</a:t>
            </a:r>
            <a:endParaRPr sz="5000" b="1">
              <a:solidFill>
                <a:srgbClr val="CC0000"/>
              </a:solidFill>
              <a:latin typeface="Calibri"/>
              <a:ea typeface="Calibri"/>
              <a:cs typeface="Calibri"/>
              <a:sym typeface="Calibri"/>
            </a:endParaRPr>
          </a:p>
        </p:txBody>
      </p:sp>
      <p:sp>
        <p:nvSpPr>
          <p:cNvPr id="343" name="Google Shape;343;p32"/>
          <p:cNvSpPr txBox="1"/>
          <p:nvPr/>
        </p:nvSpPr>
        <p:spPr>
          <a:xfrm rot="-996430">
            <a:off x="4558049" y="325612"/>
            <a:ext cx="3236087" cy="3741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0" b="1">
                <a:solidFill>
                  <a:srgbClr val="CC0000"/>
                </a:solidFill>
                <a:latin typeface="Calibri"/>
                <a:ea typeface="Calibri"/>
                <a:cs typeface="Calibri"/>
                <a:sym typeface="Calibri"/>
              </a:rPr>
              <a:t>Reusability</a:t>
            </a:r>
            <a:endParaRPr sz="5000" b="1">
              <a:solidFill>
                <a:srgbClr val="CC0000"/>
              </a:solidFill>
              <a:latin typeface="Calibri"/>
              <a:ea typeface="Calibri"/>
              <a:cs typeface="Calibri"/>
              <a:sym typeface="Calibri"/>
            </a:endParaRPr>
          </a:p>
        </p:txBody>
      </p:sp>
      <p:sp>
        <p:nvSpPr>
          <p:cNvPr id="344" name="Google Shape;344;p32"/>
          <p:cNvSpPr txBox="1"/>
          <p:nvPr/>
        </p:nvSpPr>
        <p:spPr>
          <a:xfrm rot="-1790">
            <a:off x="2103829" y="1859637"/>
            <a:ext cx="2880300" cy="374100"/>
          </a:xfrm>
          <a:prstGeom prst="rect">
            <a:avLst/>
          </a:prstGeom>
          <a:noFill/>
          <a:ln>
            <a:noFill/>
          </a:ln>
        </p:spPr>
        <p:txBody>
          <a:bodyPr spcFirstLastPara="1" wrap="square" lIns="91425" tIns="91425" rIns="91425" bIns="91425" anchor="t" anchorCtr="0">
            <a:noAutofit/>
          </a:bodyPr>
          <a:lstStyle/>
          <a:p>
            <a:pPr lvl="0"/>
            <a:r>
              <a:rPr lang="en" sz="1500" b="1" dirty="0" err="1">
                <a:solidFill>
                  <a:srgbClr val="CC0000"/>
                </a:solidFill>
                <a:latin typeface="Calibri"/>
                <a:ea typeface="Calibri"/>
                <a:cs typeface="Calibri"/>
                <a:sym typeface="Calibri"/>
              </a:rPr>
              <a:t>Revised&amp;Resubmitted</a:t>
            </a:r>
            <a:r>
              <a:rPr lang="en" sz="1500" b="1" dirty="0">
                <a:solidFill>
                  <a:srgbClr val="CC0000"/>
                </a:solidFill>
                <a:latin typeface="Calibri"/>
                <a:ea typeface="Calibri"/>
                <a:cs typeface="Calibri"/>
                <a:sym typeface="Calibri"/>
              </a:rPr>
              <a:t> at EMSE’25</a:t>
            </a:r>
            <a:endParaRPr sz="1500" b="1" dirty="0">
              <a:solidFill>
                <a:srgbClr val="CC0000"/>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B1E2D2F5-C233-BBC3-D207-8C2247BF5E45}"/>
              </a:ext>
            </a:extLst>
          </p:cNvPr>
          <p:cNvSpPr>
            <a:spLocks noGrp="1"/>
          </p:cNvSpPr>
          <p:nvPr>
            <p:ph type="sldNum" sz="quarter" idx="12"/>
          </p:nvPr>
        </p:nvSpPr>
        <p:spPr/>
        <p:txBody>
          <a:bodyPr/>
          <a:lstStyle/>
          <a:p>
            <a:endParaRPr lang="en-US"/>
          </a:p>
        </p:txBody>
      </p:sp>
      <p:sp>
        <p:nvSpPr>
          <p:cNvPr id="3" name="Slide Number Placeholder 1">
            <a:extLst>
              <a:ext uri="{FF2B5EF4-FFF2-40B4-BE49-F238E27FC236}">
                <a16:creationId xmlns:a16="http://schemas.microsoft.com/office/drawing/2014/main" id="{A65AD14F-0909-E589-9346-90BD481DFDC2}"/>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21</a:t>
            </a:fld>
            <a:endParaRPr lang="en"/>
          </a:p>
        </p:txBody>
      </p:sp>
      <p:sp>
        <p:nvSpPr>
          <p:cNvPr id="5" name="Google Shape;344;p32">
            <a:extLst>
              <a:ext uri="{FF2B5EF4-FFF2-40B4-BE49-F238E27FC236}">
                <a16:creationId xmlns:a16="http://schemas.microsoft.com/office/drawing/2014/main" id="{900AE62E-1CD2-DF42-0A1A-95C9C66BE526}"/>
              </a:ext>
            </a:extLst>
          </p:cNvPr>
          <p:cNvSpPr txBox="1"/>
          <p:nvPr/>
        </p:nvSpPr>
        <p:spPr>
          <a:xfrm rot="-1790">
            <a:off x="3059587" y="1132706"/>
            <a:ext cx="2880300" cy="37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CC0000"/>
                </a:solidFill>
                <a:latin typeface="Calibri"/>
                <a:ea typeface="Calibri"/>
                <a:cs typeface="Calibri"/>
                <a:sym typeface="Calibri"/>
              </a:rPr>
              <a:t>EMSE’24</a:t>
            </a:r>
            <a:endParaRPr sz="1500" b="1">
              <a:solidFill>
                <a:srgbClr val="CC0000"/>
              </a:solidFill>
              <a:latin typeface="Calibri"/>
              <a:ea typeface="Calibri"/>
              <a:cs typeface="Calibri"/>
              <a:sym typeface="Calibri"/>
            </a:endParaRPr>
          </a:p>
        </p:txBody>
      </p:sp>
      <p:sp>
        <p:nvSpPr>
          <p:cNvPr id="6" name="Google Shape;344;p32">
            <a:extLst>
              <a:ext uri="{FF2B5EF4-FFF2-40B4-BE49-F238E27FC236}">
                <a16:creationId xmlns:a16="http://schemas.microsoft.com/office/drawing/2014/main" id="{CE23A91D-118E-C37A-4211-4BD963B52106}"/>
              </a:ext>
            </a:extLst>
          </p:cNvPr>
          <p:cNvSpPr txBox="1"/>
          <p:nvPr/>
        </p:nvSpPr>
        <p:spPr>
          <a:xfrm rot="-1790">
            <a:off x="2073550" y="2071191"/>
            <a:ext cx="2880300" cy="37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b="1" dirty="0">
                <a:solidFill>
                  <a:srgbClr val="CC0000"/>
                </a:solidFill>
                <a:latin typeface="Calibri"/>
                <a:ea typeface="Calibri"/>
                <a:cs typeface="Calibri"/>
                <a:sym typeface="Calibri"/>
              </a:rPr>
              <a:t>Under Review at ICSE’26</a:t>
            </a:r>
          </a:p>
        </p:txBody>
      </p:sp>
      <p:cxnSp>
        <p:nvCxnSpPr>
          <p:cNvPr id="7" name="Straight Connector 6">
            <a:extLst>
              <a:ext uri="{FF2B5EF4-FFF2-40B4-BE49-F238E27FC236}">
                <a16:creationId xmlns:a16="http://schemas.microsoft.com/office/drawing/2014/main" id="{3F36C7DA-AA35-CA3F-5ED7-672C46C33536}"/>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8172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4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4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4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4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41"/>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33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6"/>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nodeType="afterEffect">
                                  <p:stCondLst>
                                    <p:cond delay="0"/>
                                  </p:stCondLst>
                                  <p:childTnLst>
                                    <p:set>
                                      <p:cBhvr>
                                        <p:cTn id="51" dur="1" fill="hold">
                                          <p:stCondLst>
                                            <p:cond delay="0"/>
                                          </p:stCondLst>
                                        </p:cTn>
                                        <p:tgtEl>
                                          <p:spTgt spid="344"/>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nodeType="after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601"/>
        <p:cNvGrpSpPr/>
        <p:nvPr/>
      </p:nvGrpSpPr>
      <p:grpSpPr>
        <a:xfrm>
          <a:off x="0" y="0"/>
          <a:ext cx="0" cy="0"/>
          <a:chOff x="0" y="0"/>
          <a:chExt cx="0" cy="0"/>
        </a:xfrm>
      </p:grpSpPr>
      <p:pic>
        <p:nvPicPr>
          <p:cNvPr id="1602" name="Google Shape;1602;p148"/>
          <p:cNvPicPr preferRelativeResize="0"/>
          <p:nvPr/>
        </p:nvPicPr>
        <p:blipFill rotWithShape="1">
          <a:blip r:embed="rId3">
            <a:alphaModFix/>
          </a:blip>
          <a:srcRect/>
          <a:stretch/>
        </p:blipFill>
        <p:spPr>
          <a:xfrm>
            <a:off x="2253723" y="1964275"/>
            <a:ext cx="5877700" cy="3101315"/>
          </a:xfrm>
          <a:prstGeom prst="rect">
            <a:avLst/>
          </a:prstGeom>
          <a:noFill/>
          <a:ln>
            <a:noFill/>
          </a:ln>
        </p:spPr>
      </p:pic>
      <p:sp>
        <p:nvSpPr>
          <p:cNvPr id="1604" name="Google Shape;1604;p148"/>
          <p:cNvSpPr txBox="1">
            <a:spLocks noGrp="1"/>
          </p:cNvSpPr>
          <p:nvPr>
            <p:ph type="title"/>
          </p:nvPr>
        </p:nvSpPr>
        <p:spPr>
          <a:xfrm>
            <a:off x="0" y="0"/>
            <a:ext cx="8520600" cy="572700"/>
          </a:xfrm>
          <a:prstGeom prst="rect">
            <a:avLst/>
          </a:prstGeom>
          <a:noFill/>
          <a:ln>
            <a:noFill/>
          </a:ln>
        </p:spPr>
        <p:txBody>
          <a:bodyPr spcFirstLastPara="1" wrap="square" lIns="182875" tIns="182875" rIns="182875" bIns="182875" anchor="ctr" anchorCtr="0">
            <a:noAutofit/>
          </a:bodyPr>
          <a:lstStyle/>
          <a:p>
            <a:pPr marL="0" lvl="0" indent="0" algn="l" rtl="0">
              <a:lnSpc>
                <a:spcPct val="90000"/>
              </a:lnSpc>
              <a:spcBef>
                <a:spcPts val="0"/>
              </a:spcBef>
              <a:spcAft>
                <a:spcPts val="0"/>
              </a:spcAft>
              <a:buClr>
                <a:srgbClr val="262626"/>
              </a:buClr>
              <a:buSzPts val="1900"/>
              <a:buFont typeface="Calibri"/>
              <a:buNone/>
            </a:pPr>
            <a:r>
              <a:rPr lang="en" sz="3000"/>
              <a:t>Deep Learning Model Registry</a:t>
            </a:r>
            <a:endParaRPr sz="3000"/>
          </a:p>
        </p:txBody>
      </p:sp>
      <p:sp>
        <p:nvSpPr>
          <p:cNvPr id="1603" name="Google Shape;1603;p148"/>
          <p:cNvSpPr txBox="1">
            <a:spLocks noGrp="1"/>
          </p:cNvSpPr>
          <p:nvPr>
            <p:ph type="body" idx="1"/>
          </p:nvPr>
        </p:nvSpPr>
        <p:spPr>
          <a:xfrm>
            <a:off x="311700" y="572700"/>
            <a:ext cx="8520600" cy="3416400"/>
          </a:xfrm>
          <a:prstGeom prst="rect">
            <a:avLst/>
          </a:prstGeom>
          <a:noFill/>
          <a:ln>
            <a:noFill/>
          </a:ln>
        </p:spPr>
        <p:txBody>
          <a:bodyPr spcFirstLastPara="1" wrap="square" lIns="68575" tIns="34275" rIns="68575" bIns="34275" anchor="t" anchorCtr="0">
            <a:normAutofit/>
          </a:bodyPr>
          <a:lstStyle/>
          <a:p>
            <a:pPr marL="171450" lvl="0" indent="-171450" algn="l" rtl="0">
              <a:lnSpc>
                <a:spcPct val="100000"/>
              </a:lnSpc>
              <a:spcBef>
                <a:spcPts val="0"/>
              </a:spcBef>
              <a:spcAft>
                <a:spcPts val="0"/>
              </a:spcAft>
              <a:buSzPts val="1800"/>
              <a:buChar char="●"/>
            </a:pPr>
            <a:r>
              <a:rPr lang="en" sz="1800">
                <a:solidFill>
                  <a:schemeClr val="dk1"/>
                </a:solidFill>
              </a:rPr>
              <a:t>Modeled on traditional software package registries</a:t>
            </a:r>
            <a:endParaRPr/>
          </a:p>
          <a:p>
            <a:pPr marL="0" lvl="0" indent="0" algn="l" rtl="0">
              <a:lnSpc>
                <a:spcPct val="100000"/>
              </a:lnSpc>
              <a:spcBef>
                <a:spcPts val="750"/>
              </a:spcBef>
              <a:spcAft>
                <a:spcPts val="1200"/>
              </a:spcAft>
              <a:buSzPts val="1800"/>
              <a:buNone/>
            </a:pPr>
            <a:r>
              <a:rPr lang="en" sz="1800">
                <a:solidFill>
                  <a:schemeClr val="dk1"/>
                </a:solidFill>
              </a:rPr>
              <a:t>→ Enable reuse-driven DNN engineering</a:t>
            </a:r>
            <a:endParaRPr sz="1800">
              <a:solidFill>
                <a:schemeClr val="dk1"/>
              </a:solidFill>
            </a:endParaRPr>
          </a:p>
        </p:txBody>
      </p:sp>
      <p:sp>
        <p:nvSpPr>
          <p:cNvPr id="1605" name="Google Shape;1605;p148"/>
          <p:cNvSpPr txBox="1"/>
          <p:nvPr/>
        </p:nvSpPr>
        <p:spPr>
          <a:xfrm>
            <a:off x="533948" y="1660250"/>
            <a:ext cx="69483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accent2"/>
              </a:buClr>
              <a:buSzPts val="2400"/>
              <a:buFont typeface="Arial"/>
              <a:buNone/>
            </a:pPr>
            <a:r>
              <a:rPr lang="en" sz="2400" b="1" i="0">
                <a:solidFill>
                  <a:schemeClr val="lt1"/>
                </a:solidFill>
                <a:latin typeface="Arial"/>
                <a:ea typeface="Arial"/>
                <a:cs typeface="Arial"/>
                <a:sym typeface="Arial"/>
              </a:rPr>
              <a:t>Compared to traditional package registries</a:t>
            </a:r>
            <a:endParaRPr sz="1800" b="1" i="0">
              <a:solidFill>
                <a:schemeClr val="lt1"/>
              </a:solidFill>
              <a:latin typeface="Arial"/>
              <a:ea typeface="Arial"/>
              <a:cs typeface="Arial"/>
              <a:sym typeface="Arial"/>
            </a:endParaRPr>
          </a:p>
        </p:txBody>
      </p:sp>
      <p:pic>
        <p:nvPicPr>
          <p:cNvPr id="1606" name="Google Shape;1606;p148"/>
          <p:cNvPicPr preferRelativeResize="0"/>
          <p:nvPr/>
        </p:nvPicPr>
        <p:blipFill rotWithShape="1">
          <a:blip r:embed="rId4">
            <a:alphaModFix/>
          </a:blip>
          <a:srcRect/>
          <a:stretch/>
        </p:blipFill>
        <p:spPr>
          <a:xfrm>
            <a:off x="448076" y="2003089"/>
            <a:ext cx="1734645" cy="738744"/>
          </a:xfrm>
          <a:prstGeom prst="rect">
            <a:avLst/>
          </a:prstGeom>
          <a:noFill/>
          <a:ln>
            <a:noFill/>
          </a:ln>
        </p:spPr>
      </p:pic>
      <p:pic>
        <p:nvPicPr>
          <p:cNvPr id="1607" name="Google Shape;1607;p148"/>
          <p:cNvPicPr preferRelativeResize="0"/>
          <p:nvPr/>
        </p:nvPicPr>
        <p:blipFill rotWithShape="1">
          <a:blip r:embed="rId5">
            <a:alphaModFix/>
          </a:blip>
          <a:srcRect/>
          <a:stretch/>
        </p:blipFill>
        <p:spPr>
          <a:xfrm>
            <a:off x="503603" y="3933017"/>
            <a:ext cx="970638" cy="1003541"/>
          </a:xfrm>
          <a:prstGeom prst="rect">
            <a:avLst/>
          </a:prstGeom>
          <a:noFill/>
          <a:ln>
            <a:noFill/>
          </a:ln>
        </p:spPr>
      </p:pic>
      <p:pic>
        <p:nvPicPr>
          <p:cNvPr id="1608" name="Google Shape;1608;p148"/>
          <p:cNvPicPr preferRelativeResize="0"/>
          <p:nvPr/>
        </p:nvPicPr>
        <p:blipFill rotWithShape="1">
          <a:blip r:embed="rId6">
            <a:alphaModFix/>
          </a:blip>
          <a:srcRect/>
          <a:stretch/>
        </p:blipFill>
        <p:spPr>
          <a:xfrm>
            <a:off x="448084" y="2811003"/>
            <a:ext cx="1583269" cy="1138173"/>
          </a:xfrm>
          <a:prstGeom prst="rect">
            <a:avLst/>
          </a:prstGeom>
          <a:noFill/>
          <a:ln>
            <a:noFill/>
          </a:ln>
        </p:spPr>
      </p:pic>
      <p:sp>
        <p:nvSpPr>
          <p:cNvPr id="1609" name="Google Shape;1609;p148"/>
          <p:cNvSpPr/>
          <p:nvPr/>
        </p:nvSpPr>
        <p:spPr>
          <a:xfrm>
            <a:off x="3336346" y="3238657"/>
            <a:ext cx="4544400" cy="1610400"/>
          </a:xfrm>
          <a:prstGeom prst="ellipse">
            <a:avLst/>
          </a:prstGeom>
          <a:noFill/>
          <a:ln w="635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610" name="Google Shape;1610;p148"/>
          <p:cNvSpPr txBox="1"/>
          <p:nvPr/>
        </p:nvSpPr>
        <p:spPr>
          <a:xfrm>
            <a:off x="2103082" y="4849043"/>
            <a:ext cx="1341300" cy="30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350" b="1">
                <a:solidFill>
                  <a:srgbClr val="FF0000"/>
                </a:solidFill>
                <a:latin typeface="Calibri"/>
                <a:ea typeface="Calibri"/>
                <a:cs typeface="Calibri"/>
                <a:sym typeface="Calibri"/>
              </a:rPr>
              <a:t>1,000,000+</a:t>
            </a:r>
            <a:endParaRPr/>
          </a:p>
        </p:txBody>
      </p:sp>
      <p:cxnSp>
        <p:nvCxnSpPr>
          <p:cNvPr id="1611" name="Google Shape;1611;p148"/>
          <p:cNvCxnSpPr/>
          <p:nvPr/>
        </p:nvCxnSpPr>
        <p:spPr>
          <a:xfrm rot="10800000" flipH="1">
            <a:off x="2501613" y="4365652"/>
            <a:ext cx="594000" cy="570900"/>
          </a:xfrm>
          <a:prstGeom prst="straightConnector1">
            <a:avLst/>
          </a:prstGeom>
          <a:noFill/>
          <a:ln w="63500" cap="flat" cmpd="sng">
            <a:solidFill>
              <a:srgbClr val="FF0000"/>
            </a:solidFill>
            <a:prstDash val="solid"/>
            <a:round/>
            <a:headEnd type="none" w="sm" len="sm"/>
            <a:tailEnd type="triangle" w="med" len="med"/>
          </a:ln>
        </p:spPr>
      </p:cxnSp>
      <p:cxnSp>
        <p:nvCxnSpPr>
          <p:cNvPr id="1612" name="Google Shape;1612;p148"/>
          <p:cNvCxnSpPr/>
          <p:nvPr/>
        </p:nvCxnSpPr>
        <p:spPr>
          <a:xfrm rot="10800000" flipH="1">
            <a:off x="2179297" y="2353495"/>
            <a:ext cx="943800" cy="20400"/>
          </a:xfrm>
          <a:prstGeom prst="straightConnector1">
            <a:avLst/>
          </a:prstGeom>
          <a:noFill/>
          <a:ln w="63500" cap="flat" cmpd="sng">
            <a:solidFill>
              <a:srgbClr val="0070C0"/>
            </a:solidFill>
            <a:prstDash val="solid"/>
            <a:round/>
            <a:headEnd type="none" w="sm" len="sm"/>
            <a:tailEnd type="triangle" w="med" len="med"/>
          </a:ln>
        </p:spPr>
      </p:cxnSp>
      <p:cxnSp>
        <p:nvCxnSpPr>
          <p:cNvPr id="1613" name="Google Shape;1613;p148"/>
          <p:cNvCxnSpPr/>
          <p:nvPr/>
        </p:nvCxnSpPr>
        <p:spPr>
          <a:xfrm rot="10800000" flipH="1">
            <a:off x="1874325" y="2702751"/>
            <a:ext cx="1425300" cy="567000"/>
          </a:xfrm>
          <a:prstGeom prst="straightConnector1">
            <a:avLst/>
          </a:prstGeom>
          <a:noFill/>
          <a:ln w="63500" cap="flat" cmpd="sng">
            <a:solidFill>
              <a:srgbClr val="0070C0"/>
            </a:solidFill>
            <a:prstDash val="solid"/>
            <a:round/>
            <a:headEnd type="none" w="sm" len="sm"/>
            <a:tailEnd type="triangle" w="med" len="med"/>
          </a:ln>
        </p:spPr>
      </p:cxnSp>
      <p:cxnSp>
        <p:nvCxnSpPr>
          <p:cNvPr id="1614" name="Google Shape;1614;p148"/>
          <p:cNvCxnSpPr/>
          <p:nvPr/>
        </p:nvCxnSpPr>
        <p:spPr>
          <a:xfrm rot="10800000" flipH="1">
            <a:off x="1472974" y="3781755"/>
            <a:ext cx="1694400" cy="995400"/>
          </a:xfrm>
          <a:prstGeom prst="straightConnector1">
            <a:avLst/>
          </a:prstGeom>
          <a:noFill/>
          <a:ln w="63500" cap="flat" cmpd="sng">
            <a:solidFill>
              <a:srgbClr val="0070C0"/>
            </a:solidFill>
            <a:prstDash val="solid"/>
            <a:round/>
            <a:headEnd type="none" w="sm" len="sm"/>
            <a:tailEnd type="triangle" w="med" len="med"/>
          </a:ln>
        </p:spPr>
      </p:cxnSp>
      <p:cxnSp>
        <p:nvCxnSpPr>
          <p:cNvPr id="1615" name="Google Shape;1615;p148"/>
          <p:cNvCxnSpPr/>
          <p:nvPr/>
        </p:nvCxnSpPr>
        <p:spPr>
          <a:xfrm>
            <a:off x="3123110" y="4371706"/>
            <a:ext cx="4684500" cy="0"/>
          </a:xfrm>
          <a:prstGeom prst="straightConnector1">
            <a:avLst/>
          </a:prstGeom>
          <a:noFill/>
          <a:ln w="57150" cap="flat" cmpd="sng">
            <a:solidFill>
              <a:srgbClr val="FF0000"/>
            </a:solidFill>
            <a:prstDash val="dash"/>
            <a:round/>
            <a:headEnd type="none" w="sm" len="sm"/>
            <a:tailEnd type="none" w="sm" len="sm"/>
          </a:ln>
        </p:spPr>
      </p:cxnSp>
      <p:sp>
        <p:nvSpPr>
          <p:cNvPr id="2" name="Slide Number Placeholder 1">
            <a:extLst>
              <a:ext uri="{FF2B5EF4-FFF2-40B4-BE49-F238E27FC236}">
                <a16:creationId xmlns:a16="http://schemas.microsoft.com/office/drawing/2014/main" id="{360CA998-7D8D-34EF-9E03-58FFEE17F3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210</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0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0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0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0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0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149"/>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Research-to-Practice Pipeline in Model Hubs</a:t>
            </a:r>
            <a:endParaRPr/>
          </a:p>
        </p:txBody>
      </p:sp>
      <p:pic>
        <p:nvPicPr>
          <p:cNvPr id="1623" name="Google Shape;1623;p149"/>
          <p:cNvPicPr preferRelativeResize="0"/>
          <p:nvPr/>
        </p:nvPicPr>
        <p:blipFill>
          <a:blip r:embed="rId3">
            <a:alphaModFix/>
          </a:blip>
          <a:stretch>
            <a:fillRect/>
          </a:stretch>
        </p:blipFill>
        <p:spPr>
          <a:xfrm>
            <a:off x="1435538" y="660300"/>
            <a:ext cx="6272937" cy="3822901"/>
          </a:xfrm>
          <a:prstGeom prst="rect">
            <a:avLst/>
          </a:prstGeom>
          <a:noFill/>
          <a:ln>
            <a:noFill/>
          </a:ln>
        </p:spPr>
      </p:pic>
      <p:sp>
        <p:nvSpPr>
          <p:cNvPr id="1624" name="Google Shape;1624;p149"/>
          <p:cNvSpPr txBox="1"/>
          <p:nvPr/>
        </p:nvSpPr>
        <p:spPr>
          <a:xfrm>
            <a:off x="0" y="4743300"/>
            <a:ext cx="8761200" cy="2925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rgbClr val="FFFFFF"/>
                </a:highlight>
              </a:rPr>
              <a:t>Jiang, et al., “Exploring Naming Conventions (and Defects) of Pre-trained Deep Learning Models in Hugging Face and Other Model Hubs”. (arXiv; submitted for peer review)</a:t>
            </a:r>
            <a:endParaRPr sz="700">
              <a:solidFill>
                <a:srgbClr val="222222"/>
              </a:solidFill>
              <a:highlight>
                <a:srgbClr val="FFFFFF"/>
              </a:highlight>
            </a:endParaRPr>
          </a:p>
        </p:txBody>
      </p:sp>
      <p:sp>
        <p:nvSpPr>
          <p:cNvPr id="2" name="Slide Number Placeholder 1">
            <a:extLst>
              <a:ext uri="{FF2B5EF4-FFF2-40B4-BE49-F238E27FC236}">
                <a16:creationId xmlns:a16="http://schemas.microsoft.com/office/drawing/2014/main" id="{7E3D93BC-386E-769F-C1C5-00525BFC43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211</a:t>
            </a:fld>
            <a:endParaRPr lang="en"/>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sp>
        <p:nvSpPr>
          <p:cNvPr id="1629" name="Google Shape;1629;p150"/>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How are Model Hubs Structured for Contributions</a:t>
            </a:r>
            <a:endParaRPr/>
          </a:p>
        </p:txBody>
      </p:sp>
      <p:sp>
        <p:nvSpPr>
          <p:cNvPr id="1631" name="Google Shape;1631;p150"/>
          <p:cNvSpPr txBox="1"/>
          <p:nvPr/>
        </p:nvSpPr>
        <p:spPr>
          <a:xfrm>
            <a:off x="149563" y="4840200"/>
            <a:ext cx="8761200" cy="5079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Clr>
                <a:schemeClr val="dk1"/>
              </a:buClr>
              <a:buSzPts val="1100"/>
              <a:buFont typeface="Arial"/>
              <a:buNone/>
            </a:pPr>
            <a:r>
              <a:rPr lang="en" sz="700">
                <a:solidFill>
                  <a:srgbClr val="222222"/>
                </a:solidFill>
                <a:highlight>
                  <a:schemeClr val="lt1"/>
                </a:highlight>
              </a:rPr>
              <a:t>Jiang, Synovic, Schorlemmer et al. "An Empirical Study of Artifacts and Security Risks in the Pre-trained Model Supply Chain." Proceedings of the 2022 ACM Workshop on Software Supply Chain Offensive Research and Ecosystem Defenses. (SCORED’22).</a:t>
            </a:r>
            <a:endParaRPr sz="700">
              <a:solidFill>
                <a:srgbClr val="222222"/>
              </a:solidFill>
              <a:highlight>
                <a:schemeClr val="lt1"/>
              </a:highlight>
            </a:endParaRPr>
          </a:p>
          <a:p>
            <a:pPr marL="457200" lvl="0" indent="0" algn="l" rtl="0">
              <a:spcBef>
                <a:spcPts val="0"/>
              </a:spcBef>
              <a:spcAft>
                <a:spcPts val="0"/>
              </a:spcAft>
              <a:buNone/>
            </a:pPr>
            <a:endParaRPr sz="700">
              <a:solidFill>
                <a:srgbClr val="222222"/>
              </a:solidFill>
              <a:highlight>
                <a:srgbClr val="FFFFFF"/>
              </a:highlight>
            </a:endParaRPr>
          </a:p>
        </p:txBody>
      </p:sp>
      <p:pic>
        <p:nvPicPr>
          <p:cNvPr id="1632" name="Google Shape;1632;p150"/>
          <p:cNvPicPr preferRelativeResize="0"/>
          <p:nvPr/>
        </p:nvPicPr>
        <p:blipFill>
          <a:blip r:embed="rId3">
            <a:alphaModFix/>
          </a:blip>
          <a:stretch>
            <a:fillRect/>
          </a:stretch>
        </p:blipFill>
        <p:spPr>
          <a:xfrm>
            <a:off x="1072725" y="476250"/>
            <a:ext cx="6914874" cy="4190850"/>
          </a:xfrm>
          <a:prstGeom prst="rect">
            <a:avLst/>
          </a:prstGeom>
          <a:noFill/>
          <a:ln>
            <a:noFill/>
          </a:ln>
        </p:spPr>
      </p:pic>
      <p:sp>
        <p:nvSpPr>
          <p:cNvPr id="1633" name="Google Shape;1633;p150"/>
          <p:cNvSpPr txBox="1"/>
          <p:nvPr/>
        </p:nvSpPr>
        <p:spPr>
          <a:xfrm>
            <a:off x="786050" y="3514050"/>
            <a:ext cx="3384600" cy="1046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b="1"/>
              <a:t>Three types</a:t>
            </a:r>
            <a:r>
              <a:rPr lang="en"/>
              <a:t>: Open, gated, commercial </a:t>
            </a:r>
            <a:endParaRPr/>
          </a:p>
          <a:p>
            <a:pPr marL="0" lvl="0" indent="0" algn="l" rtl="0">
              <a:lnSpc>
                <a:spcPct val="150000"/>
              </a:lnSpc>
              <a:spcBef>
                <a:spcPts val="0"/>
              </a:spcBef>
              <a:spcAft>
                <a:spcPts val="0"/>
              </a:spcAft>
              <a:buNone/>
            </a:pPr>
            <a:r>
              <a:rPr lang="en" b="1"/>
              <a:t>Contributing workflow</a:t>
            </a:r>
            <a:r>
              <a:rPr lang="en"/>
              <a:t>: different </a:t>
            </a:r>
            <a:r>
              <a:rPr lang="en" b="1"/>
              <a:t>Distribution workflow</a:t>
            </a:r>
            <a:r>
              <a:rPr lang="en"/>
              <a:t>: similar</a:t>
            </a:r>
            <a:endParaRPr/>
          </a:p>
        </p:txBody>
      </p:sp>
      <p:pic>
        <p:nvPicPr>
          <p:cNvPr id="1634" name="Google Shape;1634;p150"/>
          <p:cNvPicPr preferRelativeResize="0"/>
          <p:nvPr/>
        </p:nvPicPr>
        <p:blipFill>
          <a:blip r:embed="rId4">
            <a:alphaModFix/>
          </a:blip>
          <a:stretch>
            <a:fillRect/>
          </a:stretch>
        </p:blipFill>
        <p:spPr>
          <a:xfrm>
            <a:off x="4681399" y="3754975"/>
            <a:ext cx="457200" cy="228600"/>
          </a:xfrm>
          <a:prstGeom prst="rect">
            <a:avLst/>
          </a:prstGeom>
          <a:noFill/>
          <a:ln>
            <a:noFill/>
          </a:ln>
        </p:spPr>
      </p:pic>
      <p:pic>
        <p:nvPicPr>
          <p:cNvPr id="1635" name="Google Shape;1635;p150"/>
          <p:cNvPicPr preferRelativeResize="0"/>
          <p:nvPr/>
        </p:nvPicPr>
        <p:blipFill>
          <a:blip r:embed="rId5">
            <a:alphaModFix/>
          </a:blip>
          <a:stretch>
            <a:fillRect/>
          </a:stretch>
        </p:blipFill>
        <p:spPr>
          <a:xfrm>
            <a:off x="2857500" y="800300"/>
            <a:ext cx="3251625" cy="2529050"/>
          </a:xfrm>
          <a:prstGeom prst="rect">
            <a:avLst/>
          </a:prstGeom>
          <a:noFill/>
          <a:ln>
            <a:noFill/>
          </a:ln>
        </p:spPr>
      </p:pic>
      <p:sp>
        <p:nvSpPr>
          <p:cNvPr id="1636" name="Google Shape;1636;p150"/>
          <p:cNvSpPr txBox="1"/>
          <p:nvPr/>
        </p:nvSpPr>
        <p:spPr>
          <a:xfrm>
            <a:off x="6427075" y="878525"/>
            <a:ext cx="1433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chemeClr val="dk1"/>
                </a:solidFill>
                <a:latin typeface="Calibri"/>
                <a:ea typeface="Calibri"/>
                <a:cs typeface="Calibri"/>
                <a:sym typeface="Calibri"/>
              </a:rPr>
              <a:t>Model Hubs</a:t>
            </a:r>
            <a:endParaRPr b="1">
              <a:solidFill>
                <a:schemeClr val="dk1"/>
              </a:solidFill>
              <a:latin typeface="Calibri"/>
              <a:ea typeface="Calibri"/>
              <a:cs typeface="Calibri"/>
              <a:sym typeface="Calibri"/>
            </a:endParaRPr>
          </a:p>
        </p:txBody>
      </p:sp>
      <p:sp>
        <p:nvSpPr>
          <p:cNvPr id="1637" name="Google Shape;1637;p150"/>
          <p:cNvSpPr txBox="1"/>
          <p:nvPr/>
        </p:nvSpPr>
        <p:spPr>
          <a:xfrm>
            <a:off x="5358800" y="4560750"/>
            <a:ext cx="26865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chemeClr val="dk1"/>
                </a:solidFill>
                <a:latin typeface="Calibri"/>
                <a:ea typeface="Calibri"/>
                <a:cs typeface="Calibri"/>
                <a:sym typeface="Calibri"/>
              </a:rPr>
              <a:t>Model Distribution Workflow</a:t>
            </a:r>
            <a:endParaRPr b="1">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E3C4349E-57CA-4405-6AAE-ACEEBE11B7D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212</a:t>
            </a:fld>
            <a:endParaRPr lang="en"/>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3" name="Google Shape;1643;p151"/>
          <p:cNvSpPr txBox="1"/>
          <p:nvPr/>
        </p:nvSpPr>
        <p:spPr>
          <a:xfrm>
            <a:off x="1322375" y="3458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p>
        </p:txBody>
      </p:sp>
      <p:sp>
        <p:nvSpPr>
          <p:cNvPr id="1644" name="Google Shape;1644;p151"/>
          <p:cNvSpPr txBox="1"/>
          <p:nvPr/>
        </p:nvSpPr>
        <p:spPr>
          <a:xfrm>
            <a:off x="1720000" y="33013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Identify candidates​</a:t>
            </a:r>
            <a:endParaRPr sz="2400"/>
          </a:p>
        </p:txBody>
      </p:sp>
      <p:sp>
        <p:nvSpPr>
          <p:cNvPr id="1645" name="Google Shape;1645;p151"/>
          <p:cNvSpPr txBox="1"/>
          <p:nvPr/>
        </p:nvSpPr>
        <p:spPr>
          <a:xfrm>
            <a:off x="3828450" y="23497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Evaluate candidates​</a:t>
            </a:r>
            <a:endParaRPr sz="2400"/>
          </a:p>
        </p:txBody>
      </p:sp>
      <p:sp>
        <p:nvSpPr>
          <p:cNvPr id="1646" name="Google Shape;1646;p151"/>
          <p:cNvSpPr txBox="1"/>
          <p:nvPr/>
        </p:nvSpPr>
        <p:spPr>
          <a:xfrm>
            <a:off x="7435025" y="619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Deploy</a:t>
            </a:r>
            <a:endParaRPr sz="2400"/>
          </a:p>
        </p:txBody>
      </p:sp>
      <p:sp>
        <p:nvSpPr>
          <p:cNvPr id="1647" name="Google Shape;1647;p151"/>
          <p:cNvSpPr txBox="1"/>
          <p:nvPr/>
        </p:nvSpPr>
        <p:spPr>
          <a:xfrm>
            <a:off x="0" y="0"/>
            <a:ext cx="9144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chemeClr val="dk1"/>
                </a:solidFill>
              </a:rPr>
              <a:t>Engineering reuse process</a:t>
            </a:r>
            <a:endParaRPr sz="1300"/>
          </a:p>
        </p:txBody>
      </p:sp>
      <p:sp>
        <p:nvSpPr>
          <p:cNvPr id="1648" name="Google Shape;1648;p151"/>
          <p:cNvSpPr txBox="1"/>
          <p:nvPr/>
        </p:nvSpPr>
        <p:spPr>
          <a:xfrm>
            <a:off x="0" y="41750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Specify problem</a:t>
            </a:r>
            <a:endParaRPr sz="2400"/>
          </a:p>
        </p:txBody>
      </p:sp>
      <p:sp>
        <p:nvSpPr>
          <p:cNvPr id="1649" name="Google Shape;1649;p151"/>
          <p:cNvSpPr txBox="1"/>
          <p:nvPr/>
        </p:nvSpPr>
        <p:spPr>
          <a:xfrm>
            <a:off x="1851725" y="1553600"/>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What is challenging?​</a:t>
            </a:r>
            <a:endParaRPr sz="1600"/>
          </a:p>
        </p:txBody>
      </p:sp>
      <p:sp>
        <p:nvSpPr>
          <p:cNvPr id="1650" name="Google Shape;1650;p151"/>
          <p:cNvSpPr txBox="1"/>
          <p:nvPr/>
        </p:nvSpPr>
        <p:spPr>
          <a:xfrm>
            <a:off x="64725" y="2655900"/>
            <a:ext cx="1923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available?​ </a:t>
            </a:r>
            <a:endParaRPr sz="1600"/>
          </a:p>
        </p:txBody>
      </p:sp>
      <p:cxnSp>
        <p:nvCxnSpPr>
          <p:cNvPr id="1651" name="Google Shape;1651;p151"/>
          <p:cNvCxnSpPr/>
          <p:nvPr/>
        </p:nvCxnSpPr>
        <p:spPr>
          <a:xfrm>
            <a:off x="1266925" y="3033200"/>
            <a:ext cx="786000" cy="374100"/>
          </a:xfrm>
          <a:prstGeom prst="straightConnector1">
            <a:avLst/>
          </a:prstGeom>
          <a:noFill/>
          <a:ln w="76200" cap="flat" cmpd="sng">
            <a:solidFill>
              <a:srgbClr val="1155CC"/>
            </a:solidFill>
            <a:prstDash val="solid"/>
            <a:round/>
            <a:headEnd type="none" w="med" len="med"/>
            <a:tailEnd type="stealth" w="med" len="med"/>
          </a:ln>
        </p:spPr>
      </p:cxnSp>
      <p:cxnSp>
        <p:nvCxnSpPr>
          <p:cNvPr id="1652" name="Google Shape;1652;p151"/>
          <p:cNvCxnSpPr/>
          <p:nvPr/>
        </p:nvCxnSpPr>
        <p:spPr>
          <a:xfrm>
            <a:off x="3484300" y="2128100"/>
            <a:ext cx="735000" cy="351300"/>
          </a:xfrm>
          <a:prstGeom prst="straightConnector1">
            <a:avLst/>
          </a:prstGeom>
          <a:noFill/>
          <a:ln w="76200" cap="flat" cmpd="sng">
            <a:solidFill>
              <a:srgbClr val="1155CC"/>
            </a:solidFill>
            <a:prstDash val="solid"/>
            <a:round/>
            <a:headEnd type="none" w="med" len="med"/>
            <a:tailEnd type="stealth" w="med" len="med"/>
          </a:ln>
        </p:spPr>
      </p:cxnSp>
      <p:cxnSp>
        <p:nvCxnSpPr>
          <p:cNvPr id="1653" name="Google Shape;1653;p151"/>
          <p:cNvCxnSpPr/>
          <p:nvPr/>
        </p:nvCxnSpPr>
        <p:spPr>
          <a:xfrm rot="10800000" flipH="1">
            <a:off x="1567275" y="3856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1654" name="Google Shape;1654;p151"/>
          <p:cNvCxnSpPr/>
          <p:nvPr/>
        </p:nvCxnSpPr>
        <p:spPr>
          <a:xfrm rot="10800000" flipH="1">
            <a:off x="3513700" y="2885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1655" name="Google Shape;1655;p151"/>
          <p:cNvCxnSpPr/>
          <p:nvPr/>
        </p:nvCxnSpPr>
        <p:spPr>
          <a:xfrm rot="10800000" flipH="1">
            <a:off x="5395400" y="2005075"/>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1656" name="Google Shape;1656;p151"/>
          <p:cNvCxnSpPr/>
          <p:nvPr/>
        </p:nvCxnSpPr>
        <p:spPr>
          <a:xfrm rot="10800000" flipH="1">
            <a:off x="7037400" y="1082000"/>
            <a:ext cx="822600" cy="471600"/>
          </a:xfrm>
          <a:prstGeom prst="straightConnector1">
            <a:avLst/>
          </a:prstGeom>
          <a:noFill/>
          <a:ln w="76200" cap="flat" cmpd="sng">
            <a:solidFill>
              <a:schemeClr val="dk1"/>
            </a:solidFill>
            <a:prstDash val="solid"/>
            <a:round/>
            <a:headEnd type="none" w="med" len="med"/>
            <a:tailEnd type="stealth" w="med" len="med"/>
          </a:ln>
        </p:spPr>
      </p:cxnSp>
      <p:cxnSp>
        <p:nvCxnSpPr>
          <p:cNvPr id="1657" name="Google Shape;1657;p151"/>
          <p:cNvCxnSpPr>
            <a:endCxn id="1644" idx="3"/>
          </p:cNvCxnSpPr>
          <p:nvPr/>
        </p:nvCxnSpPr>
        <p:spPr>
          <a:xfrm flipH="1">
            <a:off x="4720000" y="1082100"/>
            <a:ext cx="3750900" cy="2496300"/>
          </a:xfrm>
          <a:prstGeom prst="curvedConnector3">
            <a:avLst>
              <a:gd name="adj1" fmla="val -2462"/>
            </a:avLst>
          </a:prstGeom>
          <a:noFill/>
          <a:ln w="38100" cap="flat" cmpd="sng">
            <a:solidFill>
              <a:srgbClr val="595959"/>
            </a:solidFill>
            <a:prstDash val="dash"/>
            <a:round/>
            <a:headEnd type="none" w="med" len="med"/>
            <a:tailEnd type="stealth" w="med" len="med"/>
          </a:ln>
        </p:spPr>
      </p:cxnSp>
      <p:sp>
        <p:nvSpPr>
          <p:cNvPr id="1658" name="Google Shape;1658;p151"/>
          <p:cNvSpPr txBox="1"/>
          <p:nvPr/>
        </p:nvSpPr>
        <p:spPr>
          <a:xfrm>
            <a:off x="508875" y="2114700"/>
            <a:ext cx="1211100" cy="431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rPr>
              <a:t>Any risks?</a:t>
            </a:r>
            <a:endParaRPr sz="1600">
              <a:solidFill>
                <a:schemeClr val="dk1"/>
              </a:solidFill>
            </a:endParaRPr>
          </a:p>
        </p:txBody>
      </p:sp>
      <p:cxnSp>
        <p:nvCxnSpPr>
          <p:cNvPr id="1659" name="Google Shape;1659;p151"/>
          <p:cNvCxnSpPr>
            <a:endCxn id="1660" idx="0"/>
          </p:cNvCxnSpPr>
          <p:nvPr/>
        </p:nvCxnSpPr>
        <p:spPr>
          <a:xfrm>
            <a:off x="7147950" y="2112125"/>
            <a:ext cx="813600" cy="1667100"/>
          </a:xfrm>
          <a:prstGeom prst="straightConnector1">
            <a:avLst/>
          </a:prstGeom>
          <a:noFill/>
          <a:ln w="76200" cap="flat" cmpd="sng">
            <a:solidFill>
              <a:srgbClr val="1155CC"/>
            </a:solidFill>
            <a:prstDash val="solid"/>
            <a:round/>
            <a:headEnd type="none" w="med" len="med"/>
            <a:tailEnd type="stealth" w="med" len="med"/>
          </a:ln>
        </p:spPr>
      </p:cxnSp>
      <p:sp>
        <p:nvSpPr>
          <p:cNvPr id="1661" name="Google Shape;1661;p151"/>
          <p:cNvSpPr txBox="1"/>
          <p:nvPr/>
        </p:nvSpPr>
        <p:spPr>
          <a:xfrm>
            <a:off x="5281650" y="1450550"/>
            <a:ext cx="4038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Reengineer candidate(s)​</a:t>
            </a:r>
            <a:endParaRPr sz="2400"/>
          </a:p>
        </p:txBody>
      </p:sp>
      <p:sp>
        <p:nvSpPr>
          <p:cNvPr id="1662" name="Google Shape;1662;p151"/>
          <p:cNvSpPr txBox="1"/>
          <p:nvPr/>
        </p:nvSpPr>
        <p:spPr>
          <a:xfrm>
            <a:off x="2712288" y="665988"/>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What is challenging?​</a:t>
            </a:r>
            <a:endParaRPr sz="1600"/>
          </a:p>
        </p:txBody>
      </p:sp>
      <p:cxnSp>
        <p:nvCxnSpPr>
          <p:cNvPr id="1663" name="Google Shape;1663;p151"/>
          <p:cNvCxnSpPr>
            <a:endCxn id="1661" idx="1"/>
          </p:cNvCxnSpPr>
          <p:nvPr/>
        </p:nvCxnSpPr>
        <p:spPr>
          <a:xfrm>
            <a:off x="4387350" y="1326800"/>
            <a:ext cx="894300" cy="400800"/>
          </a:xfrm>
          <a:prstGeom prst="straightConnector1">
            <a:avLst/>
          </a:prstGeom>
          <a:noFill/>
          <a:ln w="76200" cap="flat" cmpd="sng">
            <a:solidFill>
              <a:srgbClr val="1155CC"/>
            </a:solidFill>
            <a:prstDash val="solid"/>
            <a:round/>
            <a:headEnd type="none" w="med" len="med"/>
            <a:tailEnd type="stealth" w="med" len="med"/>
          </a:ln>
        </p:spPr>
      </p:cxnSp>
      <p:sp>
        <p:nvSpPr>
          <p:cNvPr id="1664" name="Google Shape;1664;p151"/>
          <p:cNvSpPr txBox="1"/>
          <p:nvPr/>
        </p:nvSpPr>
        <p:spPr>
          <a:xfrm>
            <a:off x="6278600" y="3779225"/>
            <a:ext cx="2865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if we fail to reengineer?</a:t>
            </a:r>
            <a:endParaRPr sz="1600"/>
          </a:p>
        </p:txBody>
      </p:sp>
      <p:sp>
        <p:nvSpPr>
          <p:cNvPr id="2" name="Slide Number Placeholder 1">
            <a:extLst>
              <a:ext uri="{FF2B5EF4-FFF2-40B4-BE49-F238E27FC236}">
                <a16:creationId xmlns:a16="http://schemas.microsoft.com/office/drawing/2014/main" id="{3506305A-6AC2-563A-1495-13FC28505ED3}"/>
              </a:ext>
            </a:extLst>
          </p:cNvPr>
          <p:cNvSpPr>
            <a:spLocks noGrp="1"/>
          </p:cNvSpPr>
          <p:nvPr>
            <p:ph type="sldNum" sz="quarter" idx="12"/>
          </p:nvPr>
        </p:nvSpPr>
        <p:spPr/>
        <p:txBody>
          <a:bodyPr/>
          <a:lstStyle/>
          <a:p>
            <a:fld id="{F39902C9-1D6D-3144-94C6-FDF8FB570987}" type="slidenum">
              <a:rPr lang="en-US" smtClean="0"/>
              <a:t>213</a:t>
            </a:fld>
            <a:endParaRPr lang="en-US"/>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p152"/>
          <p:cNvSpPr txBox="1">
            <a:spLocks noGrp="1"/>
          </p:cNvSpPr>
          <p:nvPr>
            <p:ph type="title"/>
          </p:nvPr>
        </p:nvSpPr>
        <p:spPr>
          <a:xfrm>
            <a:off x="311700" y="957925"/>
            <a:ext cx="8520600" cy="7389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solidFill>
                  <a:srgbClr val="FF0000"/>
                </a:solidFill>
              </a:rPr>
              <a:t>Any risks?</a:t>
            </a:r>
            <a:endParaRPr>
              <a:solidFill>
                <a:srgbClr val="FF0000"/>
              </a:solidFill>
            </a:endParaRPr>
          </a:p>
        </p:txBody>
      </p:sp>
      <p:sp>
        <p:nvSpPr>
          <p:cNvPr id="1671" name="Google Shape;1671;p152"/>
          <p:cNvSpPr txBox="1">
            <a:spLocks noGrp="1"/>
          </p:cNvSpPr>
          <p:nvPr>
            <p:ph type="title" idx="4294967295"/>
          </p:nvPr>
        </p:nvSpPr>
        <p:spPr>
          <a:xfrm>
            <a:off x="0" y="3481388"/>
            <a:ext cx="8521700" cy="1293812"/>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t>Some </a:t>
            </a:r>
            <a:r>
              <a:rPr lang="en" b="1"/>
              <a:t>trust issues</a:t>
            </a:r>
            <a:r>
              <a:rPr lang="en"/>
              <a:t> </a:t>
            </a:r>
            <a:endParaRPr/>
          </a:p>
          <a:p>
            <a:pPr marL="0" lvl="0" indent="0" algn="ctr" rtl="0">
              <a:spcBef>
                <a:spcPts val="0"/>
              </a:spcBef>
              <a:spcAft>
                <a:spcPts val="0"/>
              </a:spcAft>
              <a:buNone/>
            </a:pPr>
            <a:r>
              <a:rPr lang="en"/>
              <a:t>in the PTM supply chain!</a:t>
            </a:r>
            <a:endParaRPr/>
          </a:p>
        </p:txBody>
      </p:sp>
      <p:cxnSp>
        <p:nvCxnSpPr>
          <p:cNvPr id="1672" name="Google Shape;1672;p152"/>
          <p:cNvCxnSpPr/>
          <p:nvPr/>
        </p:nvCxnSpPr>
        <p:spPr>
          <a:xfrm>
            <a:off x="4572000" y="2048225"/>
            <a:ext cx="0" cy="1192800"/>
          </a:xfrm>
          <a:prstGeom prst="straightConnector1">
            <a:avLst/>
          </a:prstGeom>
          <a:noFill/>
          <a:ln w="76200" cap="flat" cmpd="sng">
            <a:solidFill>
              <a:srgbClr val="1155CC"/>
            </a:solidFill>
            <a:prstDash val="solid"/>
            <a:round/>
            <a:headEnd type="none" w="med" len="med"/>
            <a:tailEnd type="stealth" w="med" len="med"/>
          </a:ln>
        </p:spPr>
      </p:cxnSp>
      <p:sp>
        <p:nvSpPr>
          <p:cNvPr id="2" name="Slide Number Placeholder 1">
            <a:extLst>
              <a:ext uri="{FF2B5EF4-FFF2-40B4-BE49-F238E27FC236}">
                <a16:creationId xmlns:a16="http://schemas.microsoft.com/office/drawing/2014/main" id="{FD510228-C32C-7941-395A-EEA0BE63B74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214</a:t>
            </a:fld>
            <a:endParaRPr lang="en"/>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sp>
        <p:nvSpPr>
          <p:cNvPr id="1677" name="Google Shape;1677;p153"/>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Risk 1</a:t>
            </a:r>
            <a:r>
              <a:rPr lang="en"/>
              <a:t>: Model is not what is claimed</a:t>
            </a:r>
            <a:endParaRPr/>
          </a:p>
        </p:txBody>
      </p:sp>
      <p:sp>
        <p:nvSpPr>
          <p:cNvPr id="1679" name="Google Shape;1679;p153"/>
          <p:cNvSpPr txBox="1"/>
          <p:nvPr/>
        </p:nvSpPr>
        <p:spPr>
          <a:xfrm>
            <a:off x="0" y="4743300"/>
            <a:ext cx="87612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rgbClr val="FFFFFF"/>
                </a:highlight>
              </a:rPr>
              <a:t>Montes, Jiang, et al. "Discrepancies among pre-trained deep neural networks: a new threat to model zoo reliability." Proceedings of the 30th ACM Joint European Software Engineering Conference and Symposium on the Foundations of Software Engineering – Ideas, Visions, &amp; Reflections Track. (ESEC/FSE’22-IVR)</a:t>
            </a:r>
            <a:endParaRPr sz="700">
              <a:solidFill>
                <a:srgbClr val="222222"/>
              </a:solidFill>
              <a:highlight>
                <a:srgbClr val="FFFFFF"/>
              </a:highlight>
            </a:endParaRPr>
          </a:p>
        </p:txBody>
      </p:sp>
      <p:sp>
        <p:nvSpPr>
          <p:cNvPr id="1680" name="Google Shape;1680;p153"/>
          <p:cNvSpPr txBox="1"/>
          <p:nvPr/>
        </p:nvSpPr>
        <p:spPr>
          <a:xfrm>
            <a:off x="0" y="61560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CC0000"/>
                </a:solidFill>
              </a:rPr>
              <a:t>Do discrepancies exist between the accuracy, latency, and architecture of PTNNs across different model zoos?​</a:t>
            </a:r>
            <a:endParaRPr>
              <a:solidFill>
                <a:srgbClr val="CC0000"/>
              </a:solidFill>
            </a:endParaRPr>
          </a:p>
        </p:txBody>
      </p:sp>
      <p:pic>
        <p:nvPicPr>
          <p:cNvPr id="1681" name="Google Shape;1681;p153" descr="Diagram&#10;&#10;Description automatically generated"/>
          <p:cNvPicPr preferRelativeResize="0"/>
          <p:nvPr/>
        </p:nvPicPr>
        <p:blipFill>
          <a:blip r:embed="rId3">
            <a:alphaModFix/>
          </a:blip>
          <a:stretch>
            <a:fillRect/>
          </a:stretch>
        </p:blipFill>
        <p:spPr>
          <a:xfrm>
            <a:off x="2672675" y="1071275"/>
            <a:ext cx="4532825" cy="3815550"/>
          </a:xfrm>
          <a:prstGeom prst="rect">
            <a:avLst/>
          </a:prstGeom>
          <a:noFill/>
          <a:ln>
            <a:noFill/>
          </a:ln>
        </p:spPr>
      </p:pic>
      <p:sp>
        <p:nvSpPr>
          <p:cNvPr id="1682" name="Google Shape;1682;p153"/>
          <p:cNvSpPr txBox="1"/>
          <p:nvPr/>
        </p:nvSpPr>
        <p:spPr>
          <a:xfrm>
            <a:off x="804550" y="2429125"/>
            <a:ext cx="1553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t>4 model zoos after PTNN availability analysis​</a:t>
            </a:r>
            <a:endParaRPr sz="1800"/>
          </a:p>
        </p:txBody>
      </p:sp>
      <p:sp>
        <p:nvSpPr>
          <p:cNvPr id="1683" name="Google Shape;1683;p153"/>
          <p:cNvSpPr/>
          <p:nvPr/>
        </p:nvSpPr>
        <p:spPr>
          <a:xfrm>
            <a:off x="2358275" y="1241725"/>
            <a:ext cx="314400" cy="34215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84" name="Google Shape;1684;p153"/>
          <p:cNvSpPr/>
          <p:nvPr/>
        </p:nvSpPr>
        <p:spPr>
          <a:xfrm rot="7318584">
            <a:off x="5963922" y="821184"/>
            <a:ext cx="314406" cy="2064134"/>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85" name="Google Shape;1685;p153"/>
          <p:cNvSpPr txBox="1"/>
          <p:nvPr/>
        </p:nvSpPr>
        <p:spPr>
          <a:xfrm>
            <a:off x="6316100" y="923325"/>
            <a:ext cx="2445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t>Measurements highlighting important qualities of a DNN​</a:t>
            </a:r>
            <a:endParaRPr sz="1800"/>
          </a:p>
        </p:txBody>
      </p:sp>
      <p:sp>
        <p:nvSpPr>
          <p:cNvPr id="1686" name="Google Shape;1686;p153"/>
          <p:cNvSpPr txBox="1"/>
          <p:nvPr/>
        </p:nvSpPr>
        <p:spPr>
          <a:xfrm>
            <a:off x="3745250" y="4127700"/>
            <a:ext cx="3000000" cy="61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t>36 PTNN </a:t>
            </a:r>
            <a:endParaRPr/>
          </a:p>
          <a:p>
            <a:pPr marL="0" lvl="0" indent="0" algn="ctr" rtl="0">
              <a:spcBef>
                <a:spcPts val="0"/>
              </a:spcBef>
              <a:spcAft>
                <a:spcPts val="0"/>
              </a:spcAft>
              <a:buNone/>
            </a:pPr>
            <a:r>
              <a:rPr lang="en"/>
              <a:t>image classification architectures​</a:t>
            </a:r>
            <a:endParaRPr/>
          </a:p>
        </p:txBody>
      </p:sp>
      <p:sp>
        <p:nvSpPr>
          <p:cNvPr id="2" name="Slide Number Placeholder 1">
            <a:extLst>
              <a:ext uri="{FF2B5EF4-FFF2-40B4-BE49-F238E27FC236}">
                <a16:creationId xmlns:a16="http://schemas.microsoft.com/office/drawing/2014/main" id="{023F9EF9-D525-6888-0192-2068440D238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215</a:t>
            </a:fld>
            <a:endParaRPr lang="en"/>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1690"/>
        <p:cNvGrpSpPr/>
        <p:nvPr/>
      </p:nvGrpSpPr>
      <p:grpSpPr>
        <a:xfrm>
          <a:off x="0" y="0"/>
          <a:ext cx="0" cy="0"/>
          <a:chOff x="0" y="0"/>
          <a:chExt cx="0" cy="0"/>
        </a:xfrm>
      </p:grpSpPr>
      <p:sp>
        <p:nvSpPr>
          <p:cNvPr id="1691" name="Google Shape;1691;p154"/>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Risk 1: Model is not what is claimed (Accuracy)</a:t>
            </a:r>
            <a:endParaRPr/>
          </a:p>
        </p:txBody>
      </p:sp>
      <p:sp>
        <p:nvSpPr>
          <p:cNvPr id="1693" name="Google Shape;1693;p154"/>
          <p:cNvSpPr txBox="1"/>
          <p:nvPr/>
        </p:nvSpPr>
        <p:spPr>
          <a:xfrm>
            <a:off x="0" y="4743300"/>
            <a:ext cx="87612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rgbClr val="FFFFFF"/>
                </a:highlight>
              </a:rPr>
              <a:t>Montes, Jiang, et al. "Discrepancies among pre-trained deep neural networks: a new threat to model zoo reliability." Proceedings of the 30th ACM Joint European Software Engineering Conference and Symposium on the Foundations of Software Engineering – Ideas, Visions, &amp; Reflections Track. (ESEC/FSE’22-IVR)</a:t>
            </a:r>
            <a:endParaRPr sz="700">
              <a:solidFill>
                <a:srgbClr val="222222"/>
              </a:solidFill>
              <a:highlight>
                <a:srgbClr val="FFFFFF"/>
              </a:highlight>
            </a:endParaRPr>
          </a:p>
        </p:txBody>
      </p:sp>
      <p:pic>
        <p:nvPicPr>
          <p:cNvPr id="1694" name="Google Shape;1694;p154" descr="Chart, bar chart&#10;&#10;Description automatically generated"/>
          <p:cNvPicPr preferRelativeResize="0"/>
          <p:nvPr/>
        </p:nvPicPr>
        <p:blipFill>
          <a:blip r:embed="rId3">
            <a:alphaModFix/>
          </a:blip>
          <a:stretch>
            <a:fillRect/>
          </a:stretch>
        </p:blipFill>
        <p:spPr>
          <a:xfrm>
            <a:off x="559325" y="546050"/>
            <a:ext cx="4591576" cy="4282300"/>
          </a:xfrm>
          <a:prstGeom prst="rect">
            <a:avLst/>
          </a:prstGeom>
          <a:noFill/>
          <a:ln>
            <a:noFill/>
          </a:ln>
        </p:spPr>
      </p:pic>
      <p:sp>
        <p:nvSpPr>
          <p:cNvPr id="1695" name="Google Shape;1695;p154"/>
          <p:cNvSpPr txBox="1"/>
          <p:nvPr/>
        </p:nvSpPr>
        <p:spPr>
          <a:xfrm>
            <a:off x="5150900" y="615600"/>
            <a:ext cx="3870300" cy="4361100"/>
          </a:xfrm>
          <a:prstGeom prst="rect">
            <a:avLst/>
          </a:prstGeom>
          <a:noFill/>
          <a:ln>
            <a:noFill/>
          </a:ln>
        </p:spPr>
        <p:txBody>
          <a:bodyPr spcFirstLastPara="1" wrap="square" lIns="91425" tIns="91425" rIns="91425" bIns="91425" anchor="t" anchorCtr="0">
            <a:spAutoFit/>
          </a:bodyPr>
          <a:lstStyle/>
          <a:p>
            <a:pPr marL="457200" lvl="0" indent="-336550" algn="l" rtl="0">
              <a:spcBef>
                <a:spcPts val="1000"/>
              </a:spcBef>
              <a:spcAft>
                <a:spcPts val="0"/>
              </a:spcAft>
              <a:buSzPts val="1700"/>
              <a:buChar char="-"/>
            </a:pPr>
            <a:r>
              <a:rPr lang="en" sz="1700" b="1"/>
              <a:t>10 of 35</a:t>
            </a:r>
            <a:r>
              <a:rPr lang="en" sz="1700"/>
              <a:t> PTNN architectures with </a:t>
            </a:r>
            <a:r>
              <a:rPr lang="en" sz="1700" b="1"/>
              <a:t>top-1 accuracies</a:t>
            </a:r>
            <a:r>
              <a:rPr lang="en" sz="1700"/>
              <a:t> </a:t>
            </a:r>
            <a:r>
              <a:rPr lang="en" sz="1700" b="1"/>
              <a:t>differences greater than 1%​ ​</a:t>
            </a:r>
            <a:endParaRPr sz="1700" b="1"/>
          </a:p>
          <a:p>
            <a:pPr marL="457200" lvl="0" indent="-336550" algn="l" rtl="0">
              <a:spcBef>
                <a:spcPts val="1000"/>
              </a:spcBef>
              <a:spcAft>
                <a:spcPts val="0"/>
              </a:spcAft>
              <a:buSzPts val="1700"/>
              <a:buChar char="-"/>
            </a:pPr>
            <a:r>
              <a:rPr lang="en" sz="1700" b="1"/>
              <a:t>5 of 32</a:t>
            </a:r>
            <a:r>
              <a:rPr lang="en" sz="1700"/>
              <a:t> PTNN architectures with </a:t>
            </a:r>
            <a:r>
              <a:rPr lang="en" sz="1700" b="1"/>
              <a:t>top-5 accuracy</a:t>
            </a:r>
            <a:r>
              <a:rPr lang="en" sz="1700"/>
              <a:t> </a:t>
            </a:r>
            <a:r>
              <a:rPr lang="en" sz="1700" b="1"/>
              <a:t>differences</a:t>
            </a:r>
            <a:r>
              <a:rPr lang="en" sz="1700"/>
              <a:t> </a:t>
            </a:r>
            <a:r>
              <a:rPr lang="en" sz="1700" b="1"/>
              <a:t>greater than 1%</a:t>
            </a:r>
            <a:endParaRPr sz="1700" b="1"/>
          </a:p>
          <a:p>
            <a:pPr marL="457200" lvl="0" indent="-336550" algn="l" rtl="0">
              <a:spcBef>
                <a:spcPts val="1000"/>
              </a:spcBef>
              <a:spcAft>
                <a:spcPts val="0"/>
              </a:spcAft>
              <a:buSzPts val="1700"/>
              <a:buChar char="-"/>
            </a:pPr>
            <a:r>
              <a:rPr lang="en" sz="1700"/>
              <a:t>​ResNet V1 152 from </a:t>
            </a:r>
            <a:r>
              <a:rPr lang="en" sz="1700" b="1"/>
              <a:t>Keras</a:t>
            </a:r>
            <a:r>
              <a:rPr lang="en" sz="1700"/>
              <a:t>, </a:t>
            </a:r>
            <a:r>
              <a:rPr lang="en" sz="1700" b="1"/>
              <a:t>76.6%</a:t>
            </a:r>
            <a:r>
              <a:rPr lang="en" sz="1700"/>
              <a:t> top-1, less accurate than ResNet V1 101 from </a:t>
            </a:r>
            <a:r>
              <a:rPr lang="en" sz="1700" b="1"/>
              <a:t>Torchvision</a:t>
            </a:r>
            <a:r>
              <a:rPr lang="en" sz="1700"/>
              <a:t>, </a:t>
            </a:r>
            <a:r>
              <a:rPr lang="en" sz="1700" b="1"/>
              <a:t>77.3%</a:t>
            </a:r>
            <a:r>
              <a:rPr lang="en" sz="1700"/>
              <a:t> top-1​</a:t>
            </a:r>
            <a:endParaRPr sz="1700"/>
          </a:p>
          <a:p>
            <a:pPr marL="457200" lvl="0" indent="-336550" algn="l" rtl="0">
              <a:spcBef>
                <a:spcPts val="1000"/>
              </a:spcBef>
              <a:spcAft>
                <a:spcPts val="0"/>
              </a:spcAft>
              <a:buSzPts val="1700"/>
              <a:buChar char="-"/>
            </a:pPr>
            <a:r>
              <a:rPr lang="en" sz="1700" i="1"/>
              <a:t>ResNet V1 101 was originally reported to be 0.32% less accurate than ResNet V1 152​</a:t>
            </a:r>
            <a:endParaRPr sz="1700" i="1"/>
          </a:p>
          <a:p>
            <a:pPr marL="0" lvl="0" indent="0" algn="l" rtl="0">
              <a:spcBef>
                <a:spcPts val="1000"/>
              </a:spcBef>
              <a:spcAft>
                <a:spcPts val="0"/>
              </a:spcAft>
              <a:buNone/>
            </a:pPr>
            <a:endParaRPr sz="1700"/>
          </a:p>
        </p:txBody>
      </p:sp>
      <p:sp>
        <p:nvSpPr>
          <p:cNvPr id="2" name="Slide Number Placeholder 1">
            <a:extLst>
              <a:ext uri="{FF2B5EF4-FFF2-40B4-BE49-F238E27FC236}">
                <a16:creationId xmlns:a16="http://schemas.microsoft.com/office/drawing/2014/main" id="{F1C7CDE6-AF41-B353-3953-A23428FD11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216</a:t>
            </a:fld>
            <a:endParaRPr lang="en"/>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1699"/>
        <p:cNvGrpSpPr/>
        <p:nvPr/>
      </p:nvGrpSpPr>
      <p:grpSpPr>
        <a:xfrm>
          <a:off x="0" y="0"/>
          <a:ext cx="0" cy="0"/>
          <a:chOff x="0" y="0"/>
          <a:chExt cx="0" cy="0"/>
        </a:xfrm>
      </p:grpSpPr>
      <p:sp>
        <p:nvSpPr>
          <p:cNvPr id="1700" name="Google Shape;1700;p155"/>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Risk 1: Model is not what is claimed (Latency)</a:t>
            </a:r>
            <a:endParaRPr/>
          </a:p>
        </p:txBody>
      </p:sp>
      <p:sp>
        <p:nvSpPr>
          <p:cNvPr id="1702" name="Google Shape;1702;p155"/>
          <p:cNvSpPr txBox="1"/>
          <p:nvPr/>
        </p:nvSpPr>
        <p:spPr>
          <a:xfrm>
            <a:off x="0" y="4743300"/>
            <a:ext cx="87612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rgbClr val="FFFFFF"/>
                </a:highlight>
              </a:rPr>
              <a:t>Montes, Jiang, et al. "Discrepancies among pre-trained deep neural networks: a new threat to model zoo reliability." Proceedings of the 30th ACM Joint European Software Engineering Conference and Symposium on the Foundations of Software Engineering – Ideas, Visions, &amp; Reflections Track. (ESEC/FSE’22-IVR)</a:t>
            </a:r>
            <a:endParaRPr sz="700">
              <a:solidFill>
                <a:srgbClr val="222222"/>
              </a:solidFill>
              <a:highlight>
                <a:srgbClr val="FFFFFF"/>
              </a:highlight>
            </a:endParaRPr>
          </a:p>
        </p:txBody>
      </p:sp>
      <p:pic>
        <p:nvPicPr>
          <p:cNvPr id="1703" name="Google Shape;1703;p155" descr="Chart, bar chart&#10;&#10;Description automatically generated"/>
          <p:cNvPicPr preferRelativeResize="0"/>
          <p:nvPr/>
        </p:nvPicPr>
        <p:blipFill>
          <a:blip r:embed="rId3">
            <a:alphaModFix/>
          </a:blip>
          <a:stretch>
            <a:fillRect/>
          </a:stretch>
        </p:blipFill>
        <p:spPr>
          <a:xfrm>
            <a:off x="1509225" y="566675"/>
            <a:ext cx="5742750" cy="4096549"/>
          </a:xfrm>
          <a:prstGeom prst="rect">
            <a:avLst/>
          </a:prstGeom>
          <a:noFill/>
          <a:ln>
            <a:noFill/>
          </a:ln>
        </p:spPr>
      </p:pic>
      <p:sp>
        <p:nvSpPr>
          <p:cNvPr id="1704" name="Google Shape;1704;p155"/>
          <p:cNvSpPr/>
          <p:nvPr/>
        </p:nvSpPr>
        <p:spPr>
          <a:xfrm rot="5400000">
            <a:off x="4249600" y="-2315350"/>
            <a:ext cx="508500" cy="6195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Slide Number Placeholder 1">
            <a:extLst>
              <a:ext uri="{FF2B5EF4-FFF2-40B4-BE49-F238E27FC236}">
                <a16:creationId xmlns:a16="http://schemas.microsoft.com/office/drawing/2014/main" id="{2AADF3C9-F3BD-7BFD-30CA-78894D6B80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217</a:t>
            </a:fld>
            <a:endParaRPr lang="en"/>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09" name="Google Shape;1709;p156"/>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Risk 1: Model is not what is claimed (Latency)</a:t>
            </a:r>
            <a:endParaRPr/>
          </a:p>
        </p:txBody>
      </p:sp>
      <p:sp>
        <p:nvSpPr>
          <p:cNvPr id="1711" name="Google Shape;1711;p156"/>
          <p:cNvSpPr txBox="1"/>
          <p:nvPr/>
        </p:nvSpPr>
        <p:spPr>
          <a:xfrm>
            <a:off x="0" y="4743300"/>
            <a:ext cx="87612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rgbClr val="FFFFFF"/>
                </a:highlight>
              </a:rPr>
              <a:t>Montes, Jiang, et al. "Discrepancies among pre-trained deep neural networks: a new threat to model zoo reliability." Proceedings of the 30th ACM Joint European Software Engineering Conference and Symposium on the Foundations of Software Engineering – Ideas, Visions, &amp; Reflections Track. (ESEC/FSE’22-IVR)</a:t>
            </a:r>
            <a:endParaRPr sz="700">
              <a:solidFill>
                <a:srgbClr val="222222"/>
              </a:solidFill>
              <a:highlight>
                <a:srgbClr val="FFFFFF"/>
              </a:highlight>
            </a:endParaRPr>
          </a:p>
        </p:txBody>
      </p:sp>
      <p:pic>
        <p:nvPicPr>
          <p:cNvPr id="1712" name="Google Shape;1712;p156"/>
          <p:cNvPicPr preferRelativeResize="0"/>
          <p:nvPr/>
        </p:nvPicPr>
        <p:blipFill>
          <a:blip r:embed="rId3">
            <a:alphaModFix/>
          </a:blip>
          <a:stretch>
            <a:fillRect/>
          </a:stretch>
        </p:blipFill>
        <p:spPr>
          <a:xfrm>
            <a:off x="475675" y="556175"/>
            <a:ext cx="7504975" cy="3706850"/>
          </a:xfrm>
          <a:prstGeom prst="rect">
            <a:avLst/>
          </a:prstGeom>
          <a:noFill/>
          <a:ln>
            <a:noFill/>
          </a:ln>
        </p:spPr>
      </p:pic>
      <p:sp>
        <p:nvSpPr>
          <p:cNvPr id="1713" name="Google Shape;1713;p156"/>
          <p:cNvSpPr txBox="1"/>
          <p:nvPr/>
        </p:nvSpPr>
        <p:spPr>
          <a:xfrm>
            <a:off x="390775" y="4263025"/>
            <a:ext cx="339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All these models are Squeezenet 1.1!</a:t>
            </a:r>
            <a:r>
              <a:rPr lang="en"/>
              <a:t> </a:t>
            </a:r>
            <a:endParaRPr/>
          </a:p>
        </p:txBody>
      </p:sp>
      <p:sp>
        <p:nvSpPr>
          <p:cNvPr id="1714" name="Google Shape;1714;p156"/>
          <p:cNvSpPr txBox="1"/>
          <p:nvPr/>
        </p:nvSpPr>
        <p:spPr>
          <a:xfrm>
            <a:off x="3782275" y="4155325"/>
            <a:ext cx="4420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Misadvertising SqueezeNet 1.1 as SqueezeNet 1.0 by ONNX Model Zoo</a:t>
            </a:r>
            <a:endParaRPr/>
          </a:p>
        </p:txBody>
      </p:sp>
      <p:sp>
        <p:nvSpPr>
          <p:cNvPr id="1715" name="Google Shape;1715;p156"/>
          <p:cNvSpPr/>
          <p:nvPr/>
        </p:nvSpPr>
        <p:spPr>
          <a:xfrm rot="10800000">
            <a:off x="388375" y="1614450"/>
            <a:ext cx="1960500" cy="2223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Slide Number Placeholder 1">
            <a:extLst>
              <a:ext uri="{FF2B5EF4-FFF2-40B4-BE49-F238E27FC236}">
                <a16:creationId xmlns:a16="http://schemas.microsoft.com/office/drawing/2014/main" id="{01D987CF-1B22-3B49-2FCC-6C1CC13F128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218</a:t>
            </a:fld>
            <a:endParaRPr lang="en"/>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57"/>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Risk 1: Model is not what is claimed (Architecture)</a:t>
            </a:r>
            <a:endParaRPr/>
          </a:p>
        </p:txBody>
      </p:sp>
      <p:sp>
        <p:nvSpPr>
          <p:cNvPr id="1722" name="Google Shape;1722;p157"/>
          <p:cNvSpPr txBox="1"/>
          <p:nvPr/>
        </p:nvSpPr>
        <p:spPr>
          <a:xfrm>
            <a:off x="0" y="4743300"/>
            <a:ext cx="87612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rgbClr val="FFFFFF"/>
                </a:highlight>
              </a:rPr>
              <a:t>Montes, Jiang, et al. "Discrepancies among pre-trained deep neural networks: a new threat to model zoo reliability." Proceedings of the 30th ACM Joint European Software Engineering Conference and Symposium on the Foundations of Software Engineering – Ideas, Visions, &amp; Reflections Track. (ESEC/FSE’22-IVR)</a:t>
            </a:r>
            <a:endParaRPr sz="700">
              <a:solidFill>
                <a:srgbClr val="222222"/>
              </a:solidFill>
              <a:highlight>
                <a:srgbClr val="FFFFFF"/>
              </a:highlight>
            </a:endParaRPr>
          </a:p>
        </p:txBody>
      </p:sp>
      <p:pic>
        <p:nvPicPr>
          <p:cNvPr id="1723" name="Google Shape;1723;p157"/>
          <p:cNvPicPr preferRelativeResize="0"/>
          <p:nvPr/>
        </p:nvPicPr>
        <p:blipFill>
          <a:blip r:embed="rId3">
            <a:alphaModFix/>
          </a:blip>
          <a:stretch>
            <a:fillRect/>
          </a:stretch>
        </p:blipFill>
        <p:spPr>
          <a:xfrm>
            <a:off x="531575" y="585850"/>
            <a:ext cx="4351150" cy="3329650"/>
          </a:xfrm>
          <a:prstGeom prst="rect">
            <a:avLst/>
          </a:prstGeom>
          <a:noFill/>
          <a:ln>
            <a:noFill/>
          </a:ln>
        </p:spPr>
      </p:pic>
      <p:pic>
        <p:nvPicPr>
          <p:cNvPr id="1724" name="Google Shape;1724;p157" descr="Icon&#10;&#10;Description automatically generated"/>
          <p:cNvPicPr preferRelativeResize="0"/>
          <p:nvPr/>
        </p:nvPicPr>
        <p:blipFill>
          <a:blip r:embed="rId4">
            <a:alphaModFix/>
          </a:blip>
          <a:stretch>
            <a:fillRect/>
          </a:stretch>
        </p:blipFill>
        <p:spPr>
          <a:xfrm>
            <a:off x="196525" y="3801200"/>
            <a:ext cx="2495550" cy="723900"/>
          </a:xfrm>
          <a:prstGeom prst="rect">
            <a:avLst/>
          </a:prstGeom>
          <a:noFill/>
          <a:ln>
            <a:noFill/>
          </a:ln>
        </p:spPr>
      </p:pic>
      <p:sp>
        <p:nvSpPr>
          <p:cNvPr id="1725" name="Google Shape;1725;p157"/>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pic>
        <p:nvPicPr>
          <p:cNvPr id="1726" name="Google Shape;1726;p157" descr="Icon&#10;&#10;Description automatically generated"/>
          <p:cNvPicPr preferRelativeResize="0"/>
          <p:nvPr/>
        </p:nvPicPr>
        <p:blipFill>
          <a:blip r:embed="rId5">
            <a:alphaModFix/>
          </a:blip>
          <a:stretch>
            <a:fillRect/>
          </a:stretch>
        </p:blipFill>
        <p:spPr>
          <a:xfrm>
            <a:off x="2647150" y="3915500"/>
            <a:ext cx="2333625" cy="609600"/>
          </a:xfrm>
          <a:prstGeom prst="rect">
            <a:avLst/>
          </a:prstGeom>
          <a:noFill/>
          <a:ln>
            <a:noFill/>
          </a:ln>
        </p:spPr>
      </p:pic>
      <p:sp>
        <p:nvSpPr>
          <p:cNvPr id="1727" name="Google Shape;1727;p157"/>
          <p:cNvSpPr txBox="1"/>
          <p:nvPr/>
        </p:nvSpPr>
        <p:spPr>
          <a:xfrm>
            <a:off x="304800" y="30480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28" name="Google Shape;1728;p157"/>
          <p:cNvSpPr txBox="1"/>
          <p:nvPr/>
        </p:nvSpPr>
        <p:spPr>
          <a:xfrm>
            <a:off x="5557750" y="757575"/>
            <a:ext cx="30000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ResNet V2 50:​</a:t>
            </a:r>
            <a:endParaRPr b="1"/>
          </a:p>
          <a:p>
            <a:pPr marL="0" lvl="0" indent="0" algn="l" rtl="0">
              <a:spcBef>
                <a:spcPts val="0"/>
              </a:spcBef>
              <a:spcAft>
                <a:spcPts val="0"/>
              </a:spcAft>
              <a:buNone/>
            </a:pPr>
            <a:endParaRPr/>
          </a:p>
          <a:p>
            <a:pPr marL="0" lvl="0" indent="0" algn="l" rtl="0">
              <a:spcBef>
                <a:spcPts val="0"/>
              </a:spcBef>
              <a:spcAft>
                <a:spcPts val="0"/>
              </a:spcAft>
              <a:buNone/>
            </a:pPr>
            <a:r>
              <a:rPr lang="en"/>
              <a:t>Keras PTNNs contains Max Pool skip connections not present in research paper​</a:t>
            </a:r>
            <a:endParaRPr/>
          </a:p>
          <a:p>
            <a:pPr marL="0" lvl="0" indent="0" algn="l" rtl="0">
              <a:spcBef>
                <a:spcPts val="0"/>
              </a:spcBef>
              <a:spcAft>
                <a:spcPts val="0"/>
              </a:spcAft>
              <a:buNone/>
            </a:pPr>
            <a:endParaRPr/>
          </a:p>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b="1"/>
              <a:t>AlexNet:​</a:t>
            </a:r>
            <a:endParaRPr b="1"/>
          </a:p>
          <a:p>
            <a:pPr marL="0" lvl="0" indent="0" algn="l" rtl="0">
              <a:spcBef>
                <a:spcPts val="0"/>
              </a:spcBef>
              <a:spcAft>
                <a:spcPts val="0"/>
              </a:spcAft>
              <a:buNone/>
            </a:pPr>
            <a:endParaRPr/>
          </a:p>
          <a:p>
            <a:pPr marL="0" lvl="0" indent="0" algn="l" rtl="0">
              <a:spcBef>
                <a:spcPts val="0"/>
              </a:spcBef>
              <a:spcAft>
                <a:spcPts val="0"/>
              </a:spcAft>
              <a:buNone/>
            </a:pPr>
            <a:r>
              <a:rPr lang="en"/>
              <a:t>Torchvision implements different paper by the same author but calls PTNN "AlexNet".​</a:t>
            </a:r>
            <a:endParaRPr/>
          </a:p>
        </p:txBody>
      </p:sp>
      <p:sp>
        <p:nvSpPr>
          <p:cNvPr id="2" name="Slide Number Placeholder 1">
            <a:extLst>
              <a:ext uri="{FF2B5EF4-FFF2-40B4-BE49-F238E27FC236}">
                <a16:creationId xmlns:a16="http://schemas.microsoft.com/office/drawing/2014/main" id="{79CAB172-88D8-CEA7-174E-E1134291A0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219</a:t>
            </a:fld>
            <a:endParaRPr lang="en"/>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1951C-6710-5959-B7F9-397B2D62E7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30EBA-6485-8200-706C-9FA178CC64AA}"/>
              </a:ext>
            </a:extLst>
          </p:cNvPr>
          <p:cNvSpPr>
            <a:spLocks noGrp="1"/>
          </p:cNvSpPr>
          <p:nvPr>
            <p:ph type="ctrTitle"/>
          </p:nvPr>
        </p:nvSpPr>
        <p:spPr>
          <a:xfrm>
            <a:off x="701488" y="1676400"/>
            <a:ext cx="7741024" cy="1790700"/>
          </a:xfrm>
        </p:spPr>
        <p:txBody>
          <a:bodyPr anchor="ctr">
            <a:normAutofit fontScale="90000"/>
          </a:bodyPr>
          <a:lstStyle/>
          <a:p>
            <a:r>
              <a:rPr lang="en-US"/>
              <a:t>Part 1: Characterizing Trustworthiness of AI Model Reuse</a:t>
            </a:r>
          </a:p>
        </p:txBody>
      </p:sp>
      <p:sp>
        <p:nvSpPr>
          <p:cNvPr id="3" name="Slide Number Placeholder 2">
            <a:extLst>
              <a:ext uri="{FF2B5EF4-FFF2-40B4-BE49-F238E27FC236}">
                <a16:creationId xmlns:a16="http://schemas.microsoft.com/office/drawing/2014/main" id="{46F4E615-5C6A-FC8A-9C4F-418F646D8CA0}"/>
              </a:ext>
            </a:extLst>
          </p:cNvPr>
          <p:cNvSpPr>
            <a:spLocks noGrp="1"/>
          </p:cNvSpPr>
          <p:nvPr>
            <p:ph type="sldNum" sz="quarter" idx="12"/>
          </p:nvPr>
        </p:nvSpPr>
        <p:spPr/>
        <p:txBody>
          <a:bodyPr/>
          <a:lstStyle/>
          <a:p>
            <a:endParaRPr lang="en-US"/>
          </a:p>
        </p:txBody>
      </p:sp>
      <p:sp>
        <p:nvSpPr>
          <p:cNvPr id="4" name="Slide Number Placeholder 1">
            <a:extLst>
              <a:ext uri="{FF2B5EF4-FFF2-40B4-BE49-F238E27FC236}">
                <a16:creationId xmlns:a16="http://schemas.microsoft.com/office/drawing/2014/main" id="{95CF5DDE-6345-C6DD-DB16-53857C1F3F8C}"/>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22</a:t>
            </a:fld>
            <a:endParaRPr lang="en"/>
          </a:p>
        </p:txBody>
      </p:sp>
    </p:spTree>
    <p:extLst>
      <p:ext uri="{BB962C8B-B14F-4D97-AF65-F5344CB8AC3E}">
        <p14:creationId xmlns:p14="http://schemas.microsoft.com/office/powerpoint/2010/main" val="359319736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1732"/>
        <p:cNvGrpSpPr/>
        <p:nvPr/>
      </p:nvGrpSpPr>
      <p:grpSpPr>
        <a:xfrm>
          <a:off x="0" y="0"/>
          <a:ext cx="0" cy="0"/>
          <a:chOff x="0" y="0"/>
          <a:chExt cx="0" cy="0"/>
        </a:xfrm>
      </p:grpSpPr>
      <p:pic>
        <p:nvPicPr>
          <p:cNvPr id="1733" name="Google Shape;1733;p158"/>
          <p:cNvPicPr preferRelativeResize="0"/>
          <p:nvPr/>
        </p:nvPicPr>
        <p:blipFill rotWithShape="1">
          <a:blip r:embed="rId3">
            <a:alphaModFix/>
          </a:blip>
          <a:srcRect b="1632"/>
          <a:stretch/>
        </p:blipFill>
        <p:spPr>
          <a:xfrm>
            <a:off x="170850" y="724338"/>
            <a:ext cx="5047750" cy="3910225"/>
          </a:xfrm>
          <a:prstGeom prst="rect">
            <a:avLst/>
          </a:prstGeom>
          <a:noFill/>
          <a:ln>
            <a:noFill/>
          </a:ln>
        </p:spPr>
      </p:pic>
      <p:sp>
        <p:nvSpPr>
          <p:cNvPr id="1734" name="Google Shape;1734;p158"/>
          <p:cNvSpPr/>
          <p:nvPr/>
        </p:nvSpPr>
        <p:spPr>
          <a:xfrm>
            <a:off x="638125" y="1041900"/>
            <a:ext cx="508500" cy="30597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35" name="Google Shape;1735;p158"/>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Risk 2</a:t>
            </a:r>
            <a:r>
              <a:rPr lang="en"/>
              <a:t>: Maintainer gone bad</a:t>
            </a:r>
            <a:endParaRPr/>
          </a:p>
        </p:txBody>
      </p:sp>
      <p:sp>
        <p:nvSpPr>
          <p:cNvPr id="1737" name="Google Shape;1737;p158"/>
          <p:cNvSpPr txBox="1"/>
          <p:nvPr/>
        </p:nvSpPr>
        <p:spPr>
          <a:xfrm>
            <a:off x="0" y="4743300"/>
            <a:ext cx="87612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rgbClr val="FFFFFF"/>
                </a:highlight>
              </a:rPr>
              <a:t>Jiang, Synovic, Schorlemmer et al. "An Empirical Study of Artifacts and Security Risks in the Pre-trained Model Supply Chain." Proceedings of the 2022 ACM Workshop on Software Supply Chain Offensive Research and Ecosystem Defenses. (SCORED’22).</a:t>
            </a:r>
            <a:endParaRPr sz="700">
              <a:solidFill>
                <a:srgbClr val="222222"/>
              </a:solidFill>
              <a:highlight>
                <a:srgbClr val="FFFFFF"/>
              </a:highlight>
            </a:endParaRPr>
          </a:p>
        </p:txBody>
      </p:sp>
      <p:sp>
        <p:nvSpPr>
          <p:cNvPr id="1738" name="Google Shape;1738;p158"/>
          <p:cNvSpPr txBox="1"/>
          <p:nvPr/>
        </p:nvSpPr>
        <p:spPr>
          <a:xfrm>
            <a:off x="5218600" y="841525"/>
            <a:ext cx="3802500" cy="554100"/>
          </a:xfrm>
          <a:prstGeom prst="rect">
            <a:avLst/>
          </a:prstGeom>
          <a:noFill/>
          <a:ln>
            <a:noFill/>
          </a:ln>
        </p:spPr>
        <p:txBody>
          <a:bodyPr spcFirstLastPara="1" wrap="square" lIns="91425" tIns="91425" rIns="91425" bIns="91425" anchor="t" anchorCtr="0">
            <a:spAutoFit/>
          </a:bodyPr>
          <a:lstStyle/>
          <a:p>
            <a:pPr marL="12700" lvl="0" indent="0" algn="l" rtl="0">
              <a:lnSpc>
                <a:spcPct val="115000"/>
              </a:lnSpc>
              <a:spcBef>
                <a:spcPts val="0"/>
              </a:spcBef>
              <a:spcAft>
                <a:spcPts val="0"/>
              </a:spcAft>
              <a:buNone/>
            </a:pPr>
            <a:r>
              <a:rPr lang="en" sz="2400">
                <a:solidFill>
                  <a:schemeClr val="dk1"/>
                </a:solidFill>
                <a:latin typeface="Calibri"/>
                <a:ea typeface="Calibri"/>
                <a:cs typeface="Calibri"/>
                <a:sym typeface="Calibri"/>
              </a:rPr>
              <a:t>1 maintainer </a:t>
            </a:r>
            <a:r>
              <a:rPr lang="en" sz="2400">
                <a:solidFill>
                  <a:schemeClr val="dk1"/>
                </a:solidFill>
              </a:rPr>
              <a:t>→</a:t>
            </a:r>
            <a:r>
              <a:rPr lang="en" sz="2400">
                <a:solidFill>
                  <a:schemeClr val="dk1"/>
                </a:solidFill>
                <a:latin typeface="Calibri"/>
                <a:ea typeface="Calibri"/>
                <a:cs typeface="Calibri"/>
                <a:sym typeface="Calibri"/>
              </a:rPr>
              <a:t> 1000+ PTMs</a:t>
            </a:r>
            <a:endParaRPr sz="2400">
              <a:solidFill>
                <a:schemeClr val="dk1"/>
              </a:solidFill>
              <a:latin typeface="Calibri"/>
              <a:ea typeface="Calibri"/>
              <a:cs typeface="Calibri"/>
              <a:sym typeface="Calibri"/>
            </a:endParaRPr>
          </a:p>
        </p:txBody>
      </p:sp>
      <p:sp>
        <p:nvSpPr>
          <p:cNvPr id="1739" name="Google Shape;1739;p158"/>
          <p:cNvSpPr txBox="1"/>
          <p:nvPr/>
        </p:nvSpPr>
        <p:spPr>
          <a:xfrm>
            <a:off x="6071400" y="2588425"/>
            <a:ext cx="1976400" cy="554100"/>
          </a:xfrm>
          <a:prstGeom prst="rect">
            <a:avLst/>
          </a:prstGeom>
          <a:noFill/>
          <a:ln>
            <a:noFill/>
          </a:ln>
        </p:spPr>
        <p:txBody>
          <a:bodyPr spcFirstLastPara="1" wrap="square" lIns="91425" tIns="91425" rIns="91425" bIns="91425" anchor="t" anchorCtr="0">
            <a:spAutoFit/>
          </a:bodyPr>
          <a:lstStyle/>
          <a:p>
            <a:pPr marL="12700" lvl="0" indent="0" algn="l" rtl="0">
              <a:lnSpc>
                <a:spcPct val="115000"/>
              </a:lnSpc>
              <a:spcBef>
                <a:spcPts val="0"/>
              </a:spcBef>
              <a:spcAft>
                <a:spcPts val="0"/>
              </a:spcAft>
              <a:buNone/>
            </a:pPr>
            <a:r>
              <a:rPr lang="en" sz="2400">
                <a:solidFill>
                  <a:schemeClr val="dk1"/>
                </a:solidFill>
                <a:latin typeface="Calibri"/>
                <a:ea typeface="Calibri"/>
                <a:cs typeface="Calibri"/>
                <a:sym typeface="Calibri"/>
              </a:rPr>
              <a:t>Vulnerability</a:t>
            </a:r>
            <a:endParaRPr sz="2400">
              <a:solidFill>
                <a:schemeClr val="dk1"/>
              </a:solidFill>
              <a:latin typeface="Calibri"/>
              <a:ea typeface="Calibri"/>
              <a:cs typeface="Calibri"/>
              <a:sym typeface="Calibri"/>
            </a:endParaRPr>
          </a:p>
        </p:txBody>
      </p:sp>
      <p:cxnSp>
        <p:nvCxnSpPr>
          <p:cNvPr id="1740" name="Google Shape;1740;p158"/>
          <p:cNvCxnSpPr/>
          <p:nvPr/>
        </p:nvCxnSpPr>
        <p:spPr>
          <a:xfrm>
            <a:off x="7059600" y="1395625"/>
            <a:ext cx="0" cy="1192800"/>
          </a:xfrm>
          <a:prstGeom prst="straightConnector1">
            <a:avLst/>
          </a:prstGeom>
          <a:noFill/>
          <a:ln w="76200" cap="flat" cmpd="sng">
            <a:solidFill>
              <a:srgbClr val="1155CC"/>
            </a:solidFill>
            <a:prstDash val="solid"/>
            <a:round/>
            <a:headEnd type="none" w="med" len="med"/>
            <a:tailEnd type="stealth" w="med" len="med"/>
          </a:ln>
        </p:spPr>
      </p:cxnSp>
      <p:sp>
        <p:nvSpPr>
          <p:cNvPr id="2" name="Slide Number Placeholder 1">
            <a:extLst>
              <a:ext uri="{FF2B5EF4-FFF2-40B4-BE49-F238E27FC236}">
                <a16:creationId xmlns:a16="http://schemas.microsoft.com/office/drawing/2014/main" id="{CB83A7F6-77BC-9F90-0A18-6655495D6B3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220</a:t>
            </a:fld>
            <a:endParaRPr lang="en"/>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1744"/>
        <p:cNvGrpSpPr/>
        <p:nvPr/>
      </p:nvGrpSpPr>
      <p:grpSpPr>
        <a:xfrm>
          <a:off x="0" y="0"/>
          <a:ext cx="0" cy="0"/>
          <a:chOff x="0" y="0"/>
          <a:chExt cx="0" cy="0"/>
        </a:xfrm>
      </p:grpSpPr>
      <p:pic>
        <p:nvPicPr>
          <p:cNvPr id="1745" name="Google Shape;1745;p159"/>
          <p:cNvPicPr preferRelativeResize="0"/>
          <p:nvPr/>
        </p:nvPicPr>
        <p:blipFill>
          <a:blip r:embed="rId3">
            <a:alphaModFix/>
          </a:blip>
          <a:stretch>
            <a:fillRect/>
          </a:stretch>
        </p:blipFill>
        <p:spPr>
          <a:xfrm>
            <a:off x="1759581" y="452068"/>
            <a:ext cx="968150" cy="968150"/>
          </a:xfrm>
          <a:prstGeom prst="rect">
            <a:avLst/>
          </a:prstGeom>
          <a:noFill/>
          <a:ln>
            <a:noFill/>
          </a:ln>
        </p:spPr>
      </p:pic>
      <p:pic>
        <p:nvPicPr>
          <p:cNvPr id="1746" name="Google Shape;1746;p159"/>
          <p:cNvPicPr preferRelativeResize="0"/>
          <p:nvPr/>
        </p:nvPicPr>
        <p:blipFill rotWithShape="1">
          <a:blip r:embed="rId4">
            <a:alphaModFix/>
          </a:blip>
          <a:srcRect b="1632"/>
          <a:stretch/>
        </p:blipFill>
        <p:spPr>
          <a:xfrm>
            <a:off x="268750" y="1220674"/>
            <a:ext cx="3949831" cy="3059700"/>
          </a:xfrm>
          <a:prstGeom prst="rect">
            <a:avLst/>
          </a:prstGeom>
          <a:noFill/>
          <a:ln>
            <a:noFill/>
          </a:ln>
        </p:spPr>
      </p:pic>
      <p:sp>
        <p:nvSpPr>
          <p:cNvPr id="1747" name="Google Shape;1747;p159"/>
          <p:cNvSpPr txBox="1">
            <a:spLocks noGrp="1"/>
          </p:cNvSpPr>
          <p:nvPr>
            <p:ph type="title"/>
          </p:nvPr>
        </p:nvSpPr>
        <p:spPr>
          <a:xfrm>
            <a:off x="0" y="0"/>
            <a:ext cx="9231900" cy="5694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500" b="1"/>
              <a:t>Risk</a:t>
            </a:r>
            <a:r>
              <a:rPr lang="en" sz="2500"/>
              <a:t>–Maintainer gone bad → </a:t>
            </a:r>
            <a:r>
              <a:rPr lang="en" sz="2500" u="sng"/>
              <a:t>Similar to other package registries</a:t>
            </a:r>
            <a:endParaRPr sz="2500" u="sng"/>
          </a:p>
        </p:txBody>
      </p:sp>
      <p:sp>
        <p:nvSpPr>
          <p:cNvPr id="1749" name="Google Shape;1749;p159"/>
          <p:cNvSpPr txBox="1"/>
          <p:nvPr/>
        </p:nvSpPr>
        <p:spPr>
          <a:xfrm>
            <a:off x="0" y="4578625"/>
            <a:ext cx="8761200" cy="5079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rgbClr val="FFFFFF"/>
                </a:highlight>
              </a:rPr>
              <a:t>Jiang, Synovic, Schorlemmer et al. "An Empirical Study of Artifacts and Security Risks in the Pre-trained Model Supply Chain." Proceedings of the 2022 ACM Workshop on Software Supply Chain Offensive Research and Ecosystem Defenses. (SCORED’22).</a:t>
            </a:r>
            <a:endParaRPr sz="700">
              <a:solidFill>
                <a:srgbClr val="222222"/>
              </a:solidFill>
              <a:highlight>
                <a:srgbClr val="FFFFFF"/>
              </a:highlight>
            </a:endParaRPr>
          </a:p>
          <a:p>
            <a:pPr marL="457200" lvl="0" indent="0" algn="l" rtl="0">
              <a:spcBef>
                <a:spcPts val="0"/>
              </a:spcBef>
              <a:spcAft>
                <a:spcPts val="0"/>
              </a:spcAft>
              <a:buNone/>
            </a:pPr>
            <a:r>
              <a:rPr lang="en" sz="700">
                <a:solidFill>
                  <a:srgbClr val="222222"/>
                </a:solidFill>
                <a:highlight>
                  <a:srgbClr val="FFFFFF"/>
                </a:highlight>
              </a:rPr>
              <a:t>Zimmermann, Markus, et al. "Small world with high risks: A study of security threats in the npm ecosystem." 28th USENIX Security Symposium (USENIX Security 19). 2019.</a:t>
            </a:r>
            <a:endParaRPr sz="700">
              <a:solidFill>
                <a:srgbClr val="222222"/>
              </a:solidFill>
              <a:highlight>
                <a:srgbClr val="FFFFFF"/>
              </a:highlight>
            </a:endParaRPr>
          </a:p>
        </p:txBody>
      </p:sp>
      <p:pic>
        <p:nvPicPr>
          <p:cNvPr id="1750" name="Google Shape;1750;p159"/>
          <p:cNvPicPr preferRelativeResize="0"/>
          <p:nvPr/>
        </p:nvPicPr>
        <p:blipFill>
          <a:blip r:embed="rId5">
            <a:alphaModFix/>
          </a:blip>
          <a:stretch>
            <a:fillRect/>
          </a:stretch>
        </p:blipFill>
        <p:spPr>
          <a:xfrm>
            <a:off x="4741150" y="1220664"/>
            <a:ext cx="4141550" cy="3200275"/>
          </a:xfrm>
          <a:prstGeom prst="rect">
            <a:avLst/>
          </a:prstGeom>
          <a:noFill/>
          <a:ln>
            <a:noFill/>
          </a:ln>
        </p:spPr>
      </p:pic>
      <p:pic>
        <p:nvPicPr>
          <p:cNvPr id="1751" name="Google Shape;1751;p159"/>
          <p:cNvPicPr preferRelativeResize="0"/>
          <p:nvPr/>
        </p:nvPicPr>
        <p:blipFill>
          <a:blip r:embed="rId6">
            <a:alphaModFix/>
          </a:blip>
          <a:stretch>
            <a:fillRect/>
          </a:stretch>
        </p:blipFill>
        <p:spPr>
          <a:xfrm>
            <a:off x="6426371" y="615600"/>
            <a:ext cx="1424804" cy="554100"/>
          </a:xfrm>
          <a:prstGeom prst="rect">
            <a:avLst/>
          </a:prstGeom>
          <a:noFill/>
          <a:ln>
            <a:noFill/>
          </a:ln>
        </p:spPr>
      </p:pic>
      <p:sp>
        <p:nvSpPr>
          <p:cNvPr id="2" name="Slide Number Placeholder 1">
            <a:extLst>
              <a:ext uri="{FF2B5EF4-FFF2-40B4-BE49-F238E27FC236}">
                <a16:creationId xmlns:a16="http://schemas.microsoft.com/office/drawing/2014/main" id="{CDC4FDFC-EF03-A06D-DC47-C9D71134A2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221</a:t>
            </a:fld>
            <a:endParaRPr lang="en"/>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60"/>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Risk 3</a:t>
            </a:r>
            <a:r>
              <a:rPr lang="en"/>
              <a:t>:  Usefulness of security features</a:t>
            </a:r>
            <a:endParaRPr/>
          </a:p>
        </p:txBody>
      </p:sp>
      <p:sp>
        <p:nvSpPr>
          <p:cNvPr id="1758" name="Google Shape;1758;p160"/>
          <p:cNvSpPr txBox="1"/>
          <p:nvPr/>
        </p:nvSpPr>
        <p:spPr>
          <a:xfrm>
            <a:off x="0" y="4743300"/>
            <a:ext cx="87612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rgbClr val="FFFFFF"/>
                </a:highlight>
              </a:rPr>
              <a:t>Jiang, Synovic, Schorlemmer, et al. "An Empirical Study of Pre-Trained Model Reuse in the HuggingFace Deep Learning Model Registry”. Proceedings of the 45th International Conference on Software Engineering (ICSE’23).</a:t>
            </a:r>
            <a:endParaRPr sz="700">
              <a:solidFill>
                <a:srgbClr val="222222"/>
              </a:solidFill>
              <a:highlight>
                <a:srgbClr val="FFFFFF"/>
              </a:highlight>
            </a:endParaRPr>
          </a:p>
        </p:txBody>
      </p:sp>
      <p:pic>
        <p:nvPicPr>
          <p:cNvPr id="1759" name="Google Shape;1759;p160"/>
          <p:cNvPicPr preferRelativeResize="0"/>
          <p:nvPr/>
        </p:nvPicPr>
        <p:blipFill>
          <a:blip r:embed="rId3">
            <a:alphaModFix/>
          </a:blip>
          <a:stretch>
            <a:fillRect/>
          </a:stretch>
        </p:blipFill>
        <p:spPr>
          <a:xfrm>
            <a:off x="1648365" y="561412"/>
            <a:ext cx="7495637" cy="3872725"/>
          </a:xfrm>
          <a:prstGeom prst="rect">
            <a:avLst/>
          </a:prstGeom>
          <a:noFill/>
          <a:ln>
            <a:noFill/>
          </a:ln>
        </p:spPr>
      </p:pic>
      <p:sp>
        <p:nvSpPr>
          <p:cNvPr id="1760" name="Google Shape;1760;p160"/>
          <p:cNvSpPr txBox="1"/>
          <p:nvPr/>
        </p:nvSpPr>
        <p:spPr>
          <a:xfrm>
            <a:off x="0" y="952500"/>
            <a:ext cx="1766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Dataflow diagram</a:t>
            </a:r>
            <a:r>
              <a:rPr lang="en"/>
              <a:t> for PTMs on Hugging Face:</a:t>
            </a:r>
            <a:endParaRPr/>
          </a:p>
        </p:txBody>
      </p:sp>
      <p:sp>
        <p:nvSpPr>
          <p:cNvPr id="2" name="Slide Number Placeholder 1">
            <a:extLst>
              <a:ext uri="{FF2B5EF4-FFF2-40B4-BE49-F238E27FC236}">
                <a16:creationId xmlns:a16="http://schemas.microsoft.com/office/drawing/2014/main" id="{188237B9-30F9-4DA4-A372-4652FC6F61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222</a:t>
            </a:fld>
            <a:endParaRPr lang="en"/>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65" name="Google Shape;1765;p161"/>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Risk 3</a:t>
            </a:r>
            <a:r>
              <a:rPr lang="en"/>
              <a:t>: Usefulness of security features</a:t>
            </a:r>
            <a:endParaRPr/>
          </a:p>
        </p:txBody>
      </p:sp>
      <p:sp>
        <p:nvSpPr>
          <p:cNvPr id="1767" name="Google Shape;1767;p161"/>
          <p:cNvSpPr txBox="1"/>
          <p:nvPr/>
        </p:nvSpPr>
        <p:spPr>
          <a:xfrm>
            <a:off x="0" y="4743300"/>
            <a:ext cx="87612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rgbClr val="FFFFFF"/>
                </a:highlight>
              </a:rPr>
              <a:t>Jiang, Synovic, Schorlemmer, et al. "An Empirical Study of Pre-Trained Model Reuse in the HuggingFace Deep Learning Model Registry”. Proceedings of the 45th International Conference on Software Engineering (ICSE’23).</a:t>
            </a:r>
            <a:endParaRPr sz="700">
              <a:solidFill>
                <a:srgbClr val="222222"/>
              </a:solidFill>
              <a:highlight>
                <a:srgbClr val="FFFFFF"/>
              </a:highlight>
            </a:endParaRPr>
          </a:p>
        </p:txBody>
      </p:sp>
      <p:pic>
        <p:nvPicPr>
          <p:cNvPr id="1768" name="Google Shape;1768;p161"/>
          <p:cNvPicPr preferRelativeResize="0"/>
          <p:nvPr/>
        </p:nvPicPr>
        <p:blipFill>
          <a:blip r:embed="rId3">
            <a:alphaModFix/>
          </a:blip>
          <a:stretch>
            <a:fillRect/>
          </a:stretch>
        </p:blipFill>
        <p:spPr>
          <a:xfrm>
            <a:off x="1559096" y="1063625"/>
            <a:ext cx="6025804" cy="3744100"/>
          </a:xfrm>
          <a:prstGeom prst="rect">
            <a:avLst/>
          </a:prstGeom>
          <a:noFill/>
          <a:ln>
            <a:noFill/>
          </a:ln>
        </p:spPr>
      </p:pic>
      <p:sp>
        <p:nvSpPr>
          <p:cNvPr id="1769" name="Google Shape;1769;p161"/>
          <p:cNvSpPr txBox="1"/>
          <p:nvPr/>
        </p:nvSpPr>
        <p:spPr>
          <a:xfrm>
            <a:off x="64725" y="524825"/>
            <a:ext cx="52989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solidFill>
                  <a:srgbClr val="262626"/>
                </a:solidFill>
                <a:latin typeface="Calibri"/>
                <a:ea typeface="Calibri"/>
                <a:cs typeface="Calibri"/>
                <a:sym typeface="Calibri"/>
              </a:rPr>
              <a:t>STRIDE analysis of these security features:</a:t>
            </a:r>
            <a:endParaRPr/>
          </a:p>
        </p:txBody>
      </p:sp>
      <p:sp>
        <p:nvSpPr>
          <p:cNvPr id="2" name="Slide Number Placeholder 1">
            <a:extLst>
              <a:ext uri="{FF2B5EF4-FFF2-40B4-BE49-F238E27FC236}">
                <a16:creationId xmlns:a16="http://schemas.microsoft.com/office/drawing/2014/main" id="{87ABB7E4-3133-56B6-C4CF-B70A99F5CB0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223</a:t>
            </a:fld>
            <a:endParaRPr lang="en"/>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162"/>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Risk 4</a:t>
            </a:r>
            <a:r>
              <a:rPr lang="en"/>
              <a:t>: Naming Defects (Background)</a:t>
            </a:r>
            <a:endParaRPr/>
          </a:p>
        </p:txBody>
      </p:sp>
      <p:pic>
        <p:nvPicPr>
          <p:cNvPr id="1776" name="Google Shape;1776;p162" descr="图示&#10;&#10;已自动生成说明"/>
          <p:cNvPicPr preferRelativeResize="0"/>
          <p:nvPr/>
        </p:nvPicPr>
        <p:blipFill>
          <a:blip r:embed="rId3">
            <a:alphaModFix/>
          </a:blip>
          <a:stretch>
            <a:fillRect/>
          </a:stretch>
        </p:blipFill>
        <p:spPr>
          <a:xfrm>
            <a:off x="488175" y="868875"/>
            <a:ext cx="8167658" cy="3700970"/>
          </a:xfrm>
          <a:prstGeom prst="rect">
            <a:avLst/>
          </a:prstGeom>
          <a:noFill/>
          <a:ln>
            <a:noFill/>
          </a:ln>
        </p:spPr>
      </p:pic>
      <p:sp>
        <p:nvSpPr>
          <p:cNvPr id="1777" name="Google Shape;1777;p162"/>
          <p:cNvSpPr txBox="1"/>
          <p:nvPr/>
        </p:nvSpPr>
        <p:spPr>
          <a:xfrm>
            <a:off x="0" y="4743300"/>
            <a:ext cx="8761200" cy="2925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rgbClr val="FFFFFF"/>
                </a:highlight>
              </a:rPr>
              <a:t>Jiang, et al., “Exploring Naming Conventions (and Defects) of Pre-trained Deep Learning Models in Hugging Face and Other Model Hubs”. (arXiv; in preparation)</a:t>
            </a:r>
            <a:endParaRPr sz="700">
              <a:solidFill>
                <a:srgbClr val="222222"/>
              </a:solidFill>
              <a:highlight>
                <a:srgbClr val="FFFFFF"/>
              </a:highlight>
            </a:endParaRPr>
          </a:p>
        </p:txBody>
      </p:sp>
      <p:sp>
        <p:nvSpPr>
          <p:cNvPr id="1778" name="Google Shape;1778;p162"/>
          <p:cNvSpPr txBox="1"/>
          <p:nvPr/>
        </p:nvSpPr>
        <p:spPr>
          <a:xfrm>
            <a:off x="89775" y="550875"/>
            <a:ext cx="286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PTM package naming: </a:t>
            </a:r>
            <a:endParaRPr/>
          </a:p>
        </p:txBody>
      </p:sp>
      <p:sp>
        <p:nvSpPr>
          <p:cNvPr id="2" name="Slide Number Placeholder 1">
            <a:extLst>
              <a:ext uri="{FF2B5EF4-FFF2-40B4-BE49-F238E27FC236}">
                <a16:creationId xmlns:a16="http://schemas.microsoft.com/office/drawing/2014/main" id="{80A74EC6-D6A6-CDC3-B741-B7297345557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224</a:t>
            </a:fld>
            <a:endParaRPr lang="en"/>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1782"/>
        <p:cNvGrpSpPr/>
        <p:nvPr/>
      </p:nvGrpSpPr>
      <p:grpSpPr>
        <a:xfrm>
          <a:off x="0" y="0"/>
          <a:ext cx="0" cy="0"/>
          <a:chOff x="0" y="0"/>
          <a:chExt cx="0" cy="0"/>
        </a:xfrm>
      </p:grpSpPr>
      <p:sp>
        <p:nvSpPr>
          <p:cNvPr id="1783" name="Google Shape;1783;p163"/>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Risk 4</a:t>
            </a:r>
            <a:r>
              <a:rPr lang="en"/>
              <a:t>: Naming Defects (Example)</a:t>
            </a:r>
            <a:endParaRPr/>
          </a:p>
        </p:txBody>
      </p:sp>
      <p:sp>
        <p:nvSpPr>
          <p:cNvPr id="1785" name="Google Shape;1785;p163"/>
          <p:cNvSpPr txBox="1"/>
          <p:nvPr/>
        </p:nvSpPr>
        <p:spPr>
          <a:xfrm>
            <a:off x="0" y="4743300"/>
            <a:ext cx="8761200" cy="2925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rgbClr val="FFFFFF"/>
                </a:highlight>
              </a:rPr>
              <a:t>Jiang, et al., “Exploring Naming Conventions (and Defects) of Pre-trained Deep Learning Models in Hugging Face and Other Model Hubs”. (arXiv; in preparation)</a:t>
            </a:r>
            <a:endParaRPr sz="700">
              <a:solidFill>
                <a:srgbClr val="222222"/>
              </a:solidFill>
              <a:highlight>
                <a:srgbClr val="FFFFFF"/>
              </a:highlight>
            </a:endParaRPr>
          </a:p>
        </p:txBody>
      </p:sp>
      <p:pic>
        <p:nvPicPr>
          <p:cNvPr id="1786" name="Google Shape;1786;p163" descr="图示&#10;&#10;已自动生成说明"/>
          <p:cNvPicPr preferRelativeResize="0"/>
          <p:nvPr/>
        </p:nvPicPr>
        <p:blipFill>
          <a:blip r:embed="rId3">
            <a:alphaModFix/>
          </a:blip>
          <a:stretch>
            <a:fillRect/>
          </a:stretch>
        </p:blipFill>
        <p:spPr>
          <a:xfrm>
            <a:off x="1703675" y="1311950"/>
            <a:ext cx="5736651" cy="2901200"/>
          </a:xfrm>
          <a:prstGeom prst="rect">
            <a:avLst/>
          </a:prstGeom>
          <a:noFill/>
          <a:ln>
            <a:noFill/>
          </a:ln>
        </p:spPr>
      </p:pic>
      <p:sp>
        <p:nvSpPr>
          <p:cNvPr id="1787" name="Google Shape;1787;p163"/>
          <p:cNvSpPr txBox="1"/>
          <p:nvPr/>
        </p:nvSpPr>
        <p:spPr>
          <a:xfrm>
            <a:off x="89750" y="911750"/>
            <a:ext cx="229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Naming defect example:</a:t>
            </a:r>
            <a:endParaRPr/>
          </a:p>
        </p:txBody>
      </p:sp>
      <p:sp>
        <p:nvSpPr>
          <p:cNvPr id="2" name="Slide Number Placeholder 1">
            <a:extLst>
              <a:ext uri="{FF2B5EF4-FFF2-40B4-BE49-F238E27FC236}">
                <a16:creationId xmlns:a16="http://schemas.microsoft.com/office/drawing/2014/main" id="{868F8DAF-804F-781F-89C9-49F91DFBDB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225</a:t>
            </a:fld>
            <a:endParaRPr lang="en"/>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pic>
        <p:nvPicPr>
          <p:cNvPr id="1792" name="Google Shape;1792;p164"/>
          <p:cNvPicPr preferRelativeResize="0"/>
          <p:nvPr/>
        </p:nvPicPr>
        <p:blipFill>
          <a:blip r:embed="rId3">
            <a:alphaModFix/>
          </a:blip>
          <a:stretch>
            <a:fillRect/>
          </a:stretch>
        </p:blipFill>
        <p:spPr>
          <a:xfrm>
            <a:off x="2740357" y="3347426"/>
            <a:ext cx="3912617" cy="1578375"/>
          </a:xfrm>
          <a:prstGeom prst="rect">
            <a:avLst/>
          </a:prstGeom>
          <a:noFill/>
          <a:ln>
            <a:noFill/>
          </a:ln>
        </p:spPr>
      </p:pic>
      <p:sp>
        <p:nvSpPr>
          <p:cNvPr id="1793" name="Google Shape;1793;p164"/>
          <p:cNvSpPr txBox="1">
            <a:spLocks noGrp="1"/>
          </p:cNvSpPr>
          <p:nvPr>
            <p:ph type="title"/>
          </p:nvPr>
        </p:nvSpPr>
        <p:spPr>
          <a:xfrm>
            <a:off x="0" y="0"/>
            <a:ext cx="8520600" cy="1046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Risk 4</a:t>
            </a:r>
            <a:r>
              <a:rPr lang="en"/>
              <a:t>: Naming Defects (Patterns)</a:t>
            </a:r>
            <a:endParaRPr/>
          </a:p>
          <a:p>
            <a:pPr marL="0" lvl="0" indent="0" algn="l" rtl="0">
              <a:spcBef>
                <a:spcPts val="0"/>
              </a:spcBef>
              <a:spcAft>
                <a:spcPts val="0"/>
              </a:spcAft>
              <a:buNone/>
            </a:pPr>
            <a:endParaRPr/>
          </a:p>
        </p:txBody>
      </p:sp>
      <p:sp>
        <p:nvSpPr>
          <p:cNvPr id="1795" name="Google Shape;1795;p164"/>
          <p:cNvSpPr txBox="1"/>
          <p:nvPr/>
        </p:nvSpPr>
        <p:spPr>
          <a:xfrm>
            <a:off x="132750" y="592125"/>
            <a:ext cx="260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Semantic naming patterns:</a:t>
            </a:r>
            <a:endParaRPr/>
          </a:p>
        </p:txBody>
      </p:sp>
      <p:sp>
        <p:nvSpPr>
          <p:cNvPr id="1796" name="Google Shape;1796;p164"/>
          <p:cNvSpPr txBox="1"/>
          <p:nvPr/>
        </p:nvSpPr>
        <p:spPr>
          <a:xfrm>
            <a:off x="12600" y="4851000"/>
            <a:ext cx="8761200" cy="2925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rgbClr val="FFFFFF"/>
                </a:highlight>
              </a:rPr>
              <a:t>Jiang, et al., “Exploring Naming Conventions (and Defects) of Pre-trained Deep Learning Models in Hugging Face and Other Model Hubs”. (arXiv; in preparation)</a:t>
            </a:r>
            <a:endParaRPr sz="700">
              <a:solidFill>
                <a:srgbClr val="222222"/>
              </a:solidFill>
              <a:highlight>
                <a:srgbClr val="FFFFFF"/>
              </a:highlight>
            </a:endParaRPr>
          </a:p>
        </p:txBody>
      </p:sp>
      <p:pic>
        <p:nvPicPr>
          <p:cNvPr id="1797" name="Google Shape;1797;p164"/>
          <p:cNvPicPr preferRelativeResize="0"/>
          <p:nvPr/>
        </p:nvPicPr>
        <p:blipFill>
          <a:blip r:embed="rId4">
            <a:alphaModFix/>
          </a:blip>
          <a:stretch>
            <a:fillRect/>
          </a:stretch>
        </p:blipFill>
        <p:spPr>
          <a:xfrm>
            <a:off x="348150" y="932613"/>
            <a:ext cx="2022425" cy="2260350"/>
          </a:xfrm>
          <a:prstGeom prst="rect">
            <a:avLst/>
          </a:prstGeom>
          <a:noFill/>
          <a:ln>
            <a:noFill/>
          </a:ln>
        </p:spPr>
      </p:pic>
      <p:pic>
        <p:nvPicPr>
          <p:cNvPr id="1798" name="Google Shape;1798;p164"/>
          <p:cNvPicPr preferRelativeResize="0"/>
          <p:nvPr/>
        </p:nvPicPr>
        <p:blipFill>
          <a:blip r:embed="rId5">
            <a:alphaModFix/>
          </a:blip>
          <a:stretch>
            <a:fillRect/>
          </a:stretch>
        </p:blipFill>
        <p:spPr>
          <a:xfrm>
            <a:off x="2618013" y="702023"/>
            <a:ext cx="3550351" cy="2721528"/>
          </a:xfrm>
          <a:prstGeom prst="rect">
            <a:avLst/>
          </a:prstGeom>
          <a:noFill/>
          <a:ln>
            <a:noFill/>
          </a:ln>
        </p:spPr>
      </p:pic>
      <p:pic>
        <p:nvPicPr>
          <p:cNvPr id="1799" name="Google Shape;1799;p164"/>
          <p:cNvPicPr preferRelativeResize="0"/>
          <p:nvPr/>
        </p:nvPicPr>
        <p:blipFill>
          <a:blip r:embed="rId6">
            <a:alphaModFix/>
          </a:blip>
          <a:stretch>
            <a:fillRect/>
          </a:stretch>
        </p:blipFill>
        <p:spPr>
          <a:xfrm>
            <a:off x="6168374" y="702025"/>
            <a:ext cx="2804952" cy="2721525"/>
          </a:xfrm>
          <a:prstGeom prst="rect">
            <a:avLst/>
          </a:prstGeom>
          <a:noFill/>
          <a:ln>
            <a:noFill/>
          </a:ln>
        </p:spPr>
      </p:pic>
      <p:sp>
        <p:nvSpPr>
          <p:cNvPr id="1800" name="Google Shape;1800;p164"/>
          <p:cNvSpPr txBox="1"/>
          <p:nvPr/>
        </p:nvSpPr>
        <p:spPr>
          <a:xfrm>
            <a:off x="132750" y="3423550"/>
            <a:ext cx="260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Syntactic naming patterns:</a:t>
            </a:r>
            <a:endParaRPr/>
          </a:p>
        </p:txBody>
      </p:sp>
      <p:sp>
        <p:nvSpPr>
          <p:cNvPr id="2" name="Slide Number Placeholder 1">
            <a:extLst>
              <a:ext uri="{FF2B5EF4-FFF2-40B4-BE49-F238E27FC236}">
                <a16:creationId xmlns:a16="http://schemas.microsoft.com/office/drawing/2014/main" id="{2AF56A18-D34E-18B8-E381-7EDCE30FAD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226</a:t>
            </a:fld>
            <a:endParaRPr lang="en"/>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Google Shape;1805;p165"/>
          <p:cNvSpPr txBox="1">
            <a:spLocks noGrp="1"/>
          </p:cNvSpPr>
          <p:nvPr>
            <p:ph type="title"/>
          </p:nvPr>
        </p:nvSpPr>
        <p:spPr>
          <a:xfrm>
            <a:off x="0" y="0"/>
            <a:ext cx="8520600" cy="1046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Risk 4</a:t>
            </a:r>
            <a:r>
              <a:rPr lang="en"/>
              <a:t>: Naming Defects (Measurement)</a:t>
            </a:r>
            <a:endParaRPr/>
          </a:p>
          <a:p>
            <a:pPr marL="0" lvl="0" indent="0" algn="l" rtl="0">
              <a:spcBef>
                <a:spcPts val="0"/>
              </a:spcBef>
              <a:spcAft>
                <a:spcPts val="0"/>
              </a:spcAft>
              <a:buNone/>
            </a:pPr>
            <a:endParaRPr/>
          </a:p>
        </p:txBody>
      </p:sp>
      <p:sp>
        <p:nvSpPr>
          <p:cNvPr id="1807" name="Google Shape;1807;p165"/>
          <p:cNvSpPr txBox="1">
            <a:spLocks noGrp="1"/>
          </p:cNvSpPr>
          <p:nvPr>
            <p:ph type="body" idx="1"/>
          </p:nvPr>
        </p:nvSpPr>
        <p:spPr>
          <a:xfrm>
            <a:off x="154500" y="551375"/>
            <a:ext cx="8520600" cy="461700"/>
          </a:xfrm>
          <a:prstGeom prst="rect">
            <a:avLst/>
          </a:prstGeom>
        </p:spPr>
        <p:txBody>
          <a:bodyPr spcFirstLastPara="1" wrap="square" lIns="91425" tIns="91425" rIns="91425" bIns="91425" anchor="t" anchorCtr="0">
            <a:spAutoFit/>
          </a:bodyPr>
          <a:lstStyle/>
          <a:p>
            <a:pPr marL="0" lvl="0" indent="0" algn="l" rtl="0">
              <a:spcBef>
                <a:spcPts val="0"/>
              </a:spcBef>
              <a:spcAft>
                <a:spcPts val="1200"/>
              </a:spcAft>
              <a:buNone/>
            </a:pPr>
            <a:r>
              <a:rPr lang="en" u="sng"/>
              <a:t>D</a:t>
            </a:r>
            <a:r>
              <a:rPr lang="en"/>
              <a:t>NN </a:t>
            </a:r>
            <a:r>
              <a:rPr lang="en" u="sng"/>
              <a:t>AR</a:t>
            </a:r>
            <a:r>
              <a:rPr lang="en"/>
              <a:t>chitecture </a:t>
            </a:r>
            <a:r>
              <a:rPr lang="en" u="sng"/>
              <a:t>A</a:t>
            </a:r>
            <a:r>
              <a:rPr lang="en"/>
              <a:t>ssessment Pipeline (DARA)</a:t>
            </a:r>
            <a:endParaRPr/>
          </a:p>
        </p:txBody>
      </p:sp>
      <p:pic>
        <p:nvPicPr>
          <p:cNvPr id="1808" name="Google Shape;1808;p165" descr="图示&#10;&#10;已自动生成说明"/>
          <p:cNvPicPr preferRelativeResize="0"/>
          <p:nvPr/>
        </p:nvPicPr>
        <p:blipFill>
          <a:blip r:embed="rId3">
            <a:alphaModFix/>
          </a:blip>
          <a:stretch>
            <a:fillRect/>
          </a:stretch>
        </p:blipFill>
        <p:spPr>
          <a:xfrm>
            <a:off x="152400" y="1013075"/>
            <a:ext cx="8839200" cy="1289050"/>
          </a:xfrm>
          <a:prstGeom prst="rect">
            <a:avLst/>
          </a:prstGeom>
          <a:noFill/>
          <a:ln>
            <a:noFill/>
          </a:ln>
        </p:spPr>
      </p:pic>
      <p:pic>
        <p:nvPicPr>
          <p:cNvPr id="1809" name="Google Shape;1809;p165" descr="表格&#10;&#10;已自动生成说明"/>
          <p:cNvPicPr preferRelativeResize="0"/>
          <p:nvPr/>
        </p:nvPicPr>
        <p:blipFill>
          <a:blip r:embed="rId4">
            <a:alphaModFix/>
          </a:blip>
          <a:stretch>
            <a:fillRect/>
          </a:stretch>
        </p:blipFill>
        <p:spPr>
          <a:xfrm>
            <a:off x="2095150" y="2302125"/>
            <a:ext cx="6425457" cy="2536575"/>
          </a:xfrm>
          <a:prstGeom prst="rect">
            <a:avLst/>
          </a:prstGeom>
          <a:noFill/>
          <a:ln>
            <a:noFill/>
          </a:ln>
        </p:spPr>
      </p:pic>
      <p:sp>
        <p:nvSpPr>
          <p:cNvPr id="1810" name="Google Shape;1810;p165"/>
          <p:cNvSpPr txBox="1"/>
          <p:nvPr/>
        </p:nvSpPr>
        <p:spPr>
          <a:xfrm>
            <a:off x="154500" y="2465350"/>
            <a:ext cx="176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Naming defects:</a:t>
            </a:r>
            <a:endParaRPr/>
          </a:p>
        </p:txBody>
      </p:sp>
      <p:sp>
        <p:nvSpPr>
          <p:cNvPr id="1811" name="Google Shape;1811;p165"/>
          <p:cNvSpPr txBox="1"/>
          <p:nvPr/>
        </p:nvSpPr>
        <p:spPr>
          <a:xfrm>
            <a:off x="0" y="4743300"/>
            <a:ext cx="8761200" cy="2925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rgbClr val="FFFFFF"/>
                </a:highlight>
              </a:rPr>
              <a:t>Jiang, et al., “Exploring Naming Conventions (and Defects) of Pre-trained Deep Learning Models in Hugging Face and Other Model Hubs”. (arXiv; in preparation)</a:t>
            </a:r>
            <a:endParaRPr sz="700">
              <a:solidFill>
                <a:srgbClr val="222222"/>
              </a:solidFill>
              <a:highlight>
                <a:srgbClr val="FFFFFF"/>
              </a:highlight>
            </a:endParaRPr>
          </a:p>
        </p:txBody>
      </p:sp>
      <p:sp>
        <p:nvSpPr>
          <p:cNvPr id="2" name="Slide Number Placeholder 1">
            <a:extLst>
              <a:ext uri="{FF2B5EF4-FFF2-40B4-BE49-F238E27FC236}">
                <a16:creationId xmlns:a16="http://schemas.microsoft.com/office/drawing/2014/main" id="{22826A13-7FC9-331E-7172-08322FB3A9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227</a:t>
            </a:fld>
            <a:endParaRPr lang="en"/>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1815"/>
        <p:cNvGrpSpPr/>
        <p:nvPr/>
      </p:nvGrpSpPr>
      <p:grpSpPr>
        <a:xfrm>
          <a:off x="0" y="0"/>
          <a:ext cx="0" cy="0"/>
          <a:chOff x="0" y="0"/>
          <a:chExt cx="0" cy="0"/>
        </a:xfrm>
      </p:grpSpPr>
      <p:sp>
        <p:nvSpPr>
          <p:cNvPr id="1817" name="Google Shape;1817;p166"/>
          <p:cNvSpPr txBox="1"/>
          <p:nvPr/>
        </p:nvSpPr>
        <p:spPr>
          <a:xfrm>
            <a:off x="1322375" y="3458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p>
        </p:txBody>
      </p:sp>
      <p:sp>
        <p:nvSpPr>
          <p:cNvPr id="1818" name="Google Shape;1818;p166"/>
          <p:cNvSpPr txBox="1"/>
          <p:nvPr/>
        </p:nvSpPr>
        <p:spPr>
          <a:xfrm>
            <a:off x="1720000" y="33013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Identify candidates​</a:t>
            </a:r>
            <a:endParaRPr sz="2400"/>
          </a:p>
        </p:txBody>
      </p:sp>
      <p:sp>
        <p:nvSpPr>
          <p:cNvPr id="1819" name="Google Shape;1819;p166"/>
          <p:cNvSpPr txBox="1"/>
          <p:nvPr/>
        </p:nvSpPr>
        <p:spPr>
          <a:xfrm>
            <a:off x="3828450" y="23497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Evaluate candidates​</a:t>
            </a:r>
            <a:endParaRPr sz="2400"/>
          </a:p>
        </p:txBody>
      </p:sp>
      <p:sp>
        <p:nvSpPr>
          <p:cNvPr id="1820" name="Google Shape;1820;p166"/>
          <p:cNvSpPr txBox="1"/>
          <p:nvPr/>
        </p:nvSpPr>
        <p:spPr>
          <a:xfrm>
            <a:off x="7435025" y="619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Deploy</a:t>
            </a:r>
            <a:endParaRPr sz="2400"/>
          </a:p>
        </p:txBody>
      </p:sp>
      <p:sp>
        <p:nvSpPr>
          <p:cNvPr id="1821" name="Google Shape;1821;p166"/>
          <p:cNvSpPr txBox="1"/>
          <p:nvPr/>
        </p:nvSpPr>
        <p:spPr>
          <a:xfrm>
            <a:off x="0" y="0"/>
            <a:ext cx="9144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chemeClr val="dk1"/>
                </a:solidFill>
              </a:rPr>
              <a:t>Engineering reuse process</a:t>
            </a:r>
            <a:endParaRPr sz="1300"/>
          </a:p>
        </p:txBody>
      </p:sp>
      <p:sp>
        <p:nvSpPr>
          <p:cNvPr id="1822" name="Google Shape;1822;p166"/>
          <p:cNvSpPr txBox="1"/>
          <p:nvPr/>
        </p:nvSpPr>
        <p:spPr>
          <a:xfrm>
            <a:off x="0" y="41750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Specify problem</a:t>
            </a:r>
            <a:endParaRPr sz="2400"/>
          </a:p>
        </p:txBody>
      </p:sp>
      <p:sp>
        <p:nvSpPr>
          <p:cNvPr id="1823" name="Google Shape;1823;p166"/>
          <p:cNvSpPr txBox="1"/>
          <p:nvPr/>
        </p:nvSpPr>
        <p:spPr>
          <a:xfrm>
            <a:off x="1851725" y="1553600"/>
            <a:ext cx="2164800" cy="677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What is challenging?​</a:t>
            </a:r>
            <a:endParaRPr sz="1600"/>
          </a:p>
        </p:txBody>
      </p:sp>
      <p:sp>
        <p:nvSpPr>
          <p:cNvPr id="1824" name="Google Shape;1824;p166"/>
          <p:cNvSpPr txBox="1"/>
          <p:nvPr/>
        </p:nvSpPr>
        <p:spPr>
          <a:xfrm>
            <a:off x="64725" y="2655900"/>
            <a:ext cx="1923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available?​ </a:t>
            </a:r>
            <a:endParaRPr sz="1600"/>
          </a:p>
        </p:txBody>
      </p:sp>
      <p:cxnSp>
        <p:nvCxnSpPr>
          <p:cNvPr id="1825" name="Google Shape;1825;p166"/>
          <p:cNvCxnSpPr/>
          <p:nvPr/>
        </p:nvCxnSpPr>
        <p:spPr>
          <a:xfrm>
            <a:off x="1266925" y="3033200"/>
            <a:ext cx="786000" cy="374100"/>
          </a:xfrm>
          <a:prstGeom prst="straightConnector1">
            <a:avLst/>
          </a:prstGeom>
          <a:noFill/>
          <a:ln w="76200" cap="flat" cmpd="sng">
            <a:solidFill>
              <a:srgbClr val="1155CC"/>
            </a:solidFill>
            <a:prstDash val="solid"/>
            <a:round/>
            <a:headEnd type="none" w="med" len="med"/>
            <a:tailEnd type="stealth" w="med" len="med"/>
          </a:ln>
        </p:spPr>
      </p:cxnSp>
      <p:cxnSp>
        <p:nvCxnSpPr>
          <p:cNvPr id="1826" name="Google Shape;1826;p166"/>
          <p:cNvCxnSpPr/>
          <p:nvPr/>
        </p:nvCxnSpPr>
        <p:spPr>
          <a:xfrm>
            <a:off x="3484300" y="2128100"/>
            <a:ext cx="735000" cy="351300"/>
          </a:xfrm>
          <a:prstGeom prst="straightConnector1">
            <a:avLst/>
          </a:prstGeom>
          <a:noFill/>
          <a:ln w="76200" cap="flat" cmpd="sng">
            <a:solidFill>
              <a:srgbClr val="1155CC"/>
            </a:solidFill>
            <a:prstDash val="solid"/>
            <a:round/>
            <a:headEnd type="none" w="med" len="med"/>
            <a:tailEnd type="stealth" w="med" len="med"/>
          </a:ln>
        </p:spPr>
      </p:cxnSp>
      <p:cxnSp>
        <p:nvCxnSpPr>
          <p:cNvPr id="1827" name="Google Shape;1827;p166"/>
          <p:cNvCxnSpPr/>
          <p:nvPr/>
        </p:nvCxnSpPr>
        <p:spPr>
          <a:xfrm rot="10800000" flipH="1">
            <a:off x="1567275" y="3856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1828" name="Google Shape;1828;p166"/>
          <p:cNvCxnSpPr/>
          <p:nvPr/>
        </p:nvCxnSpPr>
        <p:spPr>
          <a:xfrm rot="10800000" flipH="1">
            <a:off x="3513700" y="2885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1829" name="Google Shape;1829;p166"/>
          <p:cNvCxnSpPr/>
          <p:nvPr/>
        </p:nvCxnSpPr>
        <p:spPr>
          <a:xfrm rot="10800000" flipH="1">
            <a:off x="5395400" y="2005075"/>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1830" name="Google Shape;1830;p166"/>
          <p:cNvCxnSpPr/>
          <p:nvPr/>
        </p:nvCxnSpPr>
        <p:spPr>
          <a:xfrm rot="10800000" flipH="1">
            <a:off x="7037400" y="1082000"/>
            <a:ext cx="822600" cy="471600"/>
          </a:xfrm>
          <a:prstGeom prst="straightConnector1">
            <a:avLst/>
          </a:prstGeom>
          <a:noFill/>
          <a:ln w="76200" cap="flat" cmpd="sng">
            <a:solidFill>
              <a:schemeClr val="dk1"/>
            </a:solidFill>
            <a:prstDash val="solid"/>
            <a:round/>
            <a:headEnd type="none" w="med" len="med"/>
            <a:tailEnd type="stealth" w="med" len="med"/>
          </a:ln>
        </p:spPr>
      </p:cxnSp>
      <p:cxnSp>
        <p:nvCxnSpPr>
          <p:cNvPr id="1831" name="Google Shape;1831;p166"/>
          <p:cNvCxnSpPr>
            <a:endCxn id="1818" idx="3"/>
          </p:cNvCxnSpPr>
          <p:nvPr/>
        </p:nvCxnSpPr>
        <p:spPr>
          <a:xfrm flipH="1">
            <a:off x="4720000" y="1082100"/>
            <a:ext cx="3750900" cy="2496300"/>
          </a:xfrm>
          <a:prstGeom prst="curvedConnector3">
            <a:avLst>
              <a:gd name="adj1" fmla="val -2462"/>
            </a:avLst>
          </a:prstGeom>
          <a:noFill/>
          <a:ln w="38100" cap="flat" cmpd="sng">
            <a:solidFill>
              <a:srgbClr val="595959"/>
            </a:solidFill>
            <a:prstDash val="dash"/>
            <a:round/>
            <a:headEnd type="none" w="med" len="med"/>
            <a:tailEnd type="stealth" w="med" len="med"/>
          </a:ln>
        </p:spPr>
      </p:cxnSp>
      <p:sp>
        <p:nvSpPr>
          <p:cNvPr id="1832" name="Google Shape;1832;p166"/>
          <p:cNvSpPr txBox="1"/>
          <p:nvPr/>
        </p:nvSpPr>
        <p:spPr>
          <a:xfrm>
            <a:off x="508875" y="21147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rPr>
              <a:t>Any risks?</a:t>
            </a:r>
            <a:endParaRPr sz="1600">
              <a:solidFill>
                <a:schemeClr val="dk1"/>
              </a:solidFill>
            </a:endParaRPr>
          </a:p>
        </p:txBody>
      </p:sp>
      <p:cxnSp>
        <p:nvCxnSpPr>
          <p:cNvPr id="1833" name="Google Shape;1833;p166"/>
          <p:cNvCxnSpPr>
            <a:endCxn id="1834" idx="0"/>
          </p:cNvCxnSpPr>
          <p:nvPr/>
        </p:nvCxnSpPr>
        <p:spPr>
          <a:xfrm>
            <a:off x="7147950" y="2112125"/>
            <a:ext cx="813600" cy="1667100"/>
          </a:xfrm>
          <a:prstGeom prst="straightConnector1">
            <a:avLst/>
          </a:prstGeom>
          <a:noFill/>
          <a:ln w="76200" cap="flat" cmpd="sng">
            <a:solidFill>
              <a:srgbClr val="1155CC"/>
            </a:solidFill>
            <a:prstDash val="solid"/>
            <a:round/>
            <a:headEnd type="none" w="med" len="med"/>
            <a:tailEnd type="stealth" w="med" len="med"/>
          </a:ln>
        </p:spPr>
      </p:cxnSp>
      <p:sp>
        <p:nvSpPr>
          <p:cNvPr id="1835" name="Google Shape;1835;p166"/>
          <p:cNvSpPr txBox="1"/>
          <p:nvPr/>
        </p:nvSpPr>
        <p:spPr>
          <a:xfrm>
            <a:off x="5281650" y="1450550"/>
            <a:ext cx="4038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Reengineer candidate(s)​</a:t>
            </a:r>
            <a:endParaRPr sz="2400"/>
          </a:p>
        </p:txBody>
      </p:sp>
      <p:sp>
        <p:nvSpPr>
          <p:cNvPr id="1836" name="Google Shape;1836;p166"/>
          <p:cNvSpPr txBox="1"/>
          <p:nvPr/>
        </p:nvSpPr>
        <p:spPr>
          <a:xfrm>
            <a:off x="2712288" y="665988"/>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What is challenging?​</a:t>
            </a:r>
            <a:endParaRPr sz="1600"/>
          </a:p>
        </p:txBody>
      </p:sp>
      <p:cxnSp>
        <p:nvCxnSpPr>
          <p:cNvPr id="1837" name="Google Shape;1837;p166"/>
          <p:cNvCxnSpPr>
            <a:endCxn id="1835" idx="1"/>
          </p:cNvCxnSpPr>
          <p:nvPr/>
        </p:nvCxnSpPr>
        <p:spPr>
          <a:xfrm>
            <a:off x="4387350" y="1326800"/>
            <a:ext cx="894300" cy="400800"/>
          </a:xfrm>
          <a:prstGeom prst="straightConnector1">
            <a:avLst/>
          </a:prstGeom>
          <a:noFill/>
          <a:ln w="76200" cap="flat" cmpd="sng">
            <a:solidFill>
              <a:srgbClr val="1155CC"/>
            </a:solidFill>
            <a:prstDash val="solid"/>
            <a:round/>
            <a:headEnd type="none" w="med" len="med"/>
            <a:tailEnd type="stealth" w="med" len="med"/>
          </a:ln>
        </p:spPr>
      </p:cxnSp>
      <p:sp>
        <p:nvSpPr>
          <p:cNvPr id="1838" name="Google Shape;1838;p166"/>
          <p:cNvSpPr txBox="1"/>
          <p:nvPr/>
        </p:nvSpPr>
        <p:spPr>
          <a:xfrm>
            <a:off x="6278600" y="3779225"/>
            <a:ext cx="2865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if we fail to reengineer?</a:t>
            </a:r>
            <a:endParaRPr sz="1600"/>
          </a:p>
        </p:txBody>
      </p:sp>
      <p:sp>
        <p:nvSpPr>
          <p:cNvPr id="2" name="Slide Number Placeholder 1">
            <a:extLst>
              <a:ext uri="{FF2B5EF4-FFF2-40B4-BE49-F238E27FC236}">
                <a16:creationId xmlns:a16="http://schemas.microsoft.com/office/drawing/2014/main" id="{C7BFE352-6589-4E08-5EC3-7AA9D5A7A139}"/>
              </a:ext>
            </a:extLst>
          </p:cNvPr>
          <p:cNvSpPr>
            <a:spLocks noGrp="1"/>
          </p:cNvSpPr>
          <p:nvPr>
            <p:ph type="sldNum" sz="quarter" idx="12"/>
          </p:nvPr>
        </p:nvSpPr>
        <p:spPr/>
        <p:txBody>
          <a:bodyPr/>
          <a:lstStyle/>
          <a:p>
            <a:fld id="{F39902C9-1D6D-3144-94C6-FDF8FB570987}" type="slidenum">
              <a:rPr lang="en-US" smtClean="0"/>
              <a:t>228</a:t>
            </a:fld>
            <a:endParaRPr lang="en-US"/>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1843" name="Google Shape;1843;p167"/>
          <p:cNvSpPr txBox="1">
            <a:spLocks noGrp="1"/>
          </p:cNvSpPr>
          <p:nvPr>
            <p:ph type="title"/>
          </p:nvPr>
        </p:nvSpPr>
        <p:spPr>
          <a:xfrm>
            <a:off x="311700" y="144125"/>
            <a:ext cx="8520600" cy="7389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solidFill>
                  <a:srgbClr val="FF0000"/>
                </a:solidFill>
              </a:rPr>
              <a:t>What is prioritized?</a:t>
            </a:r>
            <a:endParaRPr>
              <a:solidFill>
                <a:srgbClr val="FF0000"/>
              </a:solidFill>
            </a:endParaRPr>
          </a:p>
        </p:txBody>
      </p:sp>
      <p:sp>
        <p:nvSpPr>
          <p:cNvPr id="1845" name="Google Shape;1845;p167"/>
          <p:cNvSpPr txBox="1">
            <a:spLocks noGrp="1"/>
          </p:cNvSpPr>
          <p:nvPr>
            <p:ph type="title" idx="4294967295"/>
          </p:nvPr>
        </p:nvSpPr>
        <p:spPr>
          <a:xfrm>
            <a:off x="0" y="1422400"/>
            <a:ext cx="8778875" cy="1293813"/>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t>How do engineers select PTMs?</a:t>
            </a:r>
            <a:endParaRPr/>
          </a:p>
          <a:p>
            <a:pPr marL="0" lvl="0" indent="0" algn="ctr" rtl="0">
              <a:spcBef>
                <a:spcPts val="0"/>
              </a:spcBef>
              <a:spcAft>
                <a:spcPts val="0"/>
              </a:spcAft>
              <a:buNone/>
            </a:pPr>
            <a:r>
              <a:rPr lang="en"/>
              <a:t>What PTM attributes facilitate PTM reuse?</a:t>
            </a:r>
            <a:endParaRPr/>
          </a:p>
        </p:txBody>
      </p:sp>
      <p:sp>
        <p:nvSpPr>
          <p:cNvPr id="1849" name="Google Shape;1849;p167"/>
          <p:cNvSpPr txBox="1">
            <a:spLocks noGrp="1"/>
          </p:cNvSpPr>
          <p:nvPr>
            <p:ph type="title" idx="4294967295"/>
          </p:nvPr>
        </p:nvSpPr>
        <p:spPr>
          <a:xfrm>
            <a:off x="0" y="4073525"/>
            <a:ext cx="8521700" cy="738188"/>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t>What are the challenges of PTM reuse?</a:t>
            </a:r>
            <a:endParaRPr/>
          </a:p>
        </p:txBody>
      </p:sp>
      <p:cxnSp>
        <p:nvCxnSpPr>
          <p:cNvPr id="1846" name="Google Shape;1846;p167"/>
          <p:cNvCxnSpPr/>
          <p:nvPr/>
        </p:nvCxnSpPr>
        <p:spPr>
          <a:xfrm>
            <a:off x="4572000" y="809050"/>
            <a:ext cx="0" cy="735300"/>
          </a:xfrm>
          <a:prstGeom prst="straightConnector1">
            <a:avLst/>
          </a:prstGeom>
          <a:noFill/>
          <a:ln w="76200" cap="flat" cmpd="sng">
            <a:solidFill>
              <a:srgbClr val="1155CC"/>
            </a:solidFill>
            <a:prstDash val="solid"/>
            <a:round/>
            <a:headEnd type="none" w="med" len="med"/>
            <a:tailEnd type="stealth" w="med" len="med"/>
          </a:ln>
        </p:spPr>
      </p:cxnSp>
      <p:sp>
        <p:nvSpPr>
          <p:cNvPr id="1847" name="Google Shape;1847;p167"/>
          <p:cNvSpPr txBox="1"/>
          <p:nvPr/>
        </p:nvSpPr>
        <p:spPr>
          <a:xfrm>
            <a:off x="2048150" y="2677000"/>
            <a:ext cx="5174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solidFill>
                  <a:srgbClr val="FF0000"/>
                </a:solidFill>
              </a:rPr>
              <a:t>What is challenging?</a:t>
            </a:r>
            <a:endParaRPr sz="3600">
              <a:solidFill>
                <a:srgbClr val="FF0000"/>
              </a:solidFill>
            </a:endParaRPr>
          </a:p>
        </p:txBody>
      </p:sp>
      <p:cxnSp>
        <p:nvCxnSpPr>
          <p:cNvPr id="1848" name="Google Shape;1848;p167"/>
          <p:cNvCxnSpPr/>
          <p:nvPr/>
        </p:nvCxnSpPr>
        <p:spPr>
          <a:xfrm>
            <a:off x="4572000" y="3360400"/>
            <a:ext cx="0" cy="735300"/>
          </a:xfrm>
          <a:prstGeom prst="straightConnector1">
            <a:avLst/>
          </a:prstGeom>
          <a:noFill/>
          <a:ln w="76200" cap="flat" cmpd="sng">
            <a:solidFill>
              <a:srgbClr val="1155CC"/>
            </a:solidFill>
            <a:prstDash val="solid"/>
            <a:round/>
            <a:headEnd type="none" w="med" len="med"/>
            <a:tailEnd type="stealth" w="med" len="med"/>
          </a:ln>
        </p:spPr>
      </p:cxnSp>
      <p:sp>
        <p:nvSpPr>
          <p:cNvPr id="2" name="Slide Number Placeholder 1">
            <a:extLst>
              <a:ext uri="{FF2B5EF4-FFF2-40B4-BE49-F238E27FC236}">
                <a16:creationId xmlns:a16="http://schemas.microsoft.com/office/drawing/2014/main" id="{362F5D9B-EB2B-D46E-7D4E-62EDE874FB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229</a:t>
            </a:fld>
            <a:endParaRPr lang="en"/>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1">
          <a:extLst>
            <a:ext uri="{FF2B5EF4-FFF2-40B4-BE49-F238E27FC236}">
              <a16:creationId xmlns:a16="http://schemas.microsoft.com/office/drawing/2014/main" id="{0805998F-476D-B272-16D3-B688334B3152}"/>
            </a:ext>
          </a:extLst>
        </p:cNvPr>
        <p:cNvGrpSpPr/>
        <p:nvPr/>
      </p:nvGrpSpPr>
      <p:grpSpPr>
        <a:xfrm>
          <a:off x="0" y="0"/>
          <a:ext cx="0" cy="0"/>
          <a:chOff x="0" y="0"/>
          <a:chExt cx="0" cy="0"/>
        </a:xfrm>
      </p:grpSpPr>
      <p:sp>
        <p:nvSpPr>
          <p:cNvPr id="154" name="Google Shape;154;p24">
            <a:extLst>
              <a:ext uri="{FF2B5EF4-FFF2-40B4-BE49-F238E27FC236}">
                <a16:creationId xmlns:a16="http://schemas.microsoft.com/office/drawing/2014/main" id="{7F90D4EE-2748-1186-EAB7-45141605900E}"/>
              </a:ext>
            </a:extLst>
          </p:cNvPr>
          <p:cNvSpPr txBox="1">
            <a:spLocks noGrp="1"/>
          </p:cNvSpPr>
          <p:nvPr>
            <p:ph type="title"/>
          </p:nvPr>
        </p:nvSpPr>
        <p:spPr>
          <a:xfrm>
            <a:off x="0" y="0"/>
            <a:ext cx="9307500" cy="61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What Do We Know So Far?</a:t>
            </a:r>
            <a:endParaRPr sz="3000" u="sng">
              <a:solidFill>
                <a:schemeClr val="dk2"/>
              </a:solidFill>
            </a:endParaRPr>
          </a:p>
        </p:txBody>
      </p:sp>
      <p:sp>
        <p:nvSpPr>
          <p:cNvPr id="2" name="Slide Number Placeholder 1">
            <a:extLst>
              <a:ext uri="{FF2B5EF4-FFF2-40B4-BE49-F238E27FC236}">
                <a16:creationId xmlns:a16="http://schemas.microsoft.com/office/drawing/2014/main" id="{18739D5B-4E93-6A33-6CB2-57B2714007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cxnSp>
        <p:nvCxnSpPr>
          <p:cNvPr id="3" name="Straight Connector 2">
            <a:extLst>
              <a:ext uri="{FF2B5EF4-FFF2-40B4-BE49-F238E27FC236}">
                <a16:creationId xmlns:a16="http://schemas.microsoft.com/office/drawing/2014/main" id="{0DD194FE-1E40-2BF3-DD69-64C3A5301BD4}"/>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165BB372-1D6E-0C86-39D0-FCA91A85C706}"/>
              </a:ext>
            </a:extLst>
          </p:cNvPr>
          <p:cNvSpPr txBox="1"/>
          <p:nvPr/>
        </p:nvSpPr>
        <p:spPr>
          <a:xfrm>
            <a:off x="1882432" y="1638111"/>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Background</a:t>
            </a:r>
          </a:p>
        </p:txBody>
      </p:sp>
      <p:sp>
        <p:nvSpPr>
          <p:cNvPr id="14" name="TextBox 13">
            <a:extLst>
              <a:ext uri="{FF2B5EF4-FFF2-40B4-BE49-F238E27FC236}">
                <a16:creationId xmlns:a16="http://schemas.microsoft.com/office/drawing/2014/main" id="{D7038B08-AB77-4027-A4CE-8492C7BD15BF}"/>
              </a:ext>
            </a:extLst>
          </p:cNvPr>
          <p:cNvSpPr txBox="1"/>
          <p:nvPr/>
        </p:nvSpPr>
        <p:spPr>
          <a:xfrm>
            <a:off x="1882430" y="3925141"/>
            <a:ext cx="1796399" cy="369332"/>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a:t>Characterization</a:t>
            </a:r>
          </a:p>
        </p:txBody>
      </p:sp>
      <p:sp>
        <p:nvSpPr>
          <p:cNvPr id="15" name="Down Arrow 14">
            <a:extLst>
              <a:ext uri="{FF2B5EF4-FFF2-40B4-BE49-F238E27FC236}">
                <a16:creationId xmlns:a16="http://schemas.microsoft.com/office/drawing/2014/main" id="{592CE666-0DC7-9200-DE00-A98A0EAA2C69}"/>
              </a:ext>
            </a:extLst>
          </p:cNvPr>
          <p:cNvSpPr/>
          <p:nvPr/>
        </p:nvSpPr>
        <p:spPr>
          <a:xfrm>
            <a:off x="2679628" y="2104284"/>
            <a:ext cx="202001" cy="172401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50EB217-7B67-1631-E0C5-8BC5351349AE}"/>
              </a:ext>
            </a:extLst>
          </p:cNvPr>
          <p:cNvSpPr txBox="1"/>
          <p:nvPr/>
        </p:nvSpPr>
        <p:spPr>
          <a:xfrm>
            <a:off x="4052817" y="1187114"/>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Trad. Software</a:t>
            </a:r>
          </a:p>
        </p:txBody>
      </p:sp>
      <p:sp>
        <p:nvSpPr>
          <p:cNvPr id="17" name="TextBox 16">
            <a:extLst>
              <a:ext uri="{FF2B5EF4-FFF2-40B4-BE49-F238E27FC236}">
                <a16:creationId xmlns:a16="http://schemas.microsoft.com/office/drawing/2014/main" id="{A0D5D33B-5F29-9A50-670E-0A4AAE03FAC3}"/>
              </a:ext>
            </a:extLst>
          </p:cNvPr>
          <p:cNvSpPr txBox="1"/>
          <p:nvPr/>
        </p:nvSpPr>
        <p:spPr>
          <a:xfrm>
            <a:off x="6181162" y="868685"/>
            <a:ext cx="89250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Reuse</a:t>
            </a:r>
          </a:p>
        </p:txBody>
      </p:sp>
      <p:sp>
        <p:nvSpPr>
          <p:cNvPr id="18" name="TextBox 17">
            <a:extLst>
              <a:ext uri="{FF2B5EF4-FFF2-40B4-BE49-F238E27FC236}">
                <a16:creationId xmlns:a16="http://schemas.microsoft.com/office/drawing/2014/main" id="{C51AEC7F-439A-4C98-DDE6-BC03CF470468}"/>
              </a:ext>
            </a:extLst>
          </p:cNvPr>
          <p:cNvSpPr txBox="1"/>
          <p:nvPr/>
        </p:nvSpPr>
        <p:spPr>
          <a:xfrm>
            <a:off x="6181161" y="1554019"/>
            <a:ext cx="89250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Trust</a:t>
            </a:r>
          </a:p>
        </p:txBody>
      </p:sp>
      <p:cxnSp>
        <p:nvCxnSpPr>
          <p:cNvPr id="19" name="Straight Connector 18">
            <a:extLst>
              <a:ext uri="{FF2B5EF4-FFF2-40B4-BE49-F238E27FC236}">
                <a16:creationId xmlns:a16="http://schemas.microsoft.com/office/drawing/2014/main" id="{F434DA24-414D-5EBE-185D-FBA730541A9F}"/>
              </a:ext>
            </a:extLst>
          </p:cNvPr>
          <p:cNvCxnSpPr>
            <a:cxnSpLocks/>
            <a:stCxn id="4" idx="3"/>
            <a:endCxn id="16" idx="1"/>
          </p:cNvCxnSpPr>
          <p:nvPr/>
        </p:nvCxnSpPr>
        <p:spPr>
          <a:xfrm flipV="1">
            <a:off x="3678831" y="1371780"/>
            <a:ext cx="373986" cy="450997"/>
          </a:xfrm>
          <a:prstGeom prst="line">
            <a:avLst/>
          </a:prstGeom>
          <a:ln w="63500"/>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A32C7C68-EEEE-B83D-B555-BD3A2FD4E6FB}"/>
              </a:ext>
            </a:extLst>
          </p:cNvPr>
          <p:cNvCxnSpPr>
            <a:cxnSpLocks/>
            <a:stCxn id="16" idx="3"/>
            <a:endCxn id="17" idx="1"/>
          </p:cNvCxnSpPr>
          <p:nvPr/>
        </p:nvCxnSpPr>
        <p:spPr>
          <a:xfrm flipV="1">
            <a:off x="5849216" y="1053351"/>
            <a:ext cx="331946" cy="318429"/>
          </a:xfrm>
          <a:prstGeom prst="line">
            <a:avLst/>
          </a:prstGeom>
          <a:ln w="63500"/>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E3C0E1BC-44CB-9A81-E88A-12A65BD15736}"/>
              </a:ext>
            </a:extLst>
          </p:cNvPr>
          <p:cNvCxnSpPr>
            <a:cxnSpLocks/>
            <a:stCxn id="16" idx="3"/>
            <a:endCxn id="18" idx="1"/>
          </p:cNvCxnSpPr>
          <p:nvPr/>
        </p:nvCxnSpPr>
        <p:spPr>
          <a:xfrm>
            <a:off x="5849216" y="1371780"/>
            <a:ext cx="331945" cy="366905"/>
          </a:xfrm>
          <a:prstGeom prst="line">
            <a:avLst/>
          </a:prstGeom>
          <a:ln w="63500"/>
        </p:spPr>
        <p:style>
          <a:lnRef idx="3">
            <a:schemeClr val="dk1"/>
          </a:lnRef>
          <a:fillRef idx="0">
            <a:schemeClr val="dk1"/>
          </a:fillRef>
          <a:effectRef idx="2">
            <a:schemeClr val="dk1"/>
          </a:effectRef>
          <a:fontRef idx="minor">
            <a:schemeClr val="tx1"/>
          </a:fontRef>
        </p:style>
      </p:cxnSp>
      <p:sp>
        <p:nvSpPr>
          <p:cNvPr id="22" name="TextBox 21">
            <a:extLst>
              <a:ext uri="{FF2B5EF4-FFF2-40B4-BE49-F238E27FC236}">
                <a16:creationId xmlns:a16="http://schemas.microsoft.com/office/drawing/2014/main" id="{44167956-E08B-C419-BC17-E94B00EBB67E}"/>
              </a:ext>
            </a:extLst>
          </p:cNvPr>
          <p:cNvSpPr txBox="1"/>
          <p:nvPr/>
        </p:nvSpPr>
        <p:spPr>
          <a:xfrm>
            <a:off x="4052817" y="2067280"/>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PTMs</a:t>
            </a:r>
          </a:p>
        </p:txBody>
      </p:sp>
      <p:cxnSp>
        <p:nvCxnSpPr>
          <p:cNvPr id="23" name="Straight Connector 22">
            <a:extLst>
              <a:ext uri="{FF2B5EF4-FFF2-40B4-BE49-F238E27FC236}">
                <a16:creationId xmlns:a16="http://schemas.microsoft.com/office/drawing/2014/main" id="{76BA464E-0503-0CD6-4215-6F167265DDDC}"/>
              </a:ext>
            </a:extLst>
          </p:cNvPr>
          <p:cNvCxnSpPr>
            <a:cxnSpLocks/>
            <a:stCxn id="22" idx="1"/>
            <a:endCxn id="4" idx="3"/>
          </p:cNvCxnSpPr>
          <p:nvPr/>
        </p:nvCxnSpPr>
        <p:spPr>
          <a:xfrm flipH="1" flipV="1">
            <a:off x="3678831" y="1822777"/>
            <a:ext cx="373986" cy="429169"/>
          </a:xfrm>
          <a:prstGeom prst="line">
            <a:avLst/>
          </a:prstGeom>
          <a:ln w="63500"/>
        </p:spPr>
        <p:style>
          <a:lnRef idx="3">
            <a:schemeClr val="dk1"/>
          </a:lnRef>
          <a:fillRef idx="0">
            <a:schemeClr val="dk1"/>
          </a:fillRef>
          <a:effectRef idx="2">
            <a:schemeClr val="dk1"/>
          </a:effectRef>
          <a:fontRef idx="minor">
            <a:schemeClr val="tx1"/>
          </a:fontRef>
        </p:style>
      </p:cxnSp>
      <p:pic>
        <p:nvPicPr>
          <p:cNvPr id="24" name="Google Shape;80;p15">
            <a:extLst>
              <a:ext uri="{FF2B5EF4-FFF2-40B4-BE49-F238E27FC236}">
                <a16:creationId xmlns:a16="http://schemas.microsoft.com/office/drawing/2014/main" id="{3259ED97-3CBC-1A47-EB9D-3A44936E1A39}"/>
              </a:ext>
            </a:extLst>
          </p:cNvPr>
          <p:cNvPicPr preferRelativeResize="0"/>
          <p:nvPr/>
        </p:nvPicPr>
        <p:blipFill>
          <a:blip r:embed="rId3">
            <a:alphaModFix/>
          </a:blip>
          <a:stretch>
            <a:fillRect/>
          </a:stretch>
        </p:blipFill>
        <p:spPr>
          <a:xfrm>
            <a:off x="138479" y="3573055"/>
            <a:ext cx="1323575" cy="1446700"/>
          </a:xfrm>
          <a:prstGeom prst="rect">
            <a:avLst/>
          </a:prstGeom>
          <a:noFill/>
          <a:ln>
            <a:noFill/>
          </a:ln>
        </p:spPr>
      </p:pic>
      <p:sp>
        <p:nvSpPr>
          <p:cNvPr id="25" name="TextBox 24">
            <a:extLst>
              <a:ext uri="{FF2B5EF4-FFF2-40B4-BE49-F238E27FC236}">
                <a16:creationId xmlns:a16="http://schemas.microsoft.com/office/drawing/2014/main" id="{AFF5705C-2BF0-2175-BFBC-CF36237BAABC}"/>
              </a:ext>
            </a:extLst>
          </p:cNvPr>
          <p:cNvSpPr txBox="1"/>
          <p:nvPr/>
        </p:nvSpPr>
        <p:spPr>
          <a:xfrm>
            <a:off x="3910586" y="2845288"/>
            <a:ext cx="892509" cy="369332"/>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a:t>Reuse</a:t>
            </a:r>
          </a:p>
        </p:txBody>
      </p:sp>
      <p:sp>
        <p:nvSpPr>
          <p:cNvPr id="26" name="TextBox 25">
            <a:extLst>
              <a:ext uri="{FF2B5EF4-FFF2-40B4-BE49-F238E27FC236}">
                <a16:creationId xmlns:a16="http://schemas.microsoft.com/office/drawing/2014/main" id="{1AFA7D7D-7235-88DE-084F-E5883FFB226F}"/>
              </a:ext>
            </a:extLst>
          </p:cNvPr>
          <p:cNvSpPr txBox="1"/>
          <p:nvPr/>
        </p:nvSpPr>
        <p:spPr>
          <a:xfrm>
            <a:off x="5165407" y="2834391"/>
            <a:ext cx="892509" cy="369332"/>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a:t>Trust</a:t>
            </a:r>
          </a:p>
        </p:txBody>
      </p:sp>
      <p:cxnSp>
        <p:nvCxnSpPr>
          <p:cNvPr id="27" name="Straight Connector 26">
            <a:extLst>
              <a:ext uri="{FF2B5EF4-FFF2-40B4-BE49-F238E27FC236}">
                <a16:creationId xmlns:a16="http://schemas.microsoft.com/office/drawing/2014/main" id="{B7E4AE7F-8344-697A-6EE9-524A3384A79F}"/>
              </a:ext>
            </a:extLst>
          </p:cNvPr>
          <p:cNvCxnSpPr>
            <a:cxnSpLocks/>
            <a:stCxn id="22" idx="2"/>
            <a:endCxn id="25" idx="0"/>
          </p:cNvCxnSpPr>
          <p:nvPr/>
        </p:nvCxnSpPr>
        <p:spPr>
          <a:xfrm flipH="1">
            <a:off x="4356841" y="2436612"/>
            <a:ext cx="594176" cy="408676"/>
          </a:xfrm>
          <a:prstGeom prst="line">
            <a:avLst/>
          </a:prstGeom>
          <a:ln w="63500"/>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4C53DB94-EE76-FD48-310A-03047674AC3D}"/>
              </a:ext>
            </a:extLst>
          </p:cNvPr>
          <p:cNvCxnSpPr>
            <a:cxnSpLocks/>
            <a:stCxn id="22" idx="2"/>
            <a:endCxn id="26" idx="0"/>
          </p:cNvCxnSpPr>
          <p:nvPr/>
        </p:nvCxnSpPr>
        <p:spPr>
          <a:xfrm>
            <a:off x="4951017" y="2436612"/>
            <a:ext cx="660645" cy="397779"/>
          </a:xfrm>
          <a:prstGeom prst="line">
            <a:avLst/>
          </a:prstGeom>
          <a:ln w="63500"/>
        </p:spPr>
        <p:style>
          <a:lnRef idx="3">
            <a:schemeClr val="dk1"/>
          </a:lnRef>
          <a:fillRef idx="0">
            <a:schemeClr val="dk1"/>
          </a:fillRef>
          <a:effectRef idx="2">
            <a:schemeClr val="dk1"/>
          </a:effectRef>
          <a:fontRef idx="minor">
            <a:schemeClr val="tx1"/>
          </a:fontRef>
        </p:style>
      </p:cxnSp>
      <p:sp>
        <p:nvSpPr>
          <p:cNvPr id="34" name="Down Arrow 33">
            <a:extLst>
              <a:ext uri="{FF2B5EF4-FFF2-40B4-BE49-F238E27FC236}">
                <a16:creationId xmlns:a16="http://schemas.microsoft.com/office/drawing/2014/main" id="{6BC058BE-4A56-B816-655F-3EEC3007549F}"/>
              </a:ext>
            </a:extLst>
          </p:cNvPr>
          <p:cNvSpPr/>
          <p:nvPr/>
        </p:nvSpPr>
        <p:spPr>
          <a:xfrm rot="13299219">
            <a:off x="3710312" y="3167404"/>
            <a:ext cx="400549" cy="805006"/>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35" name="Down Arrow 34">
            <a:extLst>
              <a:ext uri="{FF2B5EF4-FFF2-40B4-BE49-F238E27FC236}">
                <a16:creationId xmlns:a16="http://schemas.microsoft.com/office/drawing/2014/main" id="{D70A6EBF-C420-8D6A-FBF4-AECAEF1FD555}"/>
              </a:ext>
            </a:extLst>
          </p:cNvPr>
          <p:cNvSpPr/>
          <p:nvPr/>
        </p:nvSpPr>
        <p:spPr>
          <a:xfrm rot="14379345">
            <a:off x="4287571" y="2973086"/>
            <a:ext cx="400549" cy="1576729"/>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42" name="Picture 41" descr="A red question mark on a black background&#10;&#10;AI-generated content may be incorrect.">
            <a:extLst>
              <a:ext uri="{FF2B5EF4-FFF2-40B4-BE49-F238E27FC236}">
                <a16:creationId xmlns:a16="http://schemas.microsoft.com/office/drawing/2014/main" id="{84E51A99-368C-A14B-34D9-D080B35E0AB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563849" y="2434185"/>
            <a:ext cx="882213" cy="882213"/>
          </a:xfrm>
          <a:prstGeom prst="rect">
            <a:avLst/>
          </a:prstGeom>
        </p:spPr>
      </p:pic>
      <p:pic>
        <p:nvPicPr>
          <p:cNvPr id="43" name="Picture 42" descr="A red question mark on a black background&#10;&#10;AI-generated content may be incorrect.">
            <a:extLst>
              <a:ext uri="{FF2B5EF4-FFF2-40B4-BE49-F238E27FC236}">
                <a16:creationId xmlns:a16="http://schemas.microsoft.com/office/drawing/2014/main" id="{CCC12611-23C7-F232-5FB6-E104026CB32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292462" y="2458458"/>
            <a:ext cx="882213" cy="882213"/>
          </a:xfrm>
          <a:prstGeom prst="rect">
            <a:avLst/>
          </a:prstGeom>
        </p:spPr>
      </p:pic>
    </p:spTree>
    <p:extLst>
      <p:ext uri="{BB962C8B-B14F-4D97-AF65-F5344CB8AC3E}">
        <p14:creationId xmlns:p14="http://schemas.microsoft.com/office/powerpoint/2010/main" val="227949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5" grpId="0" animBg="1"/>
      <p:bldP spid="26" grpId="0" animBg="1"/>
      <p:bldP spid="34" grpId="0" animBg="1"/>
      <p:bldP spid="35" grpId="0" animBg="1"/>
    </p:bldLst>
  </p:timing>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Shape 1853"/>
        <p:cNvGrpSpPr/>
        <p:nvPr/>
      </p:nvGrpSpPr>
      <p:grpSpPr>
        <a:xfrm>
          <a:off x="0" y="0"/>
          <a:ext cx="0" cy="0"/>
          <a:chOff x="0" y="0"/>
          <a:chExt cx="0" cy="0"/>
        </a:xfrm>
      </p:grpSpPr>
      <p:sp>
        <p:nvSpPr>
          <p:cNvPr id="1854" name="Google Shape;1854;p168"/>
          <p:cNvSpPr txBox="1">
            <a:spLocks noGrp="1"/>
          </p:cNvSpPr>
          <p:nvPr>
            <p:ph type="title"/>
          </p:nvPr>
        </p:nvSpPr>
        <p:spPr>
          <a:xfrm>
            <a:off x="311700" y="144125"/>
            <a:ext cx="8520600" cy="7389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t>Lack of Knowledge</a:t>
            </a:r>
            <a:endParaRPr/>
          </a:p>
        </p:txBody>
      </p:sp>
      <p:sp>
        <p:nvSpPr>
          <p:cNvPr id="1856" name="Google Shape;1856;p168"/>
          <p:cNvSpPr txBox="1">
            <a:spLocks noGrp="1"/>
          </p:cNvSpPr>
          <p:nvPr>
            <p:ph type="title" idx="4294967295"/>
          </p:nvPr>
        </p:nvSpPr>
        <p:spPr>
          <a:xfrm>
            <a:off x="0" y="2092325"/>
            <a:ext cx="8778875" cy="2108200"/>
          </a:xfrm>
          <a:prstGeom prst="rect">
            <a:avLst/>
          </a:prstGeom>
        </p:spPr>
        <p:txBody>
          <a:bodyPr spcFirstLastPara="1" wrap="square" lIns="91425" tIns="91425" rIns="91425" bIns="91425" anchor="ctr" anchorCtr="0">
            <a:spAutoFit/>
          </a:bodyPr>
          <a:lstStyle/>
          <a:p>
            <a:pPr marL="457200" lvl="0" indent="-387350" algn="l" rtl="0">
              <a:lnSpc>
                <a:spcPct val="200000"/>
              </a:lnSpc>
              <a:spcBef>
                <a:spcPts val="0"/>
              </a:spcBef>
              <a:spcAft>
                <a:spcPts val="0"/>
              </a:spcAft>
              <a:buSzPts val="2500"/>
              <a:buAutoNum type="arabicPeriod"/>
            </a:pPr>
            <a:r>
              <a:rPr lang="en" sz="2500" b="1"/>
              <a:t>Little literature</a:t>
            </a:r>
            <a:r>
              <a:rPr lang="en" sz="2500"/>
              <a:t> about DL software packages (PTMs) </a:t>
            </a:r>
            <a:endParaRPr sz="2500"/>
          </a:p>
          <a:p>
            <a:pPr marL="457200" lvl="0" indent="-387350" algn="l" rtl="0">
              <a:lnSpc>
                <a:spcPct val="200000"/>
              </a:lnSpc>
              <a:spcBef>
                <a:spcPts val="0"/>
              </a:spcBef>
              <a:spcAft>
                <a:spcPts val="0"/>
              </a:spcAft>
              <a:buSzPts val="2500"/>
              <a:buAutoNum type="arabicPeriod"/>
            </a:pPr>
            <a:r>
              <a:rPr lang="en" sz="2500"/>
              <a:t>Reuse and trust are </a:t>
            </a:r>
            <a:r>
              <a:rPr lang="en" sz="2500" b="1"/>
              <a:t>unexamined</a:t>
            </a:r>
            <a:r>
              <a:rPr lang="en" sz="2500"/>
              <a:t> in DL model registries </a:t>
            </a:r>
            <a:endParaRPr sz="2500"/>
          </a:p>
          <a:p>
            <a:pPr marL="457200" lvl="0" indent="-387350" algn="l" rtl="0">
              <a:lnSpc>
                <a:spcPct val="200000"/>
              </a:lnSpc>
              <a:spcBef>
                <a:spcPts val="0"/>
              </a:spcBef>
              <a:spcAft>
                <a:spcPts val="0"/>
              </a:spcAft>
              <a:buSzPts val="2500"/>
              <a:buAutoNum type="arabicPeriod"/>
            </a:pPr>
            <a:r>
              <a:rPr lang="en" sz="2500" b="1"/>
              <a:t>No dataset</a:t>
            </a:r>
            <a:r>
              <a:rPr lang="en" sz="2500"/>
              <a:t> available for conducting further analysis</a:t>
            </a:r>
            <a:endParaRPr sz="2500"/>
          </a:p>
        </p:txBody>
      </p:sp>
      <p:sp>
        <p:nvSpPr>
          <p:cNvPr id="1857" name="Google Shape;1857;p168"/>
          <p:cNvSpPr txBox="1">
            <a:spLocks noGrp="1"/>
          </p:cNvSpPr>
          <p:nvPr>
            <p:ph type="title" idx="4294967295"/>
          </p:nvPr>
        </p:nvSpPr>
        <p:spPr>
          <a:xfrm>
            <a:off x="63500" y="1203325"/>
            <a:ext cx="9080500" cy="568325"/>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sz="2500">
                <a:solidFill>
                  <a:srgbClr val="0B5394"/>
                </a:solidFill>
              </a:rPr>
              <a:t>How is this similar to / different from regular packages?</a:t>
            </a:r>
            <a:endParaRPr sz="2500">
              <a:solidFill>
                <a:srgbClr val="0B5394"/>
              </a:solidFill>
            </a:endParaRPr>
          </a:p>
        </p:txBody>
      </p:sp>
      <p:sp>
        <p:nvSpPr>
          <p:cNvPr id="2" name="Slide Number Placeholder 1">
            <a:extLst>
              <a:ext uri="{FF2B5EF4-FFF2-40B4-BE49-F238E27FC236}">
                <a16:creationId xmlns:a16="http://schemas.microsoft.com/office/drawing/2014/main" id="{82C23FF8-2277-ACC9-7FA2-FDA0E92A7B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230</a:t>
            </a:fld>
            <a:endParaRPr lang="en"/>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sp>
        <p:nvSpPr>
          <p:cNvPr id="1862" name="Google Shape;1862;p169"/>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To whom did we talk?</a:t>
            </a:r>
            <a:endParaRPr/>
          </a:p>
        </p:txBody>
      </p:sp>
      <p:sp>
        <p:nvSpPr>
          <p:cNvPr id="1864" name="Google Shape;1864;p169"/>
          <p:cNvSpPr txBox="1"/>
          <p:nvPr/>
        </p:nvSpPr>
        <p:spPr>
          <a:xfrm>
            <a:off x="0" y="4743300"/>
            <a:ext cx="8761200" cy="5079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Clr>
                <a:schemeClr val="dk1"/>
              </a:buClr>
              <a:buSzPts val="1100"/>
              <a:buFont typeface="Arial"/>
              <a:buNone/>
            </a:pPr>
            <a:r>
              <a:rPr lang="en" sz="700">
                <a:solidFill>
                  <a:srgbClr val="222222"/>
                </a:solidFill>
                <a:highlight>
                  <a:schemeClr val="lt1"/>
                </a:highlight>
              </a:rPr>
              <a:t>Jiang, Synovic, Schorlemmer, et al. "An Empirical Study of Pre-Trained Model Reuse in the HuggingFace Deep Learning Model Registry”. Proceedings of the 45th International Conference on Software Engineering (ICSE’23).</a:t>
            </a:r>
            <a:endParaRPr sz="700">
              <a:solidFill>
                <a:srgbClr val="222222"/>
              </a:solidFill>
              <a:highlight>
                <a:schemeClr val="lt1"/>
              </a:highlight>
            </a:endParaRPr>
          </a:p>
          <a:p>
            <a:pPr marL="457200" lvl="0" indent="0" algn="l" rtl="0">
              <a:spcBef>
                <a:spcPts val="0"/>
              </a:spcBef>
              <a:spcAft>
                <a:spcPts val="0"/>
              </a:spcAft>
              <a:buNone/>
            </a:pPr>
            <a:endParaRPr sz="700">
              <a:solidFill>
                <a:srgbClr val="222222"/>
              </a:solidFill>
              <a:highlight>
                <a:srgbClr val="FFFFFF"/>
              </a:highlight>
            </a:endParaRPr>
          </a:p>
        </p:txBody>
      </p:sp>
      <p:pic>
        <p:nvPicPr>
          <p:cNvPr id="1865" name="Google Shape;1865;p169"/>
          <p:cNvPicPr preferRelativeResize="0"/>
          <p:nvPr/>
        </p:nvPicPr>
        <p:blipFill>
          <a:blip r:embed="rId3">
            <a:alphaModFix/>
          </a:blip>
          <a:stretch>
            <a:fillRect/>
          </a:stretch>
        </p:blipFill>
        <p:spPr>
          <a:xfrm>
            <a:off x="1154200" y="768000"/>
            <a:ext cx="6212212" cy="3822900"/>
          </a:xfrm>
          <a:prstGeom prst="rect">
            <a:avLst/>
          </a:prstGeom>
          <a:noFill/>
          <a:ln>
            <a:noFill/>
          </a:ln>
        </p:spPr>
      </p:pic>
      <p:sp>
        <p:nvSpPr>
          <p:cNvPr id="2" name="Slide Number Placeholder 1">
            <a:extLst>
              <a:ext uri="{FF2B5EF4-FFF2-40B4-BE49-F238E27FC236}">
                <a16:creationId xmlns:a16="http://schemas.microsoft.com/office/drawing/2014/main" id="{62649743-C9E5-34E8-FD68-EF56923210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231</a:t>
            </a:fld>
            <a:endParaRPr lang="en"/>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1869"/>
        <p:cNvGrpSpPr/>
        <p:nvPr/>
      </p:nvGrpSpPr>
      <p:grpSpPr>
        <a:xfrm>
          <a:off x="0" y="0"/>
          <a:ext cx="0" cy="0"/>
          <a:chOff x="0" y="0"/>
          <a:chExt cx="0" cy="0"/>
        </a:xfrm>
      </p:grpSpPr>
      <p:sp>
        <p:nvSpPr>
          <p:cNvPr id="1870" name="Google Shape;1870;p170"/>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How do engineers select PTMs?</a:t>
            </a:r>
            <a:endParaRPr/>
          </a:p>
        </p:txBody>
      </p:sp>
      <p:sp>
        <p:nvSpPr>
          <p:cNvPr id="1872" name="Google Shape;1872;p170"/>
          <p:cNvSpPr txBox="1"/>
          <p:nvPr/>
        </p:nvSpPr>
        <p:spPr>
          <a:xfrm>
            <a:off x="0" y="4743300"/>
            <a:ext cx="8761200" cy="5079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chemeClr val="lt1"/>
                </a:highlight>
              </a:rPr>
              <a:t>Jiang, Synovic, Schorlemmer, et al. "An Empirical Study of Pre-Trained Model Reuse in the HuggingFace Deep Learning Model Registry”. Proceedings of the 45th International Conference on Software Engineering (ICSE’23).</a:t>
            </a:r>
            <a:endParaRPr sz="700">
              <a:solidFill>
                <a:srgbClr val="222222"/>
              </a:solidFill>
              <a:highlight>
                <a:schemeClr val="lt1"/>
              </a:highlight>
            </a:endParaRPr>
          </a:p>
          <a:p>
            <a:pPr marL="457200" lvl="0" indent="0" algn="l" rtl="0">
              <a:spcBef>
                <a:spcPts val="0"/>
              </a:spcBef>
              <a:spcAft>
                <a:spcPts val="0"/>
              </a:spcAft>
              <a:buNone/>
            </a:pPr>
            <a:endParaRPr sz="700">
              <a:solidFill>
                <a:srgbClr val="222222"/>
              </a:solidFill>
              <a:highlight>
                <a:srgbClr val="FFFFFF"/>
              </a:highlight>
            </a:endParaRPr>
          </a:p>
        </p:txBody>
      </p:sp>
      <p:pic>
        <p:nvPicPr>
          <p:cNvPr id="1873" name="Google Shape;1873;p170"/>
          <p:cNvPicPr preferRelativeResize="0"/>
          <p:nvPr/>
        </p:nvPicPr>
        <p:blipFill>
          <a:blip r:embed="rId3">
            <a:alphaModFix/>
          </a:blip>
          <a:stretch>
            <a:fillRect/>
          </a:stretch>
        </p:blipFill>
        <p:spPr>
          <a:xfrm>
            <a:off x="0" y="1188252"/>
            <a:ext cx="9144003" cy="1946672"/>
          </a:xfrm>
          <a:prstGeom prst="rect">
            <a:avLst/>
          </a:prstGeom>
          <a:noFill/>
          <a:ln>
            <a:noFill/>
          </a:ln>
        </p:spPr>
      </p:pic>
      <p:sp>
        <p:nvSpPr>
          <p:cNvPr id="2" name="Slide Number Placeholder 1">
            <a:extLst>
              <a:ext uri="{FF2B5EF4-FFF2-40B4-BE49-F238E27FC236}">
                <a16:creationId xmlns:a16="http://schemas.microsoft.com/office/drawing/2014/main" id="{9A19C8B1-0ACA-005E-BAC4-A2E23CA473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232</a:t>
            </a:fld>
            <a:endParaRPr lang="en"/>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1877"/>
        <p:cNvGrpSpPr/>
        <p:nvPr/>
      </p:nvGrpSpPr>
      <p:grpSpPr>
        <a:xfrm>
          <a:off x="0" y="0"/>
          <a:ext cx="0" cy="0"/>
          <a:chOff x="0" y="0"/>
          <a:chExt cx="0" cy="0"/>
        </a:xfrm>
      </p:grpSpPr>
      <p:sp>
        <p:nvSpPr>
          <p:cNvPr id="1878" name="Google Shape;1878;p171"/>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What attributes facilitate PTM reuse?</a:t>
            </a:r>
            <a:endParaRPr/>
          </a:p>
        </p:txBody>
      </p:sp>
      <p:sp>
        <p:nvSpPr>
          <p:cNvPr id="1880" name="Google Shape;1880;p171"/>
          <p:cNvSpPr txBox="1"/>
          <p:nvPr/>
        </p:nvSpPr>
        <p:spPr>
          <a:xfrm>
            <a:off x="0" y="4743300"/>
            <a:ext cx="8761200" cy="5079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chemeClr val="lt1"/>
                </a:highlight>
              </a:rPr>
              <a:t>Jiang, Synovic, Schorlemmer, et al. "An Empirical Study of Pre-Trained Model Reuse in the HuggingFace Deep Learning Model Registry”. Proceedings of the 45th International Conference on Software Engineering (ICSE’23).</a:t>
            </a:r>
            <a:endParaRPr sz="700">
              <a:solidFill>
                <a:srgbClr val="222222"/>
              </a:solidFill>
              <a:highlight>
                <a:schemeClr val="lt1"/>
              </a:highlight>
            </a:endParaRPr>
          </a:p>
          <a:p>
            <a:pPr marL="457200" lvl="0" indent="0" algn="l" rtl="0">
              <a:spcBef>
                <a:spcPts val="0"/>
              </a:spcBef>
              <a:spcAft>
                <a:spcPts val="0"/>
              </a:spcAft>
              <a:buNone/>
            </a:pPr>
            <a:endParaRPr sz="700">
              <a:solidFill>
                <a:srgbClr val="222222"/>
              </a:solidFill>
              <a:highlight>
                <a:srgbClr val="FFFFFF"/>
              </a:highlight>
            </a:endParaRPr>
          </a:p>
        </p:txBody>
      </p:sp>
      <p:pic>
        <p:nvPicPr>
          <p:cNvPr id="1881" name="Google Shape;1881;p171"/>
          <p:cNvPicPr preferRelativeResize="0"/>
          <p:nvPr/>
        </p:nvPicPr>
        <p:blipFill>
          <a:blip r:embed="rId3">
            <a:alphaModFix/>
          </a:blip>
          <a:stretch>
            <a:fillRect/>
          </a:stretch>
        </p:blipFill>
        <p:spPr>
          <a:xfrm>
            <a:off x="37000" y="890200"/>
            <a:ext cx="4924525" cy="3363100"/>
          </a:xfrm>
          <a:prstGeom prst="rect">
            <a:avLst/>
          </a:prstGeom>
          <a:noFill/>
          <a:ln>
            <a:noFill/>
          </a:ln>
        </p:spPr>
      </p:pic>
      <p:pic>
        <p:nvPicPr>
          <p:cNvPr id="1882" name="Google Shape;1882;p171"/>
          <p:cNvPicPr preferRelativeResize="0"/>
          <p:nvPr/>
        </p:nvPicPr>
        <p:blipFill>
          <a:blip r:embed="rId4">
            <a:alphaModFix/>
          </a:blip>
          <a:stretch>
            <a:fillRect/>
          </a:stretch>
        </p:blipFill>
        <p:spPr>
          <a:xfrm>
            <a:off x="4924525" y="890200"/>
            <a:ext cx="4203888" cy="3363100"/>
          </a:xfrm>
          <a:prstGeom prst="rect">
            <a:avLst/>
          </a:prstGeom>
          <a:noFill/>
          <a:ln>
            <a:noFill/>
          </a:ln>
        </p:spPr>
      </p:pic>
      <p:sp>
        <p:nvSpPr>
          <p:cNvPr id="2" name="Slide Number Placeholder 1">
            <a:extLst>
              <a:ext uri="{FF2B5EF4-FFF2-40B4-BE49-F238E27FC236}">
                <a16:creationId xmlns:a16="http://schemas.microsoft.com/office/drawing/2014/main" id="{7C2CC2AE-BE8D-CBC9-2876-1170197853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233</a:t>
            </a:fld>
            <a:endParaRPr lang="en"/>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1886"/>
        <p:cNvGrpSpPr/>
        <p:nvPr/>
      </p:nvGrpSpPr>
      <p:grpSpPr>
        <a:xfrm>
          <a:off x="0" y="0"/>
          <a:ext cx="0" cy="0"/>
          <a:chOff x="0" y="0"/>
          <a:chExt cx="0" cy="0"/>
        </a:xfrm>
      </p:grpSpPr>
      <p:sp>
        <p:nvSpPr>
          <p:cNvPr id="1887" name="Google Shape;1887;p172"/>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What is challenging of PTM Reuse?</a:t>
            </a:r>
            <a:endParaRPr/>
          </a:p>
        </p:txBody>
      </p:sp>
      <p:sp>
        <p:nvSpPr>
          <p:cNvPr id="1889" name="Google Shape;1889;p172"/>
          <p:cNvSpPr txBox="1"/>
          <p:nvPr/>
        </p:nvSpPr>
        <p:spPr>
          <a:xfrm>
            <a:off x="0" y="4743300"/>
            <a:ext cx="8761200" cy="5079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chemeClr val="lt1"/>
                </a:highlight>
              </a:rPr>
              <a:t>Jiang, Synovic, Schorlemmer, et al. "An Empirical Study of Pre-Trained Model Reuse in the HuggingFace Deep Learning Model Registry”. Proceedings of the 45th International Conference on Software Engineering (ICSE’23).</a:t>
            </a:r>
            <a:endParaRPr sz="700">
              <a:solidFill>
                <a:srgbClr val="222222"/>
              </a:solidFill>
              <a:highlight>
                <a:schemeClr val="lt1"/>
              </a:highlight>
            </a:endParaRPr>
          </a:p>
          <a:p>
            <a:pPr marL="457200" lvl="0" indent="0" algn="l" rtl="0">
              <a:spcBef>
                <a:spcPts val="0"/>
              </a:spcBef>
              <a:spcAft>
                <a:spcPts val="0"/>
              </a:spcAft>
              <a:buNone/>
            </a:pPr>
            <a:endParaRPr sz="700">
              <a:solidFill>
                <a:srgbClr val="222222"/>
              </a:solidFill>
              <a:highlight>
                <a:srgbClr val="FFFFFF"/>
              </a:highlight>
            </a:endParaRPr>
          </a:p>
        </p:txBody>
      </p:sp>
      <p:sp>
        <p:nvSpPr>
          <p:cNvPr id="1890" name="Google Shape;1890;p172"/>
          <p:cNvSpPr txBox="1"/>
          <p:nvPr/>
        </p:nvSpPr>
        <p:spPr>
          <a:xfrm>
            <a:off x="1176300" y="1401900"/>
            <a:ext cx="6408600" cy="23397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 sz="2800" b="1">
                <a:solidFill>
                  <a:schemeClr val="dk1"/>
                </a:solidFill>
                <a:latin typeface="Calibri"/>
                <a:ea typeface="Calibri"/>
                <a:cs typeface="Calibri"/>
                <a:sym typeface="Calibri"/>
              </a:rPr>
              <a:t>Missing attributes</a:t>
            </a:r>
            <a:r>
              <a:rPr lang="en" sz="2800">
                <a:solidFill>
                  <a:schemeClr val="dk1"/>
                </a:solidFill>
                <a:latin typeface="Calibri"/>
                <a:ea typeface="Calibri"/>
                <a:cs typeface="Calibri"/>
                <a:sym typeface="Calibri"/>
              </a:rPr>
              <a:t>  10/12 participants</a:t>
            </a:r>
            <a:endParaRPr sz="2800">
              <a:solidFill>
                <a:schemeClr val="dk1"/>
              </a:solidFill>
              <a:latin typeface="Calibri"/>
              <a:ea typeface="Calibri"/>
              <a:cs typeface="Calibri"/>
              <a:sym typeface="Calibri"/>
            </a:endParaRPr>
          </a:p>
          <a:p>
            <a:pPr marL="0" lvl="0" indent="0" algn="l" rtl="0">
              <a:lnSpc>
                <a:spcPct val="200000"/>
              </a:lnSpc>
              <a:spcBef>
                <a:spcPts val="0"/>
              </a:spcBef>
              <a:spcAft>
                <a:spcPts val="0"/>
              </a:spcAft>
              <a:buNone/>
            </a:pPr>
            <a:r>
              <a:rPr lang="en" sz="2800" b="1">
                <a:solidFill>
                  <a:schemeClr val="dk1"/>
                </a:solidFill>
                <a:latin typeface="Calibri"/>
                <a:ea typeface="Calibri"/>
                <a:cs typeface="Calibri"/>
                <a:sym typeface="Calibri"/>
              </a:rPr>
              <a:t>Discrepancies</a:t>
            </a:r>
            <a:r>
              <a:rPr lang="en" sz="2800">
                <a:solidFill>
                  <a:schemeClr val="dk1"/>
                </a:solidFill>
                <a:latin typeface="Calibri"/>
                <a:ea typeface="Calibri"/>
                <a:cs typeface="Calibri"/>
                <a:sym typeface="Calibri"/>
              </a:rPr>
              <a:t>  9/12 participants</a:t>
            </a:r>
            <a:endParaRPr sz="2800">
              <a:solidFill>
                <a:schemeClr val="dk1"/>
              </a:solidFill>
              <a:latin typeface="Calibri"/>
              <a:ea typeface="Calibri"/>
              <a:cs typeface="Calibri"/>
              <a:sym typeface="Calibri"/>
            </a:endParaRPr>
          </a:p>
          <a:p>
            <a:pPr marL="0" lvl="0" indent="0" algn="l" rtl="0">
              <a:lnSpc>
                <a:spcPct val="200000"/>
              </a:lnSpc>
              <a:spcBef>
                <a:spcPts val="0"/>
              </a:spcBef>
              <a:spcAft>
                <a:spcPts val="0"/>
              </a:spcAft>
              <a:buNone/>
            </a:pPr>
            <a:r>
              <a:rPr lang="en" sz="2800" b="1">
                <a:solidFill>
                  <a:schemeClr val="dk1"/>
                </a:solidFill>
                <a:latin typeface="Calibri"/>
                <a:ea typeface="Calibri"/>
                <a:cs typeface="Calibri"/>
                <a:sym typeface="Calibri"/>
              </a:rPr>
              <a:t>Security concerns</a:t>
            </a:r>
            <a:r>
              <a:rPr lang="en" sz="2800">
                <a:solidFill>
                  <a:schemeClr val="dk1"/>
                </a:solidFill>
                <a:latin typeface="Calibri"/>
                <a:ea typeface="Calibri"/>
                <a:cs typeface="Calibri"/>
                <a:sym typeface="Calibri"/>
              </a:rPr>
              <a:t>  3/12 participants</a:t>
            </a:r>
            <a:endParaRPr sz="28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DCE2FC2C-D03E-6788-8FD2-CA13294C8B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234</a:t>
            </a:fld>
            <a:endParaRPr lang="en"/>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1894"/>
        <p:cNvGrpSpPr/>
        <p:nvPr/>
      </p:nvGrpSpPr>
      <p:grpSpPr>
        <a:xfrm>
          <a:off x="0" y="0"/>
          <a:ext cx="0" cy="0"/>
          <a:chOff x="0" y="0"/>
          <a:chExt cx="0" cy="0"/>
        </a:xfrm>
      </p:grpSpPr>
      <p:sp>
        <p:nvSpPr>
          <p:cNvPr id="1895" name="Google Shape;1895;p173"/>
          <p:cNvSpPr txBox="1"/>
          <p:nvPr/>
        </p:nvSpPr>
        <p:spPr>
          <a:xfrm>
            <a:off x="18450" y="477125"/>
            <a:ext cx="9107100" cy="500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b="1">
                <a:solidFill>
                  <a:schemeClr val="dk1"/>
                </a:solidFill>
                <a:latin typeface="Calibri"/>
                <a:ea typeface="Calibri"/>
                <a:cs typeface="Calibri"/>
                <a:sym typeface="Calibri"/>
              </a:rPr>
              <a:t>Missing attributes</a:t>
            </a:r>
            <a:r>
              <a:rPr lang="en"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i="1">
                <a:solidFill>
                  <a:schemeClr val="dk1"/>
                </a:solidFill>
                <a:latin typeface="Calibri"/>
                <a:ea typeface="Calibri"/>
                <a:cs typeface="Calibri"/>
                <a:sym typeface="Calibri"/>
              </a:rPr>
              <a:t>“Missing details of models”</a:t>
            </a:r>
            <a:endParaRPr sz="1900" i="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i="1">
                <a:solidFill>
                  <a:schemeClr val="dk1"/>
                </a:solidFill>
                <a:latin typeface="Calibri"/>
                <a:ea typeface="Calibri"/>
                <a:cs typeface="Calibri"/>
                <a:sym typeface="Calibri"/>
              </a:rPr>
              <a:t>“Performances of the published models are unclear”</a:t>
            </a:r>
            <a:endParaRPr sz="1900" i="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i="1">
                <a:solidFill>
                  <a:schemeClr val="dk1"/>
                </a:solidFill>
                <a:latin typeface="Calibri"/>
                <a:ea typeface="Calibri"/>
                <a:cs typeface="Calibri"/>
                <a:sym typeface="Calibri"/>
              </a:rPr>
              <a:t>“Different authors process data differently, so it cannot be easily compared”</a:t>
            </a:r>
            <a:endParaRPr sz="1900" i="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900" b="1">
                <a:solidFill>
                  <a:schemeClr val="dk1"/>
                </a:solidFill>
                <a:latin typeface="Calibri"/>
                <a:ea typeface="Calibri"/>
                <a:cs typeface="Calibri"/>
                <a:sym typeface="Calibri"/>
              </a:rPr>
              <a:t>Discrepancies: </a:t>
            </a:r>
            <a:endParaRPr sz="19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a:solidFill>
                  <a:schemeClr val="dk1"/>
                </a:solidFill>
                <a:latin typeface="Calibri"/>
                <a:ea typeface="Calibri"/>
                <a:cs typeface="Calibri"/>
                <a:sym typeface="Calibri"/>
              </a:rPr>
              <a:t>“</a:t>
            </a:r>
            <a:r>
              <a:rPr lang="en" sz="1900" i="1">
                <a:solidFill>
                  <a:schemeClr val="dk1"/>
                </a:solidFill>
                <a:latin typeface="Calibri"/>
                <a:ea typeface="Calibri"/>
                <a:cs typeface="Calibri"/>
                <a:sym typeface="Calibri"/>
              </a:rPr>
              <a:t>Some of the models are over-promising</a:t>
            </a:r>
            <a:r>
              <a:rPr lang="en"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a:solidFill>
                  <a:schemeClr val="dk1"/>
                </a:solidFill>
                <a:latin typeface="Calibri"/>
                <a:ea typeface="Calibri"/>
                <a:cs typeface="Calibri"/>
                <a:sym typeface="Calibri"/>
              </a:rPr>
              <a:t>“</a:t>
            </a:r>
            <a:r>
              <a:rPr lang="en" sz="1900" i="1">
                <a:solidFill>
                  <a:schemeClr val="dk1"/>
                </a:solidFill>
                <a:latin typeface="Calibri"/>
                <a:ea typeface="Calibri"/>
                <a:cs typeface="Calibri"/>
                <a:sym typeface="Calibri"/>
              </a:rPr>
              <a:t>Model names are not named correctly and sometimes the provided scripts are broken</a:t>
            </a:r>
            <a:r>
              <a:rPr lang="en"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900" b="1">
                <a:solidFill>
                  <a:schemeClr val="dk1"/>
                </a:solidFill>
                <a:latin typeface="Calibri"/>
                <a:ea typeface="Calibri"/>
                <a:cs typeface="Calibri"/>
                <a:sym typeface="Calibri"/>
              </a:rPr>
              <a:t>Security and Privacy Risks:</a:t>
            </a:r>
            <a:endParaRPr sz="19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i="1">
                <a:solidFill>
                  <a:schemeClr val="dk1"/>
                </a:solidFill>
                <a:latin typeface="Calibri"/>
                <a:ea typeface="Calibri"/>
                <a:cs typeface="Calibri"/>
                <a:sym typeface="Calibri"/>
              </a:rPr>
              <a:t>“The model deployment and data transmission are not in their control</a:t>
            </a:r>
            <a:r>
              <a:rPr lang="en"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a:solidFill>
                  <a:schemeClr val="dk1"/>
                </a:solidFill>
                <a:latin typeface="Calibri"/>
                <a:ea typeface="Calibri"/>
                <a:cs typeface="Calibri"/>
                <a:sym typeface="Calibri"/>
              </a:rPr>
              <a:t>“</a:t>
            </a:r>
            <a:r>
              <a:rPr lang="en" sz="1900" i="1">
                <a:solidFill>
                  <a:schemeClr val="dk1"/>
                </a:solidFill>
                <a:latin typeface="Calibri"/>
                <a:ea typeface="Calibri"/>
                <a:cs typeface="Calibri"/>
                <a:sym typeface="Calibri"/>
              </a:rPr>
              <a:t>It is hard to know what exactly generated the model because most training logs are missing</a:t>
            </a:r>
            <a:r>
              <a:rPr lang="en"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i="1">
                <a:solidFill>
                  <a:schemeClr val="dk1"/>
                </a:solidFill>
                <a:latin typeface="Calibri"/>
                <a:ea typeface="Calibri"/>
                <a:cs typeface="Calibri"/>
                <a:sym typeface="Calibri"/>
              </a:rPr>
              <a:t>“If the model is trained with malicious intents. It could have a lot of consequences in the real world”</a:t>
            </a:r>
            <a:endParaRPr sz="1900" i="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2900" b="1">
              <a:solidFill>
                <a:schemeClr val="dk1"/>
              </a:solidFill>
              <a:latin typeface="Calibri"/>
              <a:ea typeface="Calibri"/>
              <a:cs typeface="Calibri"/>
              <a:sym typeface="Calibri"/>
            </a:endParaRPr>
          </a:p>
        </p:txBody>
      </p:sp>
      <p:sp>
        <p:nvSpPr>
          <p:cNvPr id="1896" name="Google Shape;1896;p173"/>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Why PTM Reuse is hard?</a:t>
            </a:r>
            <a:endParaRPr/>
          </a:p>
        </p:txBody>
      </p:sp>
      <p:sp>
        <p:nvSpPr>
          <p:cNvPr id="1898" name="Google Shape;1898;p173"/>
          <p:cNvSpPr txBox="1"/>
          <p:nvPr/>
        </p:nvSpPr>
        <p:spPr>
          <a:xfrm>
            <a:off x="-400275" y="4891250"/>
            <a:ext cx="94722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chemeClr val="lt1"/>
                </a:highlight>
              </a:rPr>
              <a:t>Jiang, Synovic, Schorlemmer, et al. "An Empirical Study of Pre-Trained Model Reuse in the HuggingFace Deep Learning Model Registry”. Proceedings of the 45th International Conference on Software Engineering (ICSE’23).</a:t>
            </a:r>
            <a:endParaRPr sz="700">
              <a:solidFill>
                <a:srgbClr val="222222"/>
              </a:solidFill>
              <a:highlight>
                <a:schemeClr val="lt1"/>
              </a:highlight>
            </a:endParaRPr>
          </a:p>
          <a:p>
            <a:pPr marL="457200" lvl="0" indent="0" algn="l" rtl="0">
              <a:spcBef>
                <a:spcPts val="0"/>
              </a:spcBef>
              <a:spcAft>
                <a:spcPts val="0"/>
              </a:spcAft>
              <a:buNone/>
            </a:pPr>
            <a:endParaRPr sz="700">
              <a:solidFill>
                <a:srgbClr val="222222"/>
              </a:solidFill>
              <a:highlight>
                <a:srgbClr val="FFFFFF"/>
              </a:highlight>
            </a:endParaRPr>
          </a:p>
        </p:txBody>
      </p:sp>
      <p:sp>
        <p:nvSpPr>
          <p:cNvPr id="2" name="Slide Number Placeholder 1">
            <a:extLst>
              <a:ext uri="{FF2B5EF4-FFF2-40B4-BE49-F238E27FC236}">
                <a16:creationId xmlns:a16="http://schemas.microsoft.com/office/drawing/2014/main" id="{A3BDC785-341C-0B2F-17D6-6D97F8C8C4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235</a:t>
            </a:fld>
            <a:endParaRPr lang="en"/>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show="0">
  <p:cSld>
    <p:spTree>
      <p:nvGrpSpPr>
        <p:cNvPr id="1" name="Shape 1902"/>
        <p:cNvGrpSpPr/>
        <p:nvPr/>
      </p:nvGrpSpPr>
      <p:grpSpPr>
        <a:xfrm>
          <a:off x="0" y="0"/>
          <a:ext cx="0" cy="0"/>
          <a:chOff x="0" y="0"/>
          <a:chExt cx="0" cy="0"/>
        </a:xfrm>
      </p:grpSpPr>
      <p:sp>
        <p:nvSpPr>
          <p:cNvPr id="1903" name="Google Shape;1903;p174"/>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What attributes facilitate PTM reuse?</a:t>
            </a:r>
            <a:endParaRPr/>
          </a:p>
        </p:txBody>
      </p:sp>
      <p:pic>
        <p:nvPicPr>
          <p:cNvPr id="1905" name="Google Shape;1905;p174"/>
          <p:cNvPicPr preferRelativeResize="0"/>
          <p:nvPr/>
        </p:nvPicPr>
        <p:blipFill>
          <a:blip r:embed="rId3">
            <a:alphaModFix/>
          </a:blip>
          <a:stretch>
            <a:fillRect/>
          </a:stretch>
        </p:blipFill>
        <p:spPr>
          <a:xfrm>
            <a:off x="37000" y="890200"/>
            <a:ext cx="4924525" cy="3363100"/>
          </a:xfrm>
          <a:prstGeom prst="rect">
            <a:avLst/>
          </a:prstGeom>
          <a:noFill/>
          <a:ln>
            <a:noFill/>
          </a:ln>
        </p:spPr>
      </p:pic>
      <p:pic>
        <p:nvPicPr>
          <p:cNvPr id="1906" name="Google Shape;1906;p174"/>
          <p:cNvPicPr preferRelativeResize="0"/>
          <p:nvPr/>
        </p:nvPicPr>
        <p:blipFill>
          <a:blip r:embed="rId4">
            <a:alphaModFix/>
          </a:blip>
          <a:stretch>
            <a:fillRect/>
          </a:stretch>
        </p:blipFill>
        <p:spPr>
          <a:xfrm>
            <a:off x="4924525" y="890200"/>
            <a:ext cx="4203888" cy="3363100"/>
          </a:xfrm>
          <a:prstGeom prst="rect">
            <a:avLst/>
          </a:prstGeom>
          <a:noFill/>
          <a:ln>
            <a:noFill/>
          </a:ln>
        </p:spPr>
      </p:pic>
      <p:sp>
        <p:nvSpPr>
          <p:cNvPr id="2" name="Slide Number Placeholder 1">
            <a:extLst>
              <a:ext uri="{FF2B5EF4-FFF2-40B4-BE49-F238E27FC236}">
                <a16:creationId xmlns:a16="http://schemas.microsoft.com/office/drawing/2014/main" id="{AB5F16F0-3CBA-8EFF-9CE3-1AD6FF835F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236</a:t>
            </a:fld>
            <a:endParaRPr lang="en"/>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Shape 1910"/>
        <p:cNvGrpSpPr/>
        <p:nvPr/>
      </p:nvGrpSpPr>
      <p:grpSpPr>
        <a:xfrm>
          <a:off x="0" y="0"/>
          <a:ext cx="0" cy="0"/>
          <a:chOff x="0" y="0"/>
          <a:chExt cx="0" cy="0"/>
        </a:xfrm>
      </p:grpSpPr>
      <p:sp>
        <p:nvSpPr>
          <p:cNvPr id="1911" name="Google Shape;1911;p175"/>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How often are PTM attributes missing?</a:t>
            </a:r>
            <a:endParaRPr/>
          </a:p>
        </p:txBody>
      </p:sp>
      <p:pic>
        <p:nvPicPr>
          <p:cNvPr id="1913" name="Google Shape;1913;p175"/>
          <p:cNvPicPr preferRelativeResize="0"/>
          <p:nvPr/>
        </p:nvPicPr>
        <p:blipFill>
          <a:blip r:embed="rId3">
            <a:alphaModFix/>
          </a:blip>
          <a:stretch>
            <a:fillRect/>
          </a:stretch>
        </p:blipFill>
        <p:spPr>
          <a:xfrm>
            <a:off x="1702675" y="703250"/>
            <a:ext cx="5355846" cy="3822901"/>
          </a:xfrm>
          <a:prstGeom prst="rect">
            <a:avLst/>
          </a:prstGeom>
          <a:noFill/>
          <a:ln>
            <a:noFill/>
          </a:ln>
        </p:spPr>
      </p:pic>
      <p:sp>
        <p:nvSpPr>
          <p:cNvPr id="2" name="Slide Number Placeholder 1">
            <a:extLst>
              <a:ext uri="{FF2B5EF4-FFF2-40B4-BE49-F238E27FC236}">
                <a16:creationId xmlns:a16="http://schemas.microsoft.com/office/drawing/2014/main" id="{5B5A7730-C48F-989E-624A-59F2D13989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237</a:t>
            </a:fld>
            <a:endParaRPr lang="en"/>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Shape 1917"/>
        <p:cNvGrpSpPr/>
        <p:nvPr/>
      </p:nvGrpSpPr>
      <p:grpSpPr>
        <a:xfrm>
          <a:off x="0" y="0"/>
          <a:ext cx="0" cy="0"/>
          <a:chOff x="0" y="0"/>
          <a:chExt cx="0" cy="0"/>
        </a:xfrm>
      </p:grpSpPr>
      <p:sp>
        <p:nvSpPr>
          <p:cNvPr id="1918" name="Google Shape;1918;p176"/>
          <p:cNvSpPr txBox="1">
            <a:spLocks noGrp="1"/>
          </p:cNvSpPr>
          <p:nvPr>
            <p:ph type="title"/>
          </p:nvPr>
        </p:nvSpPr>
        <p:spPr>
          <a:xfrm>
            <a:off x="311700" y="800575"/>
            <a:ext cx="8520600" cy="7389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solidFill>
                  <a:srgbClr val="FF0000"/>
                </a:solidFill>
              </a:rPr>
              <a:t>Any risks?</a:t>
            </a:r>
            <a:endParaRPr>
              <a:solidFill>
                <a:srgbClr val="FF0000"/>
              </a:solidFill>
            </a:endParaRPr>
          </a:p>
        </p:txBody>
      </p:sp>
      <p:sp>
        <p:nvSpPr>
          <p:cNvPr id="1920" name="Google Shape;1920;p176"/>
          <p:cNvSpPr txBox="1">
            <a:spLocks noGrp="1"/>
          </p:cNvSpPr>
          <p:nvPr>
            <p:ph type="title" idx="4294967295"/>
          </p:nvPr>
        </p:nvSpPr>
        <p:spPr>
          <a:xfrm>
            <a:off x="0" y="3324225"/>
            <a:ext cx="8521700" cy="1292225"/>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t>Some </a:t>
            </a:r>
            <a:r>
              <a:rPr lang="en" b="1"/>
              <a:t>trust issues</a:t>
            </a:r>
            <a:r>
              <a:rPr lang="en"/>
              <a:t> </a:t>
            </a:r>
            <a:endParaRPr/>
          </a:p>
          <a:p>
            <a:pPr marL="0" lvl="0" indent="0" algn="ctr" rtl="0">
              <a:spcBef>
                <a:spcPts val="0"/>
              </a:spcBef>
              <a:spcAft>
                <a:spcPts val="0"/>
              </a:spcAft>
              <a:buNone/>
            </a:pPr>
            <a:r>
              <a:rPr lang="en"/>
              <a:t>in the PTM supply chain!</a:t>
            </a:r>
            <a:endParaRPr/>
          </a:p>
        </p:txBody>
      </p:sp>
      <p:cxnSp>
        <p:nvCxnSpPr>
          <p:cNvPr id="1921" name="Google Shape;1921;p176"/>
          <p:cNvCxnSpPr/>
          <p:nvPr/>
        </p:nvCxnSpPr>
        <p:spPr>
          <a:xfrm>
            <a:off x="4572000" y="1890875"/>
            <a:ext cx="0" cy="1192800"/>
          </a:xfrm>
          <a:prstGeom prst="straightConnector1">
            <a:avLst/>
          </a:prstGeom>
          <a:noFill/>
          <a:ln w="76200" cap="flat" cmpd="sng">
            <a:solidFill>
              <a:srgbClr val="1155CC"/>
            </a:solidFill>
            <a:prstDash val="solid"/>
            <a:round/>
            <a:headEnd type="none" w="med" len="med"/>
            <a:tailEnd type="stealth" w="med" len="med"/>
          </a:ln>
        </p:spPr>
      </p:cxnSp>
      <p:sp>
        <p:nvSpPr>
          <p:cNvPr id="1922" name="Google Shape;1922;p176"/>
          <p:cNvSpPr txBox="1"/>
          <p:nvPr/>
        </p:nvSpPr>
        <p:spPr>
          <a:xfrm>
            <a:off x="0" y="0"/>
            <a:ext cx="2943300" cy="37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[SCORED’22, ICSE’23]</a:t>
            </a:r>
            <a:endParaRPr sz="12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FC6EF560-B35A-EB65-DFB9-B2ABB166B7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238</a:t>
            </a:fld>
            <a:endParaRPr lang="en"/>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0">
  <p:cSld>
    <p:spTree>
      <p:nvGrpSpPr>
        <p:cNvPr id="1" name="Shape 1926"/>
        <p:cNvGrpSpPr/>
        <p:nvPr/>
      </p:nvGrpSpPr>
      <p:grpSpPr>
        <a:xfrm>
          <a:off x="0" y="0"/>
          <a:ext cx="0" cy="0"/>
          <a:chOff x="0" y="0"/>
          <a:chExt cx="0" cy="0"/>
        </a:xfrm>
      </p:grpSpPr>
      <p:pic>
        <p:nvPicPr>
          <p:cNvPr id="1927" name="Google Shape;1927;p177"/>
          <p:cNvPicPr preferRelativeResize="0"/>
          <p:nvPr/>
        </p:nvPicPr>
        <p:blipFill rotWithShape="1">
          <a:blip r:embed="rId3">
            <a:alphaModFix/>
          </a:blip>
          <a:srcRect b="1632"/>
          <a:stretch/>
        </p:blipFill>
        <p:spPr>
          <a:xfrm>
            <a:off x="170850" y="724338"/>
            <a:ext cx="5047750" cy="3910225"/>
          </a:xfrm>
          <a:prstGeom prst="rect">
            <a:avLst/>
          </a:prstGeom>
          <a:noFill/>
          <a:ln>
            <a:noFill/>
          </a:ln>
        </p:spPr>
      </p:pic>
      <p:sp>
        <p:nvSpPr>
          <p:cNvPr id="1928" name="Google Shape;1928;p177"/>
          <p:cNvSpPr/>
          <p:nvPr/>
        </p:nvSpPr>
        <p:spPr>
          <a:xfrm>
            <a:off x="638125" y="1041900"/>
            <a:ext cx="508500" cy="30597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9" name="Google Shape;1929;p177"/>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Risk 1</a:t>
            </a:r>
            <a:r>
              <a:rPr lang="en"/>
              <a:t>: Maintainer gone bad</a:t>
            </a:r>
            <a:endParaRPr/>
          </a:p>
        </p:txBody>
      </p:sp>
      <p:sp>
        <p:nvSpPr>
          <p:cNvPr id="1931" name="Google Shape;1931;p177"/>
          <p:cNvSpPr txBox="1"/>
          <p:nvPr/>
        </p:nvSpPr>
        <p:spPr>
          <a:xfrm>
            <a:off x="0" y="4743300"/>
            <a:ext cx="87612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rgbClr val="FFFFFF"/>
                </a:highlight>
              </a:rPr>
              <a:t>Jiang, Synovic, Schorlemmer et al. "An Empirical Study of Artifacts and Security Risks in the Pre-trained Model Supply Chain." Proceedings of the 2022 ACM Workshop on Software Supply Chain Offensive Research and Ecosystem Defenses. (SCORED’22).</a:t>
            </a:r>
            <a:endParaRPr sz="700">
              <a:solidFill>
                <a:srgbClr val="222222"/>
              </a:solidFill>
              <a:highlight>
                <a:srgbClr val="FFFFFF"/>
              </a:highlight>
            </a:endParaRPr>
          </a:p>
        </p:txBody>
      </p:sp>
      <p:sp>
        <p:nvSpPr>
          <p:cNvPr id="1932" name="Google Shape;1932;p177"/>
          <p:cNvSpPr txBox="1"/>
          <p:nvPr/>
        </p:nvSpPr>
        <p:spPr>
          <a:xfrm>
            <a:off x="5218600" y="841525"/>
            <a:ext cx="3802500" cy="554100"/>
          </a:xfrm>
          <a:prstGeom prst="rect">
            <a:avLst/>
          </a:prstGeom>
          <a:noFill/>
          <a:ln>
            <a:noFill/>
          </a:ln>
        </p:spPr>
        <p:txBody>
          <a:bodyPr spcFirstLastPara="1" wrap="square" lIns="91425" tIns="91425" rIns="91425" bIns="91425" anchor="t" anchorCtr="0">
            <a:spAutoFit/>
          </a:bodyPr>
          <a:lstStyle/>
          <a:p>
            <a:pPr marL="12700" lvl="0" indent="0" algn="l" rtl="0">
              <a:lnSpc>
                <a:spcPct val="115000"/>
              </a:lnSpc>
              <a:spcBef>
                <a:spcPts val="0"/>
              </a:spcBef>
              <a:spcAft>
                <a:spcPts val="0"/>
              </a:spcAft>
              <a:buNone/>
            </a:pPr>
            <a:r>
              <a:rPr lang="en" sz="2400">
                <a:solidFill>
                  <a:schemeClr val="dk1"/>
                </a:solidFill>
                <a:latin typeface="Calibri"/>
                <a:ea typeface="Calibri"/>
                <a:cs typeface="Calibri"/>
                <a:sym typeface="Calibri"/>
              </a:rPr>
              <a:t>1 maintainer </a:t>
            </a:r>
            <a:r>
              <a:rPr lang="en" sz="2400">
                <a:solidFill>
                  <a:schemeClr val="dk1"/>
                </a:solidFill>
              </a:rPr>
              <a:t>→</a:t>
            </a:r>
            <a:r>
              <a:rPr lang="en" sz="2400">
                <a:solidFill>
                  <a:schemeClr val="dk1"/>
                </a:solidFill>
                <a:latin typeface="Calibri"/>
                <a:ea typeface="Calibri"/>
                <a:cs typeface="Calibri"/>
                <a:sym typeface="Calibri"/>
              </a:rPr>
              <a:t> 1000+ PTMs</a:t>
            </a:r>
            <a:endParaRPr sz="2400">
              <a:solidFill>
                <a:schemeClr val="dk1"/>
              </a:solidFill>
              <a:latin typeface="Calibri"/>
              <a:ea typeface="Calibri"/>
              <a:cs typeface="Calibri"/>
              <a:sym typeface="Calibri"/>
            </a:endParaRPr>
          </a:p>
        </p:txBody>
      </p:sp>
      <p:sp>
        <p:nvSpPr>
          <p:cNvPr id="1933" name="Google Shape;1933;p177"/>
          <p:cNvSpPr txBox="1"/>
          <p:nvPr/>
        </p:nvSpPr>
        <p:spPr>
          <a:xfrm>
            <a:off x="6071400" y="2588425"/>
            <a:ext cx="1976400" cy="554100"/>
          </a:xfrm>
          <a:prstGeom prst="rect">
            <a:avLst/>
          </a:prstGeom>
          <a:noFill/>
          <a:ln>
            <a:noFill/>
          </a:ln>
        </p:spPr>
        <p:txBody>
          <a:bodyPr spcFirstLastPara="1" wrap="square" lIns="91425" tIns="91425" rIns="91425" bIns="91425" anchor="t" anchorCtr="0">
            <a:spAutoFit/>
          </a:bodyPr>
          <a:lstStyle/>
          <a:p>
            <a:pPr marL="12700" lvl="0" indent="0" algn="l" rtl="0">
              <a:lnSpc>
                <a:spcPct val="115000"/>
              </a:lnSpc>
              <a:spcBef>
                <a:spcPts val="0"/>
              </a:spcBef>
              <a:spcAft>
                <a:spcPts val="0"/>
              </a:spcAft>
              <a:buNone/>
            </a:pPr>
            <a:r>
              <a:rPr lang="en" sz="2400">
                <a:solidFill>
                  <a:schemeClr val="dk1"/>
                </a:solidFill>
                <a:latin typeface="Calibri"/>
                <a:ea typeface="Calibri"/>
                <a:cs typeface="Calibri"/>
                <a:sym typeface="Calibri"/>
              </a:rPr>
              <a:t>Vulnerability</a:t>
            </a:r>
            <a:endParaRPr sz="2400">
              <a:solidFill>
                <a:schemeClr val="dk1"/>
              </a:solidFill>
              <a:latin typeface="Calibri"/>
              <a:ea typeface="Calibri"/>
              <a:cs typeface="Calibri"/>
              <a:sym typeface="Calibri"/>
            </a:endParaRPr>
          </a:p>
        </p:txBody>
      </p:sp>
      <p:cxnSp>
        <p:nvCxnSpPr>
          <p:cNvPr id="1934" name="Google Shape;1934;p177"/>
          <p:cNvCxnSpPr/>
          <p:nvPr/>
        </p:nvCxnSpPr>
        <p:spPr>
          <a:xfrm>
            <a:off x="7059600" y="1395625"/>
            <a:ext cx="0" cy="1192800"/>
          </a:xfrm>
          <a:prstGeom prst="straightConnector1">
            <a:avLst/>
          </a:prstGeom>
          <a:noFill/>
          <a:ln w="76200" cap="flat" cmpd="sng">
            <a:solidFill>
              <a:srgbClr val="1155CC"/>
            </a:solidFill>
            <a:prstDash val="solid"/>
            <a:round/>
            <a:headEnd type="none" w="med" len="med"/>
            <a:tailEnd type="stealth" w="med" len="med"/>
          </a:ln>
        </p:spPr>
      </p:cxnSp>
      <p:sp>
        <p:nvSpPr>
          <p:cNvPr id="2" name="Slide Number Placeholder 1">
            <a:extLst>
              <a:ext uri="{FF2B5EF4-FFF2-40B4-BE49-F238E27FC236}">
                <a16:creationId xmlns:a16="http://schemas.microsoft.com/office/drawing/2014/main" id="{E1E621EF-9ADD-FDD0-1499-BC314202F6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239</a:t>
            </a:fld>
            <a:endParaRPr lang="en"/>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79639DDB-10AF-99C5-4919-3FD5CA2DA3EE}"/>
            </a:ext>
          </a:extLst>
        </p:cNvPr>
        <p:cNvGrpSpPr/>
        <p:nvPr/>
      </p:nvGrpSpPr>
      <p:grpSpPr>
        <a:xfrm>
          <a:off x="0" y="0"/>
          <a:ext cx="0" cy="0"/>
          <a:chOff x="0" y="0"/>
          <a:chExt cx="0" cy="0"/>
        </a:xfrm>
      </p:grpSpPr>
      <p:sp>
        <p:nvSpPr>
          <p:cNvPr id="363" name="Google Shape;363;p34">
            <a:extLst>
              <a:ext uri="{FF2B5EF4-FFF2-40B4-BE49-F238E27FC236}">
                <a16:creationId xmlns:a16="http://schemas.microsoft.com/office/drawing/2014/main" id="{2DA3A608-A85F-1473-4DE2-886C7BF286BB}"/>
              </a:ext>
            </a:extLst>
          </p:cNvPr>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t>Topic 1</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Challenges and Practices of Deep Learning Reengineering</a:t>
            </a:r>
            <a:endParaRPr sz="4000">
              <a:solidFill>
                <a:schemeClr val="dk2"/>
              </a:solidFill>
            </a:endParaRPr>
          </a:p>
        </p:txBody>
      </p:sp>
      <p:sp>
        <p:nvSpPr>
          <p:cNvPr id="362" name="Google Shape;362;p34">
            <a:extLst>
              <a:ext uri="{FF2B5EF4-FFF2-40B4-BE49-F238E27FC236}">
                <a16:creationId xmlns:a16="http://schemas.microsoft.com/office/drawing/2014/main" id="{F9B23CFC-7F22-FD4F-6A2F-49C8E8B55087}"/>
              </a:ext>
            </a:extLst>
          </p:cNvPr>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4" name="Google Shape;364;p34">
            <a:extLst>
              <a:ext uri="{FF2B5EF4-FFF2-40B4-BE49-F238E27FC236}">
                <a16:creationId xmlns:a16="http://schemas.microsoft.com/office/drawing/2014/main" id="{97B07476-1838-A1EE-EF1D-4AF7D55E98AE}"/>
              </a:ext>
            </a:extLst>
          </p:cNvPr>
          <p:cNvSpPr txBox="1"/>
          <p:nvPr/>
        </p:nvSpPr>
        <p:spPr>
          <a:xfrm>
            <a:off x="0" y="4398367"/>
            <a:ext cx="8832300" cy="923299"/>
          </a:xfrm>
          <a:prstGeom prst="rect">
            <a:avLst/>
          </a:prstGeom>
          <a:noFill/>
          <a:ln>
            <a:noFill/>
          </a:ln>
        </p:spPr>
        <p:txBody>
          <a:bodyPr spcFirstLastPara="1" wrap="square" lIns="91425" tIns="91425" rIns="91425" bIns="91425" anchor="t" anchorCtr="0">
            <a:spAutoFit/>
          </a:bodyPr>
          <a:lstStyle/>
          <a:p>
            <a:pPr marL="0" indent="0">
              <a:buNone/>
            </a:pPr>
            <a:r>
              <a:rPr lang="en-US" sz="800" b="1">
                <a:latin typeface="Arial" panose="020B0604020202020204" pitchFamily="34" charset="0"/>
                <a:cs typeface="Arial" panose="020B0604020202020204" pitchFamily="34" charset="0"/>
              </a:rPr>
              <a:t>[EMSE’24]</a:t>
            </a:r>
            <a:r>
              <a:rPr lang="en-US" sz="800">
                <a:latin typeface="Arial" panose="020B0604020202020204" pitchFamily="34" charset="0"/>
                <a:cs typeface="Arial" panose="020B0604020202020204" pitchFamily="34" charset="0"/>
              </a:rPr>
              <a:t> </a:t>
            </a:r>
            <a:r>
              <a:rPr lang="en-US" sz="800" b="1" u="sng">
                <a:latin typeface="Arial" panose="020B0604020202020204" pitchFamily="34" charset="0"/>
                <a:cs typeface="Arial" panose="020B0604020202020204" pitchFamily="34" charset="0"/>
              </a:rPr>
              <a:t>Jiang</a:t>
            </a:r>
            <a:r>
              <a:rPr lang="en-US" sz="800">
                <a:latin typeface="Arial" panose="020B0604020202020204" pitchFamily="34" charset="0"/>
                <a:cs typeface="Arial" panose="020B0604020202020204" pitchFamily="34" charset="0"/>
              </a:rPr>
              <a:t>, Banna, Vivek, Goel, Synovic, Klingensmith, </a:t>
            </a:r>
            <a:r>
              <a:rPr lang="en-US" sz="800" err="1">
                <a:latin typeface="Arial" panose="020B0604020202020204" pitchFamily="34" charset="0"/>
                <a:cs typeface="Arial" panose="020B0604020202020204" pitchFamily="34" charset="0"/>
              </a:rPr>
              <a:t>Thiruvathukal</a:t>
            </a:r>
            <a:r>
              <a:rPr lang="en-US" sz="800">
                <a:latin typeface="Arial" panose="020B0604020202020204" pitchFamily="34" charset="0"/>
                <a:cs typeface="Arial" panose="020B0604020202020204" pitchFamily="34" charset="0"/>
              </a:rPr>
              <a:t>, and Davis. Challenges and Practices of Deep Learning Model Reengineering: A Case Study on Computer Vision. Empirical Software Engineering (EMSE’24). 63 pages.</a:t>
            </a:r>
          </a:p>
          <a:p>
            <a:pPr marL="0" indent="0">
              <a:buNone/>
            </a:pPr>
            <a:r>
              <a:rPr lang="en-US" sz="800" b="1">
                <a:latin typeface="Arial" panose="020B0604020202020204" pitchFamily="34" charset="0"/>
                <a:cs typeface="Arial" panose="020B0604020202020204" pitchFamily="34" charset="0"/>
              </a:rPr>
              <a:t>[arXiv’21]</a:t>
            </a:r>
            <a:r>
              <a:rPr lang="en-US" sz="800">
                <a:latin typeface="Arial" panose="020B0604020202020204" pitchFamily="34" charset="0"/>
                <a:cs typeface="Arial" panose="020B0604020202020204" pitchFamily="34" charset="0"/>
              </a:rPr>
              <a:t> Banna, </a:t>
            </a:r>
            <a:r>
              <a:rPr lang="en-US" sz="800" err="1">
                <a:latin typeface="Arial" panose="020B0604020202020204" pitchFamily="34" charset="0"/>
                <a:cs typeface="Arial" panose="020B0604020202020204" pitchFamily="34" charset="0"/>
              </a:rPr>
              <a:t>Chinnakotla</a:t>
            </a:r>
            <a:r>
              <a:rPr lang="en-US" sz="800">
                <a:latin typeface="Arial" panose="020B0604020202020204" pitchFamily="34" charset="0"/>
                <a:cs typeface="Arial" panose="020B0604020202020204" pitchFamily="34" charset="0"/>
              </a:rPr>
              <a:t>, Yan, </a:t>
            </a:r>
            <a:r>
              <a:rPr lang="en-US" sz="800" err="1">
                <a:latin typeface="Arial" panose="020B0604020202020204" pitchFamily="34" charset="0"/>
                <a:cs typeface="Arial" panose="020B0604020202020204" pitchFamily="34" charset="0"/>
              </a:rPr>
              <a:t>Vegesana</a:t>
            </a:r>
            <a:r>
              <a:rPr lang="en-US" sz="800">
                <a:latin typeface="Arial" panose="020B0604020202020204" pitchFamily="34" charset="0"/>
                <a:cs typeface="Arial" panose="020B0604020202020204" pitchFamily="34" charset="0"/>
              </a:rPr>
              <a:t>, Vivek, Krishnappa, </a:t>
            </a:r>
            <a:r>
              <a:rPr lang="en-US" sz="800" b="1" u="sng">
                <a:latin typeface="Arial" panose="020B0604020202020204" pitchFamily="34" charset="0"/>
                <a:cs typeface="Arial" panose="020B0604020202020204" pitchFamily="34" charset="0"/>
              </a:rPr>
              <a:t>Jiang</a:t>
            </a:r>
            <a:r>
              <a:rPr lang="en-US" sz="800">
                <a:latin typeface="Arial" panose="020B0604020202020204" pitchFamily="34" charset="0"/>
                <a:cs typeface="Arial" panose="020B0604020202020204" pitchFamily="34" charset="0"/>
              </a:rPr>
              <a:t>, Lu, </a:t>
            </a:r>
            <a:r>
              <a:rPr lang="en-US" sz="800" err="1">
                <a:latin typeface="Arial" panose="020B0604020202020204" pitchFamily="34" charset="0"/>
                <a:cs typeface="Arial" panose="020B0604020202020204" pitchFamily="34" charset="0"/>
              </a:rPr>
              <a:t>Thiruvathukal</a:t>
            </a:r>
            <a:r>
              <a:rPr lang="en-US" sz="800">
                <a:latin typeface="Arial" panose="020B0604020202020204" pitchFamily="34" charset="0"/>
                <a:cs typeface="Arial" panose="020B0604020202020204" pitchFamily="34" charset="0"/>
              </a:rPr>
              <a:t>, and Davis. An Experience Report on Machine Learning Reproducibility: Guidance for Practitioners and TensorFlow Model Garden Contributors. https://</a:t>
            </a:r>
            <a:r>
              <a:rPr lang="en-US" sz="800" err="1">
                <a:latin typeface="Arial" panose="020B0604020202020204" pitchFamily="34" charset="0"/>
                <a:cs typeface="Arial" panose="020B0604020202020204" pitchFamily="34" charset="0"/>
              </a:rPr>
              <a:t>arxiv.org</a:t>
            </a:r>
            <a:r>
              <a:rPr lang="en-US" sz="800">
                <a:latin typeface="Arial" panose="020B0604020202020204" pitchFamily="34" charset="0"/>
                <a:cs typeface="Arial" panose="020B0604020202020204" pitchFamily="34" charset="0"/>
              </a:rPr>
              <a:t>/abs/2107.00821. 2021.</a:t>
            </a:r>
          </a:p>
          <a:p>
            <a:pPr marL="0" indent="0">
              <a:buNone/>
            </a:pPr>
            <a:r>
              <a:rPr lang="en-US" sz="800" b="1">
                <a:latin typeface="Arial" panose="020B0604020202020204" pitchFamily="34" charset="0"/>
                <a:cs typeface="Arial" panose="020B0604020202020204" pitchFamily="34" charset="0"/>
              </a:rPr>
              <a:t>[arXiv’24]</a:t>
            </a:r>
            <a:r>
              <a:rPr lang="en-US" sz="800">
                <a:latin typeface="Arial" panose="020B0604020202020204" pitchFamily="34" charset="0"/>
                <a:cs typeface="Arial" panose="020B0604020202020204" pitchFamily="34" charset="0"/>
              </a:rPr>
              <a:t> Purohit, </a:t>
            </a:r>
            <a:r>
              <a:rPr lang="en-US" sz="800" b="1" u="sng">
                <a:latin typeface="Arial" panose="020B0604020202020204" pitchFamily="34" charset="0"/>
                <a:cs typeface="Arial" panose="020B0604020202020204" pitchFamily="34" charset="0"/>
              </a:rPr>
              <a:t>Jiang</a:t>
            </a:r>
            <a:r>
              <a:rPr lang="en-US" sz="800">
                <a:latin typeface="Arial" panose="020B0604020202020204" pitchFamily="34" charset="0"/>
                <a:cs typeface="Arial" panose="020B0604020202020204" pitchFamily="34" charset="0"/>
              </a:rPr>
              <a:t>, Ravikiran, and Davis. A Partial Replication of </a:t>
            </a:r>
            <a:r>
              <a:rPr lang="en-US" sz="800" err="1">
                <a:latin typeface="Arial" panose="020B0604020202020204" pitchFamily="34" charset="0"/>
                <a:cs typeface="Arial" panose="020B0604020202020204" pitchFamily="34" charset="0"/>
              </a:rPr>
              <a:t>MaskFormer</a:t>
            </a:r>
            <a:r>
              <a:rPr lang="en-US" sz="800">
                <a:latin typeface="Arial" panose="020B0604020202020204" pitchFamily="34" charset="0"/>
                <a:cs typeface="Arial" panose="020B0604020202020204" pitchFamily="34" charset="0"/>
              </a:rPr>
              <a:t> in TensorFlow on TPUs for the TensorFlow Model Garden. https://</a:t>
            </a:r>
            <a:r>
              <a:rPr lang="en-US" sz="800" err="1">
                <a:latin typeface="Arial" panose="020B0604020202020204" pitchFamily="34" charset="0"/>
                <a:cs typeface="Arial" panose="020B0604020202020204" pitchFamily="34" charset="0"/>
              </a:rPr>
              <a:t>arxiv.org</a:t>
            </a:r>
            <a:r>
              <a:rPr lang="en-US" sz="800">
                <a:latin typeface="Arial" panose="020B0604020202020204" pitchFamily="34" charset="0"/>
                <a:cs typeface="Arial" panose="020B0604020202020204" pitchFamily="34" charset="0"/>
              </a:rPr>
              <a:t>/abs/2404.18801. 2024.</a:t>
            </a:r>
          </a:p>
          <a:p>
            <a:pPr marL="0" lvl="0" indent="0" algn="l" rtl="0">
              <a:spcBef>
                <a:spcPts val="0"/>
              </a:spcBef>
              <a:spcAft>
                <a:spcPts val="0"/>
              </a:spcAft>
              <a:buNone/>
            </a:pPr>
            <a:endParaRPr sz="800">
              <a:solidFill>
                <a:schemeClr val="dk1"/>
              </a:solidFill>
            </a:endParaRPr>
          </a:p>
        </p:txBody>
      </p:sp>
      <p:sp>
        <p:nvSpPr>
          <p:cNvPr id="2" name="Slide Number Placeholder 1">
            <a:extLst>
              <a:ext uri="{FF2B5EF4-FFF2-40B4-BE49-F238E27FC236}">
                <a16:creationId xmlns:a16="http://schemas.microsoft.com/office/drawing/2014/main" id="{EAD1E626-4DD3-5CF3-A2C4-A21E2E3CF4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
        <p:nvSpPr>
          <p:cNvPr id="4" name="TextBox 3">
            <a:extLst>
              <a:ext uri="{FF2B5EF4-FFF2-40B4-BE49-F238E27FC236}">
                <a16:creationId xmlns:a16="http://schemas.microsoft.com/office/drawing/2014/main" id="{E3186620-9FE7-C041-0EAE-0B220C5EF3A1}"/>
              </a:ext>
            </a:extLst>
          </p:cNvPr>
          <p:cNvSpPr txBox="1"/>
          <p:nvPr/>
        </p:nvSpPr>
        <p:spPr>
          <a:xfrm>
            <a:off x="0" y="-32883"/>
            <a:ext cx="4572000" cy="369332"/>
          </a:xfrm>
          <a:prstGeom prst="rect">
            <a:avLst/>
          </a:prstGeom>
          <a:noFill/>
        </p:spPr>
        <p:txBody>
          <a:bodyPr wrap="square">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[Presented in the Preliminary Exam]</a:t>
            </a:r>
          </a:p>
        </p:txBody>
      </p:sp>
    </p:spTree>
    <p:extLst>
      <p:ext uri="{BB962C8B-B14F-4D97-AF65-F5344CB8AC3E}">
        <p14:creationId xmlns:p14="http://schemas.microsoft.com/office/powerpoint/2010/main" val="4208774973"/>
      </p:ext>
    </p:extLst>
  </p:cSld>
  <p:clrMapOvr>
    <a:masterClrMapping/>
  </p:clrMapOvr>
  <p:extLst>
    <p:ext uri="{6950BFC3-D8DA-4A85-94F7-54DA5524770B}">
      <p188:commentRel xmlns:p188="http://schemas.microsoft.com/office/powerpoint/2018/8/main" r:id="rId3"/>
    </p:ext>
  </p:extLst>
</p:sld>
</file>

<file path=ppt/slides/slide240.xml><?xml version="1.0" encoding="utf-8"?>
<p:sld xmlns:a="http://schemas.openxmlformats.org/drawingml/2006/main" xmlns:r="http://schemas.openxmlformats.org/officeDocument/2006/relationships" xmlns:p="http://schemas.openxmlformats.org/presentationml/2006/main" show="0">
  <p:cSld>
    <p:spTree>
      <p:nvGrpSpPr>
        <p:cNvPr id="1" name="Shape 1938"/>
        <p:cNvGrpSpPr/>
        <p:nvPr/>
      </p:nvGrpSpPr>
      <p:grpSpPr>
        <a:xfrm>
          <a:off x="0" y="0"/>
          <a:ext cx="0" cy="0"/>
          <a:chOff x="0" y="0"/>
          <a:chExt cx="0" cy="0"/>
        </a:xfrm>
      </p:grpSpPr>
      <p:pic>
        <p:nvPicPr>
          <p:cNvPr id="1939" name="Google Shape;1939;p178"/>
          <p:cNvPicPr preferRelativeResize="0"/>
          <p:nvPr/>
        </p:nvPicPr>
        <p:blipFill>
          <a:blip r:embed="rId3">
            <a:alphaModFix/>
          </a:blip>
          <a:stretch>
            <a:fillRect/>
          </a:stretch>
        </p:blipFill>
        <p:spPr>
          <a:xfrm>
            <a:off x="1759581" y="452068"/>
            <a:ext cx="968150" cy="968150"/>
          </a:xfrm>
          <a:prstGeom prst="rect">
            <a:avLst/>
          </a:prstGeom>
          <a:noFill/>
          <a:ln>
            <a:noFill/>
          </a:ln>
        </p:spPr>
      </p:pic>
      <p:pic>
        <p:nvPicPr>
          <p:cNvPr id="1940" name="Google Shape;1940;p178"/>
          <p:cNvPicPr preferRelativeResize="0"/>
          <p:nvPr/>
        </p:nvPicPr>
        <p:blipFill rotWithShape="1">
          <a:blip r:embed="rId4">
            <a:alphaModFix/>
          </a:blip>
          <a:srcRect b="1632"/>
          <a:stretch/>
        </p:blipFill>
        <p:spPr>
          <a:xfrm>
            <a:off x="268750" y="1220674"/>
            <a:ext cx="3949831" cy="3059700"/>
          </a:xfrm>
          <a:prstGeom prst="rect">
            <a:avLst/>
          </a:prstGeom>
          <a:noFill/>
          <a:ln>
            <a:noFill/>
          </a:ln>
        </p:spPr>
      </p:pic>
      <p:sp>
        <p:nvSpPr>
          <p:cNvPr id="1941" name="Google Shape;1941;p178"/>
          <p:cNvSpPr txBox="1">
            <a:spLocks noGrp="1"/>
          </p:cNvSpPr>
          <p:nvPr>
            <p:ph type="title"/>
          </p:nvPr>
        </p:nvSpPr>
        <p:spPr>
          <a:xfrm>
            <a:off x="0" y="0"/>
            <a:ext cx="9231900" cy="5694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500" b="1"/>
              <a:t>Risk: </a:t>
            </a:r>
            <a:r>
              <a:rPr lang="en" sz="2500"/>
              <a:t>Maintainer gone bad </a:t>
            </a:r>
            <a:r>
              <a:rPr lang="en" sz="2400"/>
              <a:t>→</a:t>
            </a:r>
            <a:r>
              <a:rPr lang="en" sz="2500"/>
              <a:t> </a:t>
            </a:r>
            <a:r>
              <a:rPr lang="en" sz="2500" u="sng"/>
              <a:t>Similar to other package registries</a:t>
            </a:r>
            <a:endParaRPr sz="2500" u="sng"/>
          </a:p>
        </p:txBody>
      </p:sp>
      <p:sp>
        <p:nvSpPr>
          <p:cNvPr id="1943" name="Google Shape;1943;p178"/>
          <p:cNvSpPr txBox="1"/>
          <p:nvPr/>
        </p:nvSpPr>
        <p:spPr>
          <a:xfrm>
            <a:off x="0" y="4851000"/>
            <a:ext cx="8761200" cy="2925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rgbClr val="FFFFFF"/>
                </a:highlight>
              </a:rPr>
              <a:t>Zimmermann, Markus, et al. "Small world with high risks: A study of security threats in the npm ecosystem." 28th USENIX Security Symposium (USENIX Security 19). 2019.</a:t>
            </a:r>
            <a:endParaRPr sz="700">
              <a:solidFill>
                <a:srgbClr val="222222"/>
              </a:solidFill>
              <a:highlight>
                <a:srgbClr val="FFFFFF"/>
              </a:highlight>
            </a:endParaRPr>
          </a:p>
        </p:txBody>
      </p:sp>
      <p:pic>
        <p:nvPicPr>
          <p:cNvPr id="1944" name="Google Shape;1944;p178"/>
          <p:cNvPicPr preferRelativeResize="0"/>
          <p:nvPr/>
        </p:nvPicPr>
        <p:blipFill>
          <a:blip r:embed="rId5">
            <a:alphaModFix/>
          </a:blip>
          <a:stretch>
            <a:fillRect/>
          </a:stretch>
        </p:blipFill>
        <p:spPr>
          <a:xfrm>
            <a:off x="4741150" y="1220664"/>
            <a:ext cx="4141550" cy="3200275"/>
          </a:xfrm>
          <a:prstGeom prst="rect">
            <a:avLst/>
          </a:prstGeom>
          <a:noFill/>
          <a:ln>
            <a:noFill/>
          </a:ln>
        </p:spPr>
      </p:pic>
      <p:pic>
        <p:nvPicPr>
          <p:cNvPr id="1945" name="Google Shape;1945;p178"/>
          <p:cNvPicPr preferRelativeResize="0"/>
          <p:nvPr/>
        </p:nvPicPr>
        <p:blipFill>
          <a:blip r:embed="rId6">
            <a:alphaModFix/>
          </a:blip>
          <a:stretch>
            <a:fillRect/>
          </a:stretch>
        </p:blipFill>
        <p:spPr>
          <a:xfrm>
            <a:off x="6426371" y="615600"/>
            <a:ext cx="1424804" cy="554100"/>
          </a:xfrm>
          <a:prstGeom prst="rect">
            <a:avLst/>
          </a:prstGeom>
          <a:noFill/>
          <a:ln>
            <a:noFill/>
          </a:ln>
        </p:spPr>
      </p:pic>
      <p:sp>
        <p:nvSpPr>
          <p:cNvPr id="2" name="Slide Number Placeholder 1">
            <a:extLst>
              <a:ext uri="{FF2B5EF4-FFF2-40B4-BE49-F238E27FC236}">
                <a16:creationId xmlns:a16="http://schemas.microsoft.com/office/drawing/2014/main" id="{3E151292-D465-C0E7-C2AC-6068970830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240</a:t>
            </a:fld>
            <a:endParaRPr lang="en"/>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Shape 1949"/>
        <p:cNvGrpSpPr/>
        <p:nvPr/>
      </p:nvGrpSpPr>
      <p:grpSpPr>
        <a:xfrm>
          <a:off x="0" y="0"/>
          <a:ext cx="0" cy="0"/>
          <a:chOff x="0" y="0"/>
          <a:chExt cx="0" cy="0"/>
        </a:xfrm>
      </p:grpSpPr>
      <p:sp>
        <p:nvSpPr>
          <p:cNvPr id="1950" name="Google Shape;1950;p179"/>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How often are PTM attributes missing?</a:t>
            </a:r>
            <a:endParaRPr/>
          </a:p>
        </p:txBody>
      </p:sp>
      <p:sp>
        <p:nvSpPr>
          <p:cNvPr id="1952" name="Google Shape;1952;p179"/>
          <p:cNvSpPr txBox="1"/>
          <p:nvPr/>
        </p:nvSpPr>
        <p:spPr>
          <a:xfrm>
            <a:off x="0" y="4743300"/>
            <a:ext cx="8761200" cy="5079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chemeClr val="lt1"/>
                </a:highlight>
              </a:rPr>
              <a:t>Jiang, Synovic, Schorlemmer, et al. "An Empirical Study of Pre-Trained Model Reuse in the HuggingFace Deep Learning Model Registry”. Proceedings of the 45th International Conference on Software Engineering (ICSE’23).</a:t>
            </a:r>
            <a:endParaRPr sz="700">
              <a:solidFill>
                <a:srgbClr val="222222"/>
              </a:solidFill>
              <a:highlight>
                <a:schemeClr val="lt1"/>
              </a:highlight>
            </a:endParaRPr>
          </a:p>
          <a:p>
            <a:pPr marL="457200" lvl="0" indent="0" algn="l" rtl="0">
              <a:spcBef>
                <a:spcPts val="0"/>
              </a:spcBef>
              <a:spcAft>
                <a:spcPts val="0"/>
              </a:spcAft>
              <a:buNone/>
            </a:pPr>
            <a:endParaRPr sz="700">
              <a:solidFill>
                <a:srgbClr val="222222"/>
              </a:solidFill>
              <a:highlight>
                <a:srgbClr val="FFFFFF"/>
              </a:highlight>
            </a:endParaRPr>
          </a:p>
        </p:txBody>
      </p:sp>
      <p:pic>
        <p:nvPicPr>
          <p:cNvPr id="1953" name="Google Shape;1953;p179"/>
          <p:cNvPicPr preferRelativeResize="0"/>
          <p:nvPr/>
        </p:nvPicPr>
        <p:blipFill>
          <a:blip r:embed="rId3">
            <a:alphaModFix/>
          </a:blip>
          <a:stretch>
            <a:fillRect/>
          </a:stretch>
        </p:blipFill>
        <p:spPr>
          <a:xfrm>
            <a:off x="1702675" y="703250"/>
            <a:ext cx="5355846" cy="3822901"/>
          </a:xfrm>
          <a:prstGeom prst="rect">
            <a:avLst/>
          </a:prstGeom>
          <a:noFill/>
          <a:ln>
            <a:noFill/>
          </a:ln>
        </p:spPr>
      </p:pic>
      <p:sp>
        <p:nvSpPr>
          <p:cNvPr id="2" name="Slide Number Placeholder 1">
            <a:extLst>
              <a:ext uri="{FF2B5EF4-FFF2-40B4-BE49-F238E27FC236}">
                <a16:creationId xmlns:a16="http://schemas.microsoft.com/office/drawing/2014/main" id="{A44E1DB7-6B25-6DA8-18DF-9871F9CC74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241</a:t>
            </a:fld>
            <a:endParaRPr lang="en"/>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sp>
        <p:nvSpPr>
          <p:cNvPr id="1958" name="Google Shape;1958;p180"/>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PTM Package vs. Traditional Package</a:t>
            </a:r>
            <a:endParaRPr/>
          </a:p>
        </p:txBody>
      </p:sp>
      <p:sp>
        <p:nvSpPr>
          <p:cNvPr id="1960" name="Google Shape;1960;p180"/>
          <p:cNvSpPr txBox="1"/>
          <p:nvPr/>
        </p:nvSpPr>
        <p:spPr>
          <a:xfrm>
            <a:off x="0" y="4743300"/>
            <a:ext cx="8761200" cy="5079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chemeClr val="lt1"/>
                </a:highlight>
              </a:rPr>
              <a:t>Jiang, Synovic, Schorlemmer, et al. "An Empirical Study of Pre-Trained Model Reuse in the HuggingFace Deep Learning Model Registry”. Proceedings of the 45th International Conference on Software Engineering (ICSE’23).</a:t>
            </a:r>
            <a:endParaRPr sz="700">
              <a:solidFill>
                <a:srgbClr val="222222"/>
              </a:solidFill>
              <a:highlight>
                <a:schemeClr val="lt1"/>
              </a:highlight>
            </a:endParaRPr>
          </a:p>
          <a:p>
            <a:pPr marL="457200" lvl="0" indent="0" algn="l" rtl="0">
              <a:spcBef>
                <a:spcPts val="0"/>
              </a:spcBef>
              <a:spcAft>
                <a:spcPts val="0"/>
              </a:spcAft>
              <a:buNone/>
            </a:pPr>
            <a:endParaRPr sz="700">
              <a:solidFill>
                <a:srgbClr val="222222"/>
              </a:solidFill>
              <a:highlight>
                <a:srgbClr val="FFFFFF"/>
              </a:highlight>
            </a:endParaRPr>
          </a:p>
        </p:txBody>
      </p:sp>
      <p:pic>
        <p:nvPicPr>
          <p:cNvPr id="1961" name="Google Shape;1961;p180"/>
          <p:cNvPicPr preferRelativeResize="0"/>
          <p:nvPr/>
        </p:nvPicPr>
        <p:blipFill>
          <a:blip r:embed="rId3">
            <a:alphaModFix/>
          </a:blip>
          <a:stretch>
            <a:fillRect/>
          </a:stretch>
        </p:blipFill>
        <p:spPr>
          <a:xfrm>
            <a:off x="833100" y="721750"/>
            <a:ext cx="6854393" cy="3822900"/>
          </a:xfrm>
          <a:prstGeom prst="rect">
            <a:avLst/>
          </a:prstGeom>
          <a:noFill/>
          <a:ln>
            <a:noFill/>
          </a:ln>
        </p:spPr>
      </p:pic>
      <p:sp>
        <p:nvSpPr>
          <p:cNvPr id="2" name="Slide Number Placeholder 1">
            <a:extLst>
              <a:ext uri="{FF2B5EF4-FFF2-40B4-BE49-F238E27FC236}">
                <a16:creationId xmlns:a16="http://schemas.microsoft.com/office/drawing/2014/main" id="{073CC7B4-9E64-89CB-BA30-27DDF811BC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242</a:t>
            </a:fld>
            <a:endParaRPr lang="en"/>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1965"/>
        <p:cNvGrpSpPr/>
        <p:nvPr/>
      </p:nvGrpSpPr>
      <p:grpSpPr>
        <a:xfrm>
          <a:off x="0" y="0"/>
          <a:ext cx="0" cy="0"/>
          <a:chOff x="0" y="0"/>
          <a:chExt cx="0" cy="0"/>
        </a:xfrm>
      </p:grpSpPr>
      <p:sp>
        <p:nvSpPr>
          <p:cNvPr id="1966" name="Google Shape;1966;p181"/>
          <p:cNvSpPr txBox="1">
            <a:spLocks noGrp="1"/>
          </p:cNvSpPr>
          <p:nvPr>
            <p:ph type="title"/>
          </p:nvPr>
        </p:nvSpPr>
        <p:spPr>
          <a:xfrm>
            <a:off x="268425" y="0"/>
            <a:ext cx="8520600" cy="6156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 b="1"/>
              <a:t>Overview</a:t>
            </a:r>
            <a:endParaRPr b="1"/>
          </a:p>
        </p:txBody>
      </p:sp>
      <p:sp>
        <p:nvSpPr>
          <p:cNvPr id="1968" name="Google Shape;1968;p181"/>
          <p:cNvSpPr txBox="1">
            <a:spLocks noGrp="1"/>
          </p:cNvSpPr>
          <p:nvPr>
            <p:ph type="title" idx="4294967295"/>
          </p:nvPr>
        </p:nvSpPr>
        <p:spPr>
          <a:xfrm>
            <a:off x="0" y="828675"/>
            <a:ext cx="8521700" cy="4062413"/>
          </a:xfrm>
          <a:prstGeom prst="rect">
            <a:avLst/>
          </a:prstGeom>
        </p:spPr>
        <p:txBody>
          <a:bodyPr spcFirstLastPara="1" wrap="square" lIns="91425" tIns="91425" rIns="91425" bIns="91425" anchor="t" anchorCtr="0">
            <a:spAutoFit/>
          </a:bodyPr>
          <a:lstStyle/>
          <a:p>
            <a:pPr marL="457200" lvl="0" indent="-406400" algn="l" rtl="0">
              <a:lnSpc>
                <a:spcPct val="200000"/>
              </a:lnSpc>
              <a:spcBef>
                <a:spcPts val="0"/>
              </a:spcBef>
              <a:spcAft>
                <a:spcPts val="0"/>
              </a:spcAft>
              <a:buSzPts val="2800"/>
              <a:buAutoNum type="arabicPeriod"/>
            </a:pPr>
            <a:r>
              <a:rPr lang="en"/>
              <a:t>My research approach</a:t>
            </a:r>
            <a:endParaRPr/>
          </a:p>
          <a:p>
            <a:pPr marL="457200" lvl="0" indent="-406400" algn="l" rtl="0">
              <a:lnSpc>
                <a:spcPct val="200000"/>
              </a:lnSpc>
              <a:spcBef>
                <a:spcPts val="0"/>
              </a:spcBef>
              <a:spcAft>
                <a:spcPts val="0"/>
              </a:spcAft>
              <a:buSzPts val="2800"/>
              <a:buAutoNum type="arabicPeriod"/>
            </a:pPr>
            <a:r>
              <a:rPr lang="en"/>
              <a:t>Background</a:t>
            </a:r>
            <a:endParaRPr/>
          </a:p>
          <a:p>
            <a:pPr marL="457200" lvl="0" indent="-406400" algn="l" rtl="0">
              <a:lnSpc>
                <a:spcPct val="200000"/>
              </a:lnSpc>
              <a:spcBef>
                <a:spcPts val="0"/>
              </a:spcBef>
              <a:spcAft>
                <a:spcPts val="0"/>
              </a:spcAft>
              <a:buSzPts val="2800"/>
              <a:buAutoNum type="arabicPeriod"/>
            </a:pPr>
            <a:r>
              <a:rPr lang="en"/>
              <a:t>Research products</a:t>
            </a:r>
            <a:endParaRPr/>
          </a:p>
          <a:p>
            <a:pPr marL="457200" lvl="0" indent="-406400" algn="l" rtl="0">
              <a:lnSpc>
                <a:spcPct val="200000"/>
              </a:lnSpc>
              <a:spcBef>
                <a:spcPts val="0"/>
              </a:spcBef>
              <a:spcAft>
                <a:spcPts val="0"/>
              </a:spcAft>
              <a:buSzPts val="2800"/>
              <a:buAutoNum type="arabicPeriod"/>
            </a:pPr>
            <a:r>
              <a:rPr lang="en"/>
              <a:t>Research and results</a:t>
            </a:r>
            <a:endParaRPr/>
          </a:p>
          <a:p>
            <a:pPr marL="457200" lvl="0" indent="-406400" algn="l" rtl="0">
              <a:lnSpc>
                <a:spcPct val="200000"/>
              </a:lnSpc>
              <a:spcBef>
                <a:spcPts val="0"/>
              </a:spcBef>
              <a:spcAft>
                <a:spcPts val="0"/>
              </a:spcAft>
              <a:buSzPts val="2800"/>
              <a:buAutoNum type="arabicPeriod"/>
            </a:pPr>
            <a:r>
              <a:rPr lang="en" b="1"/>
              <a:t>Future directions</a:t>
            </a:r>
            <a:endParaRPr b="1"/>
          </a:p>
        </p:txBody>
      </p:sp>
      <p:sp>
        <p:nvSpPr>
          <p:cNvPr id="2" name="Slide Number Placeholder 1">
            <a:extLst>
              <a:ext uri="{FF2B5EF4-FFF2-40B4-BE49-F238E27FC236}">
                <a16:creationId xmlns:a16="http://schemas.microsoft.com/office/drawing/2014/main" id="{FA65979C-6BA6-CD14-AB0F-6AF407DF125F}"/>
              </a:ext>
            </a:extLst>
          </p:cNvPr>
          <p:cNvSpPr>
            <a:spLocks noGrp="1"/>
          </p:cNvSpPr>
          <p:nvPr>
            <p:ph type="sldNum" sz="quarter" idx="12"/>
          </p:nvPr>
        </p:nvSpPr>
        <p:spPr/>
        <p:txBody>
          <a:bodyPr/>
          <a:lstStyle/>
          <a:p>
            <a:fld id="{F39902C9-1D6D-3144-94C6-FDF8FB570987}" type="slidenum">
              <a:rPr lang="en-US" smtClean="0"/>
              <a:t>243</a:t>
            </a:fld>
            <a:endParaRPr lang="en-US"/>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1972"/>
        <p:cNvGrpSpPr/>
        <p:nvPr/>
      </p:nvGrpSpPr>
      <p:grpSpPr>
        <a:xfrm>
          <a:off x="0" y="0"/>
          <a:ext cx="0" cy="0"/>
          <a:chOff x="0" y="0"/>
          <a:chExt cx="0" cy="0"/>
        </a:xfrm>
      </p:grpSpPr>
      <p:pic>
        <p:nvPicPr>
          <p:cNvPr id="1973" name="Google Shape;1973;p182"/>
          <p:cNvPicPr preferRelativeResize="0"/>
          <p:nvPr/>
        </p:nvPicPr>
        <p:blipFill>
          <a:blip r:embed="rId3">
            <a:alphaModFix/>
          </a:blip>
          <a:stretch>
            <a:fillRect/>
          </a:stretch>
        </p:blipFill>
        <p:spPr>
          <a:xfrm>
            <a:off x="6542600" y="1060975"/>
            <a:ext cx="2136000" cy="2136000"/>
          </a:xfrm>
          <a:prstGeom prst="rect">
            <a:avLst/>
          </a:prstGeom>
          <a:noFill/>
          <a:ln>
            <a:noFill/>
          </a:ln>
        </p:spPr>
      </p:pic>
      <p:sp>
        <p:nvSpPr>
          <p:cNvPr id="1975" name="Google Shape;1975;p182"/>
          <p:cNvSpPr txBox="1"/>
          <p:nvPr/>
        </p:nvSpPr>
        <p:spPr>
          <a:xfrm>
            <a:off x="0" y="0"/>
            <a:ext cx="9144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dk1"/>
                </a:solidFill>
              </a:rPr>
              <a:t>Proposed Additional Work</a:t>
            </a:r>
            <a:endParaRPr/>
          </a:p>
        </p:txBody>
      </p:sp>
      <p:sp>
        <p:nvSpPr>
          <p:cNvPr id="1976" name="Google Shape;1976;p182"/>
          <p:cNvSpPr txBox="1"/>
          <p:nvPr/>
        </p:nvSpPr>
        <p:spPr>
          <a:xfrm>
            <a:off x="2440800" y="691725"/>
            <a:ext cx="4262400" cy="800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4000">
                <a:solidFill>
                  <a:schemeClr val="dk1"/>
                </a:solidFill>
                <a:latin typeface="Calibri"/>
                <a:ea typeface="Calibri"/>
                <a:cs typeface="Calibri"/>
                <a:sym typeface="Calibri"/>
              </a:rPr>
              <a:t>Observations</a:t>
            </a:r>
            <a:endParaRPr sz="4000">
              <a:solidFill>
                <a:schemeClr val="dk1"/>
              </a:solidFill>
              <a:latin typeface="Calibri"/>
              <a:ea typeface="Calibri"/>
              <a:cs typeface="Calibri"/>
              <a:sym typeface="Calibri"/>
            </a:endParaRPr>
          </a:p>
        </p:txBody>
      </p:sp>
      <p:sp>
        <p:nvSpPr>
          <p:cNvPr id="1977" name="Google Shape;1977;p182"/>
          <p:cNvSpPr txBox="1"/>
          <p:nvPr/>
        </p:nvSpPr>
        <p:spPr>
          <a:xfrm>
            <a:off x="2440800" y="2242675"/>
            <a:ext cx="4262400" cy="954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5000" b="1">
                <a:solidFill>
                  <a:schemeClr val="dk1"/>
                </a:solidFill>
                <a:latin typeface="Calibri"/>
                <a:ea typeface="Calibri"/>
                <a:cs typeface="Calibri"/>
                <a:sym typeface="Calibri"/>
              </a:rPr>
              <a:t>Open problems</a:t>
            </a:r>
            <a:endParaRPr sz="5000" b="1">
              <a:solidFill>
                <a:schemeClr val="dk1"/>
              </a:solidFill>
              <a:latin typeface="Calibri"/>
              <a:ea typeface="Calibri"/>
              <a:cs typeface="Calibri"/>
              <a:sym typeface="Calibri"/>
            </a:endParaRPr>
          </a:p>
        </p:txBody>
      </p:sp>
      <p:sp>
        <p:nvSpPr>
          <p:cNvPr id="1978" name="Google Shape;1978;p182"/>
          <p:cNvSpPr txBox="1"/>
          <p:nvPr/>
        </p:nvSpPr>
        <p:spPr>
          <a:xfrm>
            <a:off x="2440800" y="3947525"/>
            <a:ext cx="4262400" cy="800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4000">
                <a:solidFill>
                  <a:schemeClr val="dk1"/>
                </a:solidFill>
                <a:latin typeface="Calibri"/>
                <a:ea typeface="Calibri"/>
                <a:cs typeface="Calibri"/>
                <a:sym typeface="Calibri"/>
              </a:rPr>
              <a:t>Solutions</a:t>
            </a:r>
            <a:endParaRPr sz="4000">
              <a:solidFill>
                <a:schemeClr val="dk1"/>
              </a:solidFill>
              <a:latin typeface="Calibri"/>
              <a:ea typeface="Calibri"/>
              <a:cs typeface="Calibri"/>
              <a:sym typeface="Calibri"/>
            </a:endParaRPr>
          </a:p>
        </p:txBody>
      </p:sp>
      <p:cxnSp>
        <p:nvCxnSpPr>
          <p:cNvPr id="1979" name="Google Shape;1979;p182"/>
          <p:cNvCxnSpPr/>
          <p:nvPr/>
        </p:nvCxnSpPr>
        <p:spPr>
          <a:xfrm>
            <a:off x="4572000" y="1457250"/>
            <a:ext cx="0" cy="1114500"/>
          </a:xfrm>
          <a:prstGeom prst="straightConnector1">
            <a:avLst/>
          </a:prstGeom>
          <a:noFill/>
          <a:ln w="76200" cap="flat" cmpd="sng">
            <a:solidFill>
              <a:srgbClr val="1155CC"/>
            </a:solidFill>
            <a:prstDash val="solid"/>
            <a:round/>
            <a:headEnd type="none" w="med" len="med"/>
            <a:tailEnd type="stealth" w="med" len="med"/>
          </a:ln>
        </p:spPr>
      </p:cxnSp>
      <p:cxnSp>
        <p:nvCxnSpPr>
          <p:cNvPr id="1980" name="Google Shape;1980;p182"/>
          <p:cNvCxnSpPr/>
          <p:nvPr/>
        </p:nvCxnSpPr>
        <p:spPr>
          <a:xfrm>
            <a:off x="4572000" y="3023525"/>
            <a:ext cx="0" cy="1114500"/>
          </a:xfrm>
          <a:prstGeom prst="straightConnector1">
            <a:avLst/>
          </a:prstGeom>
          <a:noFill/>
          <a:ln w="76200" cap="flat" cmpd="sng">
            <a:solidFill>
              <a:srgbClr val="1155CC"/>
            </a:solidFill>
            <a:prstDash val="solid"/>
            <a:round/>
            <a:headEnd type="none" w="med" len="med"/>
            <a:tailEnd type="stealth" w="med" len="med"/>
          </a:ln>
        </p:spPr>
      </p:cxnSp>
      <p:pic>
        <p:nvPicPr>
          <p:cNvPr id="1981" name="Google Shape;1981;p182"/>
          <p:cNvPicPr preferRelativeResize="0"/>
          <p:nvPr/>
        </p:nvPicPr>
        <p:blipFill>
          <a:blip r:embed="rId4">
            <a:alphaModFix/>
          </a:blip>
          <a:stretch>
            <a:fillRect/>
          </a:stretch>
        </p:blipFill>
        <p:spPr>
          <a:xfrm>
            <a:off x="1045350" y="3395075"/>
            <a:ext cx="2136000" cy="1748419"/>
          </a:xfrm>
          <a:prstGeom prst="rect">
            <a:avLst/>
          </a:prstGeom>
          <a:noFill/>
          <a:ln>
            <a:noFill/>
          </a:ln>
        </p:spPr>
      </p:pic>
      <p:pic>
        <p:nvPicPr>
          <p:cNvPr id="1982" name="Google Shape;1982;p182"/>
          <p:cNvPicPr preferRelativeResize="0"/>
          <p:nvPr/>
        </p:nvPicPr>
        <p:blipFill>
          <a:blip r:embed="rId5">
            <a:alphaModFix/>
          </a:blip>
          <a:stretch>
            <a:fillRect/>
          </a:stretch>
        </p:blipFill>
        <p:spPr>
          <a:xfrm>
            <a:off x="1737321" y="518500"/>
            <a:ext cx="1323575" cy="1446700"/>
          </a:xfrm>
          <a:prstGeom prst="rect">
            <a:avLst/>
          </a:prstGeom>
          <a:noFill/>
          <a:ln>
            <a:noFill/>
          </a:ln>
        </p:spPr>
      </p:pic>
      <p:sp>
        <p:nvSpPr>
          <p:cNvPr id="1983" name="Google Shape;1983;p182"/>
          <p:cNvSpPr/>
          <p:nvPr/>
        </p:nvSpPr>
        <p:spPr>
          <a:xfrm>
            <a:off x="1627500" y="471125"/>
            <a:ext cx="6777600" cy="2725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84" name="Google Shape;1984;p182"/>
          <p:cNvSpPr/>
          <p:nvPr/>
        </p:nvSpPr>
        <p:spPr>
          <a:xfrm>
            <a:off x="826950" y="2358100"/>
            <a:ext cx="6777600" cy="2725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Slide Number Placeholder 1">
            <a:extLst>
              <a:ext uri="{FF2B5EF4-FFF2-40B4-BE49-F238E27FC236}">
                <a16:creationId xmlns:a16="http://schemas.microsoft.com/office/drawing/2014/main" id="{53D4D118-2104-2FD2-91B2-58DAA496D56F}"/>
              </a:ext>
            </a:extLst>
          </p:cNvPr>
          <p:cNvSpPr>
            <a:spLocks noGrp="1"/>
          </p:cNvSpPr>
          <p:nvPr>
            <p:ph type="sldNum" sz="quarter" idx="12"/>
          </p:nvPr>
        </p:nvSpPr>
        <p:spPr/>
        <p:txBody>
          <a:bodyPr/>
          <a:lstStyle/>
          <a:p>
            <a:fld id="{F39902C9-1D6D-3144-94C6-FDF8FB570987}" type="slidenum">
              <a:rPr lang="en-US" smtClean="0"/>
              <a:t>244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8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sp>
        <p:nvSpPr>
          <p:cNvPr id="1990" name="Google Shape;1990;p183"/>
          <p:cNvSpPr txBox="1"/>
          <p:nvPr/>
        </p:nvSpPr>
        <p:spPr>
          <a:xfrm>
            <a:off x="0" y="0"/>
            <a:ext cx="9144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dk1"/>
                </a:solidFill>
              </a:rPr>
              <a:t>Proposed Additional Work </a:t>
            </a:r>
            <a:endParaRPr/>
          </a:p>
        </p:txBody>
      </p:sp>
      <p:sp>
        <p:nvSpPr>
          <p:cNvPr id="1991" name="Google Shape;1991;p183"/>
          <p:cNvSpPr txBox="1"/>
          <p:nvPr/>
        </p:nvSpPr>
        <p:spPr>
          <a:xfrm>
            <a:off x="513950" y="861575"/>
            <a:ext cx="2344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dk1"/>
                </a:solidFill>
              </a:rPr>
              <a:t>Challenges</a:t>
            </a:r>
            <a:endParaRPr sz="2800">
              <a:solidFill>
                <a:schemeClr val="dk1"/>
              </a:solidFill>
            </a:endParaRPr>
          </a:p>
        </p:txBody>
      </p:sp>
      <p:sp>
        <p:nvSpPr>
          <p:cNvPr id="1992" name="Google Shape;1992;p183"/>
          <p:cNvSpPr txBox="1"/>
          <p:nvPr/>
        </p:nvSpPr>
        <p:spPr>
          <a:xfrm>
            <a:off x="5880775" y="861575"/>
            <a:ext cx="2344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dk1"/>
                </a:solidFill>
              </a:rPr>
              <a:t>Risks</a:t>
            </a:r>
            <a:endParaRPr sz="2800">
              <a:solidFill>
                <a:schemeClr val="dk1"/>
              </a:solidFill>
            </a:endParaRPr>
          </a:p>
        </p:txBody>
      </p:sp>
      <p:sp>
        <p:nvSpPr>
          <p:cNvPr id="1993" name="Google Shape;1993;p183"/>
          <p:cNvSpPr txBox="1"/>
          <p:nvPr/>
        </p:nvSpPr>
        <p:spPr>
          <a:xfrm>
            <a:off x="513950" y="2791400"/>
            <a:ext cx="2344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dk1"/>
                </a:solidFill>
              </a:rPr>
              <a:t>Reusability</a:t>
            </a:r>
            <a:endParaRPr sz="2800">
              <a:solidFill>
                <a:schemeClr val="dk1"/>
              </a:solidFill>
            </a:endParaRPr>
          </a:p>
        </p:txBody>
      </p:sp>
      <p:sp>
        <p:nvSpPr>
          <p:cNvPr id="1994" name="Google Shape;1994;p183"/>
          <p:cNvSpPr txBox="1"/>
          <p:nvPr/>
        </p:nvSpPr>
        <p:spPr>
          <a:xfrm>
            <a:off x="5109850" y="2900975"/>
            <a:ext cx="3027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a:solidFill>
                  <a:schemeClr val="dk1"/>
                </a:solidFill>
              </a:rPr>
              <a:t>Trust</a:t>
            </a:r>
            <a:endParaRPr sz="2800">
              <a:solidFill>
                <a:schemeClr val="dk1"/>
              </a:solidFill>
            </a:endParaRPr>
          </a:p>
        </p:txBody>
      </p:sp>
      <p:sp>
        <p:nvSpPr>
          <p:cNvPr id="2" name="Slide Number Placeholder 1">
            <a:extLst>
              <a:ext uri="{FF2B5EF4-FFF2-40B4-BE49-F238E27FC236}">
                <a16:creationId xmlns:a16="http://schemas.microsoft.com/office/drawing/2014/main" id="{526A8D5D-CCBD-C4A1-A6CB-D7A93C17D299}"/>
              </a:ext>
            </a:extLst>
          </p:cNvPr>
          <p:cNvSpPr>
            <a:spLocks noGrp="1"/>
          </p:cNvSpPr>
          <p:nvPr>
            <p:ph type="sldNum" sz="quarter" idx="12"/>
          </p:nvPr>
        </p:nvSpPr>
        <p:spPr/>
        <p:txBody>
          <a:bodyPr/>
          <a:lstStyle/>
          <a:p>
            <a:fld id="{F39902C9-1D6D-3144-94C6-FDF8FB570987}" type="slidenum">
              <a:rPr lang="en-US" smtClean="0"/>
              <a:t>245</a:t>
            </a:fld>
            <a:endParaRPr lang="en-US"/>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sp>
        <p:nvSpPr>
          <p:cNvPr id="2017" name="Google Shape;2017;p187"/>
          <p:cNvSpPr txBox="1">
            <a:spLocks noGrp="1"/>
          </p:cNvSpPr>
          <p:nvPr>
            <p:ph type="title"/>
          </p:nvPr>
        </p:nvSpPr>
        <p:spPr>
          <a:xfrm>
            <a:off x="311700" y="445025"/>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Topics we will discuss today</a:t>
            </a:r>
            <a:endParaRPr/>
          </a:p>
        </p:txBody>
      </p:sp>
      <p:sp>
        <p:nvSpPr>
          <p:cNvPr id="2018" name="Google Shape;2018;p187"/>
          <p:cNvSpPr txBox="1">
            <a:spLocks noGrp="1"/>
          </p:cNvSpPr>
          <p:nvPr>
            <p:ph type="body" idx="1"/>
          </p:nvPr>
        </p:nvSpPr>
        <p:spPr>
          <a:xfrm>
            <a:off x="82950" y="1265750"/>
            <a:ext cx="8978100" cy="2940000"/>
          </a:xfrm>
          <a:prstGeom prst="rect">
            <a:avLst/>
          </a:prstGeom>
        </p:spPr>
        <p:txBody>
          <a:bodyPr spcFirstLastPara="1" wrap="square" lIns="91425" tIns="91425" rIns="91425" bIns="91425" anchor="t" anchorCtr="0">
            <a:spAutoFit/>
          </a:bodyPr>
          <a:lstStyle/>
          <a:p>
            <a:pPr marL="457200" lvl="0" indent="-368300" algn="l" rtl="0">
              <a:lnSpc>
                <a:spcPct val="200000"/>
              </a:lnSpc>
              <a:spcBef>
                <a:spcPts val="0"/>
              </a:spcBef>
              <a:spcAft>
                <a:spcPts val="0"/>
              </a:spcAft>
              <a:buClr>
                <a:schemeClr val="dk1"/>
              </a:buClr>
              <a:buSzPts val="2200"/>
              <a:buAutoNum type="arabicPeriod"/>
            </a:pPr>
            <a:r>
              <a:rPr lang="en" sz="2200" b="1">
                <a:solidFill>
                  <a:schemeClr val="dk1"/>
                </a:solidFill>
              </a:rPr>
              <a:t>Audit: </a:t>
            </a:r>
            <a:endParaRPr sz="2200" b="1">
              <a:solidFill>
                <a:schemeClr val="dk1"/>
              </a:solidFill>
            </a:endParaRPr>
          </a:p>
          <a:p>
            <a:pPr marL="914400" lvl="1" indent="-368300" algn="l" rtl="0">
              <a:lnSpc>
                <a:spcPct val="200000"/>
              </a:lnSpc>
              <a:spcBef>
                <a:spcPts val="1000"/>
              </a:spcBef>
              <a:spcAft>
                <a:spcPts val="0"/>
              </a:spcAft>
              <a:buClr>
                <a:schemeClr val="dk1"/>
              </a:buClr>
              <a:buSzPts val="2200"/>
              <a:buAutoNum type="alphaLcPeriod"/>
            </a:pPr>
            <a:r>
              <a:rPr lang="en" sz="2200">
                <a:solidFill>
                  <a:schemeClr val="dk1"/>
                </a:solidFill>
              </a:rPr>
              <a:t>Analysing PTM architecture variations and naming conventions</a:t>
            </a:r>
            <a:endParaRPr sz="2200">
              <a:solidFill>
                <a:schemeClr val="dk1"/>
              </a:solidFill>
            </a:endParaRPr>
          </a:p>
          <a:p>
            <a:pPr marL="914400" lvl="1" indent="-368300" algn="l" rtl="0">
              <a:lnSpc>
                <a:spcPct val="200000"/>
              </a:lnSpc>
              <a:spcBef>
                <a:spcPts val="1000"/>
              </a:spcBef>
              <a:spcAft>
                <a:spcPts val="0"/>
              </a:spcAft>
              <a:buClr>
                <a:schemeClr val="dk1"/>
              </a:buClr>
              <a:buSzPts val="2200"/>
              <a:buAutoNum type="alphaLcPeriod"/>
            </a:pPr>
            <a:r>
              <a:rPr lang="en" sz="2200">
                <a:solidFill>
                  <a:schemeClr val="dk1"/>
                </a:solidFill>
              </a:rPr>
              <a:t>Extending PTM Dataset (PTMTorrent)</a:t>
            </a:r>
            <a:endParaRPr sz="2200">
              <a:solidFill>
                <a:schemeClr val="dk1"/>
              </a:solidFill>
            </a:endParaRPr>
          </a:p>
          <a:p>
            <a:pPr marL="457200" lvl="0" indent="-368300" algn="l" rtl="0">
              <a:lnSpc>
                <a:spcPct val="200000"/>
              </a:lnSpc>
              <a:spcBef>
                <a:spcPts val="1000"/>
              </a:spcBef>
              <a:spcAft>
                <a:spcPts val="1000"/>
              </a:spcAft>
              <a:buClr>
                <a:schemeClr val="dk1"/>
              </a:buClr>
              <a:buSzPts val="2200"/>
              <a:buAutoNum type="arabicPeriod"/>
            </a:pPr>
            <a:r>
              <a:rPr lang="en" sz="2200" b="1">
                <a:solidFill>
                  <a:schemeClr val="dk1"/>
                </a:solidFill>
              </a:rPr>
              <a:t>Standardization</a:t>
            </a:r>
            <a:r>
              <a:rPr lang="en" sz="2200">
                <a:solidFill>
                  <a:schemeClr val="dk1"/>
                </a:solidFill>
              </a:rPr>
              <a:t>: Testing ONNX model properties</a:t>
            </a:r>
            <a:endParaRPr sz="2200">
              <a:solidFill>
                <a:schemeClr val="dk1"/>
              </a:solidFill>
            </a:endParaRPr>
          </a:p>
        </p:txBody>
      </p:sp>
      <p:sp>
        <p:nvSpPr>
          <p:cNvPr id="2" name="Slide Number Placeholder 1">
            <a:extLst>
              <a:ext uri="{FF2B5EF4-FFF2-40B4-BE49-F238E27FC236}">
                <a16:creationId xmlns:a16="http://schemas.microsoft.com/office/drawing/2014/main" id="{2975E8DA-487A-8141-5093-2F295A8D663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246</a:t>
            </a:fld>
            <a:endParaRPr lang="en"/>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2023"/>
        <p:cNvGrpSpPr/>
        <p:nvPr/>
      </p:nvGrpSpPr>
      <p:grpSpPr>
        <a:xfrm>
          <a:off x="0" y="0"/>
          <a:ext cx="0" cy="0"/>
          <a:chOff x="0" y="0"/>
          <a:chExt cx="0" cy="0"/>
        </a:xfrm>
      </p:grpSpPr>
      <p:sp>
        <p:nvSpPr>
          <p:cNvPr id="2024" name="Google Shape;2024;p188"/>
          <p:cNvSpPr txBox="1">
            <a:spLocks noGrp="1"/>
          </p:cNvSpPr>
          <p:nvPr>
            <p:ph type="ctrTitle"/>
          </p:nvPr>
        </p:nvSpPr>
        <p:spPr>
          <a:xfrm>
            <a:off x="311700" y="1431300"/>
            <a:ext cx="8520600" cy="228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200"/>
              <a:t>Audit: PTM Dataset Extension</a:t>
            </a:r>
            <a:endParaRPr sz="2400" i="1"/>
          </a:p>
        </p:txBody>
      </p:sp>
      <p:pic>
        <p:nvPicPr>
          <p:cNvPr id="2026" name="Google Shape;2026;p188"/>
          <p:cNvPicPr preferRelativeResize="0"/>
          <p:nvPr/>
        </p:nvPicPr>
        <p:blipFill rotWithShape="1">
          <a:blip r:embed="rId3">
            <a:alphaModFix/>
          </a:blip>
          <a:srcRect l="25983" r="25978" b="28036"/>
          <a:stretch/>
        </p:blipFill>
        <p:spPr>
          <a:xfrm>
            <a:off x="0" y="0"/>
            <a:ext cx="954300" cy="954300"/>
          </a:xfrm>
          <a:prstGeom prst="rect">
            <a:avLst/>
          </a:prstGeom>
          <a:noFill/>
          <a:ln>
            <a:noFill/>
          </a:ln>
        </p:spPr>
      </p:pic>
      <p:pic>
        <p:nvPicPr>
          <p:cNvPr id="2027" name="Google Shape;2027;p188"/>
          <p:cNvPicPr preferRelativeResize="0"/>
          <p:nvPr/>
        </p:nvPicPr>
        <p:blipFill rotWithShape="1">
          <a:blip r:embed="rId4">
            <a:alphaModFix/>
          </a:blip>
          <a:srcRect l="8312" t="16624" r="8312"/>
          <a:stretch/>
        </p:blipFill>
        <p:spPr>
          <a:xfrm>
            <a:off x="954300" y="0"/>
            <a:ext cx="954300" cy="954300"/>
          </a:xfrm>
          <a:prstGeom prst="rect">
            <a:avLst/>
          </a:prstGeom>
          <a:noFill/>
          <a:ln>
            <a:noFill/>
          </a:ln>
        </p:spPr>
      </p:pic>
      <p:sp>
        <p:nvSpPr>
          <p:cNvPr id="2" name="Slide Number Placeholder 1">
            <a:extLst>
              <a:ext uri="{FF2B5EF4-FFF2-40B4-BE49-F238E27FC236}">
                <a16:creationId xmlns:a16="http://schemas.microsoft.com/office/drawing/2014/main" id="{CF8126BF-F753-50DD-A25E-356215ACE8B8}"/>
              </a:ext>
            </a:extLst>
          </p:cNvPr>
          <p:cNvSpPr>
            <a:spLocks noGrp="1"/>
          </p:cNvSpPr>
          <p:nvPr>
            <p:ph type="sldNum" sz="quarter" idx="12"/>
          </p:nvPr>
        </p:nvSpPr>
        <p:spPr/>
        <p:txBody>
          <a:bodyPr/>
          <a:lstStyle/>
          <a:p>
            <a:fld id="{F39902C9-1D6D-3144-94C6-FDF8FB570987}" type="slidenum">
              <a:rPr lang="en-US" smtClean="0"/>
              <a:t>247</a:t>
            </a:fld>
            <a:endParaRPr lang="en-US"/>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2031"/>
        <p:cNvGrpSpPr/>
        <p:nvPr/>
      </p:nvGrpSpPr>
      <p:grpSpPr>
        <a:xfrm>
          <a:off x="0" y="0"/>
          <a:ext cx="0" cy="0"/>
          <a:chOff x="0" y="0"/>
          <a:chExt cx="0" cy="0"/>
        </a:xfrm>
      </p:grpSpPr>
      <p:sp>
        <p:nvSpPr>
          <p:cNvPr id="2032" name="Google Shape;2032;p189"/>
          <p:cNvSpPr txBox="1">
            <a:spLocks noGrp="1"/>
          </p:cNvSpPr>
          <p:nvPr>
            <p:ph type="title"/>
          </p:nvPr>
        </p:nvSpPr>
        <p:spPr>
          <a:xfrm>
            <a:off x="0" y="0"/>
            <a:ext cx="8520600" cy="5541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400" b="1"/>
              <a:t>P</a:t>
            </a:r>
            <a:r>
              <a:rPr lang="en" sz="2400"/>
              <a:t>re-</a:t>
            </a:r>
            <a:r>
              <a:rPr lang="en" sz="2400" b="1"/>
              <a:t>T</a:t>
            </a:r>
            <a:r>
              <a:rPr lang="en" sz="2400"/>
              <a:t>rained </a:t>
            </a:r>
            <a:r>
              <a:rPr lang="en" sz="2400" b="1"/>
              <a:t>M</a:t>
            </a:r>
            <a:r>
              <a:rPr lang="en" sz="2400"/>
              <a:t>odels in </a:t>
            </a:r>
            <a:r>
              <a:rPr lang="en" sz="2400" b="1"/>
              <a:t>O</a:t>
            </a:r>
            <a:r>
              <a:rPr lang="en" sz="2400"/>
              <a:t>pen-</a:t>
            </a:r>
            <a:r>
              <a:rPr lang="en" sz="2400" b="1"/>
              <a:t>S</a:t>
            </a:r>
            <a:r>
              <a:rPr lang="en" sz="2400"/>
              <a:t>ource </a:t>
            </a:r>
            <a:r>
              <a:rPr lang="en" sz="2400" b="1"/>
              <a:t>S</a:t>
            </a:r>
            <a:r>
              <a:rPr lang="en" sz="2400"/>
              <a:t>oftware (</a:t>
            </a:r>
            <a:r>
              <a:rPr lang="en" sz="2400" b="1"/>
              <a:t>PeaTMOSS</a:t>
            </a:r>
            <a:r>
              <a:rPr lang="en" sz="2400"/>
              <a:t>)</a:t>
            </a:r>
            <a:endParaRPr sz="2400"/>
          </a:p>
        </p:txBody>
      </p:sp>
      <p:pic>
        <p:nvPicPr>
          <p:cNvPr id="2034" name="Google Shape;2034;p189"/>
          <p:cNvPicPr preferRelativeResize="0"/>
          <p:nvPr/>
        </p:nvPicPr>
        <p:blipFill>
          <a:blip r:embed="rId3">
            <a:alphaModFix/>
          </a:blip>
          <a:stretch>
            <a:fillRect/>
          </a:stretch>
        </p:blipFill>
        <p:spPr>
          <a:xfrm>
            <a:off x="1538127" y="690747"/>
            <a:ext cx="5950049" cy="2276999"/>
          </a:xfrm>
          <a:prstGeom prst="rect">
            <a:avLst/>
          </a:prstGeom>
          <a:noFill/>
          <a:ln>
            <a:noFill/>
          </a:ln>
        </p:spPr>
      </p:pic>
      <p:pic>
        <p:nvPicPr>
          <p:cNvPr id="2035" name="Google Shape;2035;p189"/>
          <p:cNvPicPr preferRelativeResize="0"/>
          <p:nvPr/>
        </p:nvPicPr>
        <p:blipFill>
          <a:blip r:embed="rId4">
            <a:alphaModFix/>
          </a:blip>
          <a:stretch>
            <a:fillRect/>
          </a:stretch>
        </p:blipFill>
        <p:spPr>
          <a:xfrm>
            <a:off x="844500" y="3333026"/>
            <a:ext cx="7337299" cy="1530050"/>
          </a:xfrm>
          <a:prstGeom prst="rect">
            <a:avLst/>
          </a:prstGeom>
          <a:noFill/>
          <a:ln>
            <a:noFill/>
          </a:ln>
        </p:spPr>
      </p:pic>
      <p:sp>
        <p:nvSpPr>
          <p:cNvPr id="2" name="Slide Number Placeholder 1">
            <a:extLst>
              <a:ext uri="{FF2B5EF4-FFF2-40B4-BE49-F238E27FC236}">
                <a16:creationId xmlns:a16="http://schemas.microsoft.com/office/drawing/2014/main" id="{EB27B872-58E2-38A7-B0AE-EC0BB00EEE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248</a:t>
            </a:fld>
            <a:endParaRPr lang="en"/>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show="0">
  <p:cSld>
    <p:spTree>
      <p:nvGrpSpPr>
        <p:cNvPr id="1" name="Shape 2039"/>
        <p:cNvGrpSpPr/>
        <p:nvPr/>
      </p:nvGrpSpPr>
      <p:grpSpPr>
        <a:xfrm>
          <a:off x="0" y="0"/>
          <a:ext cx="0" cy="0"/>
          <a:chOff x="0" y="0"/>
          <a:chExt cx="0" cy="0"/>
        </a:xfrm>
      </p:grpSpPr>
      <p:sp>
        <p:nvSpPr>
          <p:cNvPr id="2040" name="Google Shape;2040;p190"/>
          <p:cNvSpPr txBox="1">
            <a:spLocks noGrp="1"/>
          </p:cNvSpPr>
          <p:nvPr>
            <p:ph type="ctrTitle"/>
          </p:nvPr>
        </p:nvSpPr>
        <p:spPr>
          <a:xfrm>
            <a:off x="311700" y="1431300"/>
            <a:ext cx="8520600" cy="228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200"/>
              <a:t>Standardization: Testing model properties</a:t>
            </a:r>
            <a:endParaRPr sz="2400" i="1"/>
          </a:p>
        </p:txBody>
      </p:sp>
      <p:sp>
        <p:nvSpPr>
          <p:cNvPr id="2" name="Slide Number Placeholder 1">
            <a:extLst>
              <a:ext uri="{FF2B5EF4-FFF2-40B4-BE49-F238E27FC236}">
                <a16:creationId xmlns:a16="http://schemas.microsoft.com/office/drawing/2014/main" id="{F3D90734-90DF-1AD4-1B33-C4601DC419D0}"/>
              </a:ext>
            </a:extLst>
          </p:cNvPr>
          <p:cNvSpPr>
            <a:spLocks noGrp="1"/>
          </p:cNvSpPr>
          <p:nvPr>
            <p:ph type="sldNum" sz="quarter" idx="12"/>
          </p:nvPr>
        </p:nvSpPr>
        <p:spPr/>
        <p:txBody>
          <a:bodyPr/>
          <a:lstStyle/>
          <a:p>
            <a:fld id="{F39902C9-1D6D-3144-94C6-FDF8FB570987}" type="slidenum">
              <a:rPr lang="en-US" smtClean="0"/>
              <a:t>249</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g5505122360270894_467"/>
          <p:cNvPicPr preferRelativeResize="0"/>
          <p:nvPr/>
        </p:nvPicPr>
        <p:blipFill>
          <a:blip r:embed="rId3">
            <a:alphaModFix/>
          </a:blip>
          <a:stretch>
            <a:fillRect/>
          </a:stretch>
        </p:blipFill>
        <p:spPr>
          <a:xfrm>
            <a:off x="-247650" y="691150"/>
            <a:ext cx="5029201" cy="4205825"/>
          </a:xfrm>
          <a:prstGeom prst="rect">
            <a:avLst/>
          </a:prstGeom>
          <a:noFill/>
          <a:ln>
            <a:noFill/>
          </a:ln>
        </p:spPr>
      </p:pic>
      <p:sp>
        <p:nvSpPr>
          <p:cNvPr id="296" name="Google Shape;296;g5505122360270894_467"/>
          <p:cNvSpPr/>
          <p:nvPr/>
        </p:nvSpPr>
        <p:spPr>
          <a:xfrm>
            <a:off x="123825" y="685800"/>
            <a:ext cx="4581300" cy="4267200"/>
          </a:xfrm>
          <a:prstGeom prst="rect">
            <a:avLst/>
          </a:prstGeom>
          <a:noFill/>
          <a:ln w="28575" cap="flat" cmpd="sng">
            <a:solidFill>
              <a:srgbClr val="4A86E8"/>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97" name="Google Shape;297;g5505122360270894_467"/>
          <p:cNvSpPr txBox="1">
            <a:spLocks noGrp="1"/>
          </p:cNvSpPr>
          <p:nvPr>
            <p:ph type="title"/>
          </p:nvPr>
        </p:nvSpPr>
        <p:spPr>
          <a:xfrm>
            <a:off x="277150" y="88825"/>
            <a:ext cx="8487600" cy="478500"/>
          </a:xfrm>
          <a:prstGeom prst="rect">
            <a:avLst/>
          </a:prstGeom>
          <a:noFill/>
          <a:ln>
            <a:noFill/>
          </a:ln>
        </p:spPr>
        <p:txBody>
          <a:bodyPr spcFirstLastPara="1" wrap="square" lIns="182875" tIns="182875" rIns="182875" bIns="182875" anchor="ctr" anchorCtr="0">
            <a:noAutofit/>
          </a:bodyPr>
          <a:lstStyle/>
          <a:p>
            <a:pPr marL="0" lvl="0" indent="0" algn="l" rtl="0">
              <a:lnSpc>
                <a:spcPct val="90000"/>
              </a:lnSpc>
              <a:spcBef>
                <a:spcPts val="0"/>
              </a:spcBef>
              <a:spcAft>
                <a:spcPts val="0"/>
              </a:spcAft>
              <a:buClr>
                <a:srgbClr val="262626"/>
              </a:buClr>
              <a:buSzPts val="1900"/>
              <a:buFont typeface="Calibri"/>
              <a:buNone/>
            </a:pPr>
            <a:r>
              <a:rPr lang="en-US" sz="3000"/>
              <a:t>DL Model Engineering Life Cycle</a:t>
            </a:r>
            <a:endParaRPr sz="3000"/>
          </a:p>
        </p:txBody>
      </p:sp>
      <p:cxnSp>
        <p:nvCxnSpPr>
          <p:cNvPr id="299" name="Google Shape;299;g5505122360270894_467"/>
          <p:cNvCxnSpPr/>
          <p:nvPr/>
        </p:nvCxnSpPr>
        <p:spPr>
          <a:xfrm>
            <a:off x="4781550" y="1314450"/>
            <a:ext cx="1171500" cy="190500"/>
          </a:xfrm>
          <a:prstGeom prst="straightConnector1">
            <a:avLst/>
          </a:prstGeom>
          <a:noFill/>
          <a:ln w="38100" cap="flat" cmpd="sng">
            <a:solidFill>
              <a:schemeClr val="dk1"/>
            </a:solidFill>
            <a:prstDash val="solid"/>
            <a:round/>
            <a:headEnd type="none" w="med" len="med"/>
            <a:tailEnd type="triangle" w="med" len="med"/>
          </a:ln>
        </p:spPr>
      </p:cxnSp>
      <p:cxnSp>
        <p:nvCxnSpPr>
          <p:cNvPr id="300" name="Google Shape;300;g5505122360270894_467"/>
          <p:cNvCxnSpPr/>
          <p:nvPr/>
        </p:nvCxnSpPr>
        <p:spPr>
          <a:xfrm>
            <a:off x="4810125" y="2590800"/>
            <a:ext cx="1247700" cy="57000"/>
          </a:xfrm>
          <a:prstGeom prst="straightConnector1">
            <a:avLst/>
          </a:prstGeom>
          <a:noFill/>
          <a:ln w="38100" cap="flat" cmpd="sng">
            <a:solidFill>
              <a:schemeClr val="dk1"/>
            </a:solidFill>
            <a:prstDash val="solid"/>
            <a:round/>
            <a:headEnd type="none" w="med" len="med"/>
            <a:tailEnd type="triangle" w="med" len="med"/>
          </a:ln>
        </p:spPr>
      </p:cxnSp>
      <p:sp>
        <p:nvSpPr>
          <p:cNvPr id="301" name="Google Shape;301;g5505122360270894_467"/>
          <p:cNvSpPr txBox="1"/>
          <p:nvPr/>
        </p:nvSpPr>
        <p:spPr>
          <a:xfrm>
            <a:off x="5943600" y="1276350"/>
            <a:ext cx="2466900" cy="56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a:solidFill>
                  <a:srgbClr val="262626"/>
                </a:solidFill>
                <a:latin typeface="Calibri"/>
                <a:ea typeface="Calibri"/>
                <a:cs typeface="Calibri"/>
                <a:sym typeface="Calibri"/>
              </a:rPr>
              <a:t>“</a:t>
            </a:r>
            <a:r>
              <a:rPr lang="en-US" sz="2500" b="1" u="sng">
                <a:solidFill>
                  <a:srgbClr val="262626"/>
                </a:solidFill>
                <a:latin typeface="Calibri"/>
                <a:ea typeface="Calibri"/>
                <a:cs typeface="Calibri"/>
                <a:sym typeface="Calibri"/>
              </a:rPr>
              <a:t>Product</a:t>
            </a:r>
            <a:r>
              <a:rPr lang="en-US" sz="2500">
                <a:solidFill>
                  <a:srgbClr val="262626"/>
                </a:solidFill>
                <a:latin typeface="Calibri"/>
                <a:ea typeface="Calibri"/>
                <a:cs typeface="Calibri"/>
                <a:sym typeface="Calibri"/>
              </a:rPr>
              <a:t>” view</a:t>
            </a:r>
            <a:endParaRPr sz="2500">
              <a:solidFill>
                <a:srgbClr val="262626"/>
              </a:solidFill>
              <a:latin typeface="Calibri"/>
              <a:ea typeface="Calibri"/>
              <a:cs typeface="Calibri"/>
              <a:sym typeface="Calibri"/>
            </a:endParaRPr>
          </a:p>
        </p:txBody>
      </p:sp>
      <p:sp>
        <p:nvSpPr>
          <p:cNvPr id="302" name="Google Shape;302;g5505122360270894_467"/>
          <p:cNvSpPr txBox="1"/>
          <p:nvPr/>
        </p:nvSpPr>
        <p:spPr>
          <a:xfrm>
            <a:off x="6057825" y="2443188"/>
            <a:ext cx="2466900" cy="56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a:solidFill>
                  <a:srgbClr val="262626"/>
                </a:solidFill>
                <a:latin typeface="Calibri"/>
                <a:ea typeface="Calibri"/>
                <a:cs typeface="Calibri"/>
                <a:sym typeface="Calibri"/>
              </a:rPr>
              <a:t>“</a:t>
            </a:r>
            <a:r>
              <a:rPr lang="en-US" sz="2500" b="1" u="sng">
                <a:solidFill>
                  <a:srgbClr val="262626"/>
                </a:solidFill>
                <a:latin typeface="Calibri"/>
                <a:ea typeface="Calibri"/>
                <a:cs typeface="Calibri"/>
                <a:sym typeface="Calibri"/>
              </a:rPr>
              <a:t>Process</a:t>
            </a:r>
            <a:r>
              <a:rPr lang="en-US" sz="2500">
                <a:solidFill>
                  <a:srgbClr val="262626"/>
                </a:solidFill>
                <a:latin typeface="Calibri"/>
                <a:ea typeface="Calibri"/>
                <a:cs typeface="Calibri"/>
                <a:sym typeface="Calibri"/>
              </a:rPr>
              <a:t>” view</a:t>
            </a:r>
            <a:endParaRPr sz="2500">
              <a:solidFill>
                <a:srgbClr val="262626"/>
              </a:solidFill>
              <a:latin typeface="Calibri"/>
              <a:ea typeface="Calibri"/>
              <a:cs typeface="Calibri"/>
              <a:sym typeface="Calibri"/>
            </a:endParaRPr>
          </a:p>
        </p:txBody>
      </p:sp>
      <p:sp>
        <p:nvSpPr>
          <p:cNvPr id="303" name="Google Shape;303;g5505122360270894_467"/>
          <p:cNvSpPr txBox="1"/>
          <p:nvPr/>
        </p:nvSpPr>
        <p:spPr>
          <a:xfrm>
            <a:off x="5143500" y="3068900"/>
            <a:ext cx="3695700" cy="199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000" u="sng">
                <a:solidFill>
                  <a:srgbClr val="980000"/>
                </a:solidFill>
              </a:rPr>
              <a:t>“Beyond-the-product” </a:t>
            </a:r>
            <a:r>
              <a:rPr lang="en-US" sz="2000">
                <a:solidFill>
                  <a:srgbClr val="980000"/>
                </a:solidFill>
              </a:rPr>
              <a:t>interpretation of failures  </a:t>
            </a:r>
            <a:endParaRPr sz="2000">
              <a:solidFill>
                <a:srgbClr val="980000"/>
              </a:solidFill>
            </a:endParaRPr>
          </a:p>
          <a:p>
            <a:pPr marL="0" lvl="0" indent="0" algn="ctr" rtl="0">
              <a:lnSpc>
                <a:spcPct val="115000"/>
              </a:lnSpc>
              <a:spcBef>
                <a:spcPts val="1200"/>
              </a:spcBef>
              <a:spcAft>
                <a:spcPts val="1200"/>
              </a:spcAft>
              <a:buNone/>
            </a:pPr>
            <a:r>
              <a:rPr lang="en-US" sz="3600">
                <a:solidFill>
                  <a:srgbClr val="980000"/>
                </a:solidFill>
              </a:rPr>
              <a:t>→</a:t>
            </a:r>
            <a:r>
              <a:rPr lang="en-US" sz="2900">
                <a:solidFill>
                  <a:srgbClr val="980000"/>
                </a:solidFill>
              </a:rPr>
              <a:t> </a:t>
            </a:r>
            <a:r>
              <a:rPr lang="en-US" sz="2000">
                <a:solidFill>
                  <a:srgbClr val="980000"/>
                </a:solidFill>
              </a:rPr>
              <a:t>better understanding how defects arise</a:t>
            </a:r>
            <a:endParaRPr sz="2000">
              <a:solidFill>
                <a:srgbClr val="980000"/>
              </a:solidFill>
            </a:endParaRPr>
          </a:p>
        </p:txBody>
      </p:sp>
      <p:sp>
        <p:nvSpPr>
          <p:cNvPr id="304" name="Google Shape;304;g5505122360270894_467"/>
          <p:cNvSpPr txBox="1"/>
          <p:nvPr/>
        </p:nvSpPr>
        <p:spPr>
          <a:xfrm>
            <a:off x="4648200" y="582600"/>
            <a:ext cx="39147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rgbClr val="0070C0"/>
                </a:solidFill>
                <a:latin typeface="Calibri"/>
                <a:ea typeface="Calibri"/>
                <a:cs typeface="Calibri"/>
                <a:sym typeface="Calibri"/>
              </a:rPr>
              <a:t>Model engineering</a:t>
            </a:r>
            <a:endParaRPr sz="2000" b="1">
              <a:solidFill>
                <a:srgbClr val="0070C0"/>
              </a:solidFill>
              <a:latin typeface="Calibri"/>
              <a:ea typeface="Calibri"/>
              <a:cs typeface="Calibri"/>
              <a:sym typeface="Calibri"/>
            </a:endParaRPr>
          </a:p>
          <a:p>
            <a:pPr marL="0" lvl="0" indent="0" algn="l" rtl="0">
              <a:spcBef>
                <a:spcPts val="0"/>
              </a:spcBef>
              <a:spcAft>
                <a:spcPts val="0"/>
              </a:spcAft>
              <a:buNone/>
            </a:pPr>
            <a:r>
              <a:rPr lang="en-US" sz="2000" b="1">
                <a:solidFill>
                  <a:srgbClr val="0070C0"/>
                </a:solidFill>
                <a:latin typeface="Calibri"/>
                <a:ea typeface="Calibri"/>
                <a:cs typeface="Calibri"/>
                <a:sym typeface="Calibri"/>
              </a:rPr>
              <a:t>(focus of prior work)</a:t>
            </a:r>
            <a:endParaRPr sz="2000" b="1">
              <a:solidFill>
                <a:srgbClr val="0070C0"/>
              </a:solidFill>
              <a:latin typeface="Calibri"/>
              <a:ea typeface="Calibri"/>
              <a:cs typeface="Calibri"/>
              <a:sym typeface="Calibri"/>
            </a:endParaRPr>
          </a:p>
        </p:txBody>
      </p:sp>
      <p:sp>
        <p:nvSpPr>
          <p:cNvPr id="305" name="Google Shape;305;g5505122360270894_467"/>
          <p:cNvSpPr/>
          <p:nvPr/>
        </p:nvSpPr>
        <p:spPr>
          <a:xfrm>
            <a:off x="47625" y="2200275"/>
            <a:ext cx="4734000" cy="2628900"/>
          </a:xfrm>
          <a:prstGeom prst="rect">
            <a:avLst/>
          </a:prstGeom>
          <a:noFill/>
          <a:ln w="28575" cap="flat" cmpd="sng">
            <a:solidFill>
              <a:srgbClr val="B9545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06" name="Google Shape;306;g5505122360270894_467"/>
          <p:cNvSpPr txBox="1"/>
          <p:nvPr/>
        </p:nvSpPr>
        <p:spPr>
          <a:xfrm>
            <a:off x="4781550" y="1774875"/>
            <a:ext cx="39147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rgbClr val="B95450"/>
                </a:solidFill>
                <a:latin typeface="Calibri"/>
                <a:ea typeface="Calibri"/>
                <a:cs typeface="Calibri"/>
                <a:sym typeface="Calibri"/>
              </a:rPr>
              <a:t>Model reengineering</a:t>
            </a:r>
            <a:endParaRPr sz="2000" b="1">
              <a:solidFill>
                <a:srgbClr val="B95450"/>
              </a:solidFill>
              <a:latin typeface="Calibri"/>
              <a:ea typeface="Calibri"/>
              <a:cs typeface="Calibri"/>
              <a:sym typeface="Calibri"/>
            </a:endParaRPr>
          </a:p>
          <a:p>
            <a:pPr marL="0" lvl="0" indent="0" algn="l" rtl="0">
              <a:spcBef>
                <a:spcPts val="0"/>
              </a:spcBef>
              <a:spcAft>
                <a:spcPts val="0"/>
              </a:spcAft>
              <a:buNone/>
            </a:pPr>
            <a:r>
              <a:rPr lang="en-US" sz="2000" b="1">
                <a:solidFill>
                  <a:srgbClr val="B95450"/>
                </a:solidFill>
                <a:latin typeface="Calibri"/>
                <a:ea typeface="Calibri"/>
                <a:cs typeface="Calibri"/>
                <a:sym typeface="Calibri"/>
              </a:rPr>
              <a:t>(focus of our study)</a:t>
            </a:r>
            <a:endParaRPr sz="2000" b="1">
              <a:solidFill>
                <a:srgbClr val="B95450"/>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9DEB28D1-9A3D-B204-F2DB-BEE2F6137E0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25</a:t>
            </a:fld>
            <a:endParaRPr lang="en-US"/>
          </a:p>
        </p:txBody>
      </p:sp>
      <p:sp>
        <p:nvSpPr>
          <p:cNvPr id="4" name="Slide Number Placeholder 1">
            <a:extLst>
              <a:ext uri="{FF2B5EF4-FFF2-40B4-BE49-F238E27FC236}">
                <a16:creationId xmlns:a16="http://schemas.microsoft.com/office/drawing/2014/main" id="{191849E6-E71B-9A33-51EC-E15EE3F7F55A}"/>
              </a:ext>
            </a:extLst>
          </p:cNvPr>
          <p:cNvSpPr txBox="1">
            <a:spLocks/>
          </p:cNvSpPr>
          <p:nvPr/>
        </p:nvSpPr>
        <p:spPr>
          <a:xfrm>
            <a:off x="8472458" y="4663217"/>
            <a:ext cx="548700" cy="393600"/>
          </a:xfrm>
          <a:prstGeom prst="ellipse">
            <a:avLst/>
          </a:prstGeom>
          <a:noFill/>
          <a:ln>
            <a:noFill/>
          </a:ln>
        </p:spPr>
        <p:txBody>
          <a:bodyPr spcFirstLastPara="1" wrap="square" lIns="18275" tIns="45700" rIns="18275" bIns="4570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1pPr>
            <a:lvl2pPr marL="0" marR="0" lvl="1"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2pPr>
            <a:lvl3pPr marL="0" marR="0" lvl="2"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3pPr>
            <a:lvl4pPr marL="0" marR="0" lvl="3"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4pPr>
            <a:lvl5pPr marL="0" marR="0" lvl="4"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5pPr>
            <a:lvl6pPr marL="0" marR="0" lvl="5"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6pPr>
            <a:lvl7pPr marL="0" marR="0" lvl="6"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7pPr>
            <a:lvl8pPr marL="0" marR="0" lvl="7"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8pPr>
            <a:lvl9pPr marL="0" marR="0" lvl="8"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9pPr>
          </a:lstStyle>
          <a:p>
            <a:pPr algn="r"/>
            <a:r>
              <a:rPr lang="en" sz="1800" b="0">
                <a:solidFill>
                  <a:schemeClr val="tx1"/>
                </a:solidFill>
                <a:latin typeface="+mn-lt"/>
                <a:ea typeface="+mn-ea"/>
                <a:cs typeface="+mn-cs"/>
              </a:rPr>
              <a:t>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2045"/>
        <p:cNvGrpSpPr/>
        <p:nvPr/>
      </p:nvGrpSpPr>
      <p:grpSpPr>
        <a:xfrm>
          <a:off x="0" y="0"/>
          <a:ext cx="0" cy="0"/>
          <a:chOff x="0" y="0"/>
          <a:chExt cx="0" cy="0"/>
        </a:xfrm>
      </p:grpSpPr>
      <p:sp>
        <p:nvSpPr>
          <p:cNvPr id="2047" name="Google Shape;2047;p191"/>
          <p:cNvSpPr txBox="1"/>
          <p:nvPr/>
        </p:nvSpPr>
        <p:spPr>
          <a:xfrm>
            <a:off x="1322375" y="3458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p>
        </p:txBody>
      </p:sp>
      <p:sp>
        <p:nvSpPr>
          <p:cNvPr id="2048" name="Google Shape;2048;p191"/>
          <p:cNvSpPr txBox="1"/>
          <p:nvPr/>
        </p:nvSpPr>
        <p:spPr>
          <a:xfrm>
            <a:off x="1720000" y="33013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Identify candidates​</a:t>
            </a:r>
            <a:endParaRPr sz="2400"/>
          </a:p>
        </p:txBody>
      </p:sp>
      <p:sp>
        <p:nvSpPr>
          <p:cNvPr id="2049" name="Google Shape;2049;p191"/>
          <p:cNvSpPr txBox="1"/>
          <p:nvPr/>
        </p:nvSpPr>
        <p:spPr>
          <a:xfrm>
            <a:off x="3828450" y="23497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Evaluate candidates​</a:t>
            </a:r>
            <a:endParaRPr sz="2400"/>
          </a:p>
        </p:txBody>
      </p:sp>
      <p:sp>
        <p:nvSpPr>
          <p:cNvPr id="2050" name="Google Shape;2050;p191"/>
          <p:cNvSpPr txBox="1"/>
          <p:nvPr/>
        </p:nvSpPr>
        <p:spPr>
          <a:xfrm>
            <a:off x="5687250" y="1442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Adapt candidate(s)​</a:t>
            </a:r>
            <a:endParaRPr sz="2400"/>
          </a:p>
        </p:txBody>
      </p:sp>
      <p:sp>
        <p:nvSpPr>
          <p:cNvPr id="2051" name="Google Shape;2051;p191"/>
          <p:cNvSpPr txBox="1"/>
          <p:nvPr/>
        </p:nvSpPr>
        <p:spPr>
          <a:xfrm>
            <a:off x="7435025" y="619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Deploy</a:t>
            </a:r>
            <a:endParaRPr sz="2400"/>
          </a:p>
        </p:txBody>
      </p:sp>
      <p:sp>
        <p:nvSpPr>
          <p:cNvPr id="2052" name="Google Shape;2052;p191"/>
          <p:cNvSpPr txBox="1"/>
          <p:nvPr/>
        </p:nvSpPr>
        <p:spPr>
          <a:xfrm>
            <a:off x="0" y="0"/>
            <a:ext cx="8424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chemeClr val="dk1"/>
                </a:solidFill>
              </a:rPr>
              <a:t>Engineering reuse process of PTM Packages </a:t>
            </a:r>
            <a:endParaRPr b="1"/>
          </a:p>
        </p:txBody>
      </p:sp>
      <p:sp>
        <p:nvSpPr>
          <p:cNvPr id="2053" name="Google Shape;2053;p191"/>
          <p:cNvSpPr txBox="1"/>
          <p:nvPr/>
        </p:nvSpPr>
        <p:spPr>
          <a:xfrm>
            <a:off x="0" y="41750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Specify problem</a:t>
            </a:r>
            <a:endParaRPr sz="2400"/>
          </a:p>
        </p:txBody>
      </p:sp>
      <p:sp>
        <p:nvSpPr>
          <p:cNvPr id="2054" name="Google Shape;2054;p191"/>
          <p:cNvSpPr txBox="1"/>
          <p:nvPr/>
        </p:nvSpPr>
        <p:spPr>
          <a:xfrm>
            <a:off x="1128200" y="1411825"/>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What is challenging?​</a:t>
            </a:r>
            <a:endParaRPr sz="1600"/>
          </a:p>
        </p:txBody>
      </p:sp>
      <p:sp>
        <p:nvSpPr>
          <p:cNvPr id="2055" name="Google Shape;2055;p191"/>
          <p:cNvSpPr txBox="1"/>
          <p:nvPr/>
        </p:nvSpPr>
        <p:spPr>
          <a:xfrm>
            <a:off x="0" y="26559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available?​ </a:t>
            </a:r>
            <a:endParaRPr sz="1600"/>
          </a:p>
        </p:txBody>
      </p:sp>
      <p:cxnSp>
        <p:nvCxnSpPr>
          <p:cNvPr id="2056" name="Google Shape;2056;p191"/>
          <p:cNvCxnSpPr/>
          <p:nvPr/>
        </p:nvCxnSpPr>
        <p:spPr>
          <a:xfrm>
            <a:off x="1266925" y="3033200"/>
            <a:ext cx="786000" cy="374100"/>
          </a:xfrm>
          <a:prstGeom prst="straightConnector1">
            <a:avLst/>
          </a:prstGeom>
          <a:noFill/>
          <a:ln w="76200" cap="flat" cmpd="sng">
            <a:solidFill>
              <a:srgbClr val="1155CC"/>
            </a:solidFill>
            <a:prstDash val="solid"/>
            <a:round/>
            <a:headEnd type="none" w="med" len="med"/>
            <a:tailEnd type="stealth" w="med" len="med"/>
          </a:ln>
        </p:spPr>
      </p:cxnSp>
      <p:cxnSp>
        <p:nvCxnSpPr>
          <p:cNvPr id="2057" name="Google Shape;2057;p191"/>
          <p:cNvCxnSpPr/>
          <p:nvPr/>
        </p:nvCxnSpPr>
        <p:spPr>
          <a:xfrm>
            <a:off x="2940725" y="2034475"/>
            <a:ext cx="762900" cy="407100"/>
          </a:xfrm>
          <a:prstGeom prst="straightConnector1">
            <a:avLst/>
          </a:prstGeom>
          <a:noFill/>
          <a:ln w="76200" cap="flat" cmpd="sng">
            <a:solidFill>
              <a:srgbClr val="1155CC"/>
            </a:solidFill>
            <a:prstDash val="solid"/>
            <a:round/>
            <a:headEnd type="none" w="med" len="med"/>
            <a:tailEnd type="stealth" w="med" len="med"/>
          </a:ln>
        </p:spPr>
      </p:cxnSp>
      <p:sp>
        <p:nvSpPr>
          <p:cNvPr id="2058" name="Google Shape;2058;p191"/>
          <p:cNvSpPr txBox="1"/>
          <p:nvPr/>
        </p:nvSpPr>
        <p:spPr>
          <a:xfrm>
            <a:off x="4627500" y="761625"/>
            <a:ext cx="1383300" cy="431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a:t>Any danger?</a:t>
            </a:r>
            <a:endParaRPr sz="1600"/>
          </a:p>
        </p:txBody>
      </p:sp>
      <p:cxnSp>
        <p:nvCxnSpPr>
          <p:cNvPr id="2059" name="Google Shape;2059;p191"/>
          <p:cNvCxnSpPr/>
          <p:nvPr/>
        </p:nvCxnSpPr>
        <p:spPr>
          <a:xfrm rot="10800000" flipH="1">
            <a:off x="6065375" y="958425"/>
            <a:ext cx="1257000" cy="6600"/>
          </a:xfrm>
          <a:prstGeom prst="straightConnector1">
            <a:avLst/>
          </a:prstGeom>
          <a:noFill/>
          <a:ln w="76200" cap="flat" cmpd="sng">
            <a:solidFill>
              <a:srgbClr val="1155CC"/>
            </a:solidFill>
            <a:prstDash val="solid"/>
            <a:round/>
            <a:headEnd type="none" w="med" len="med"/>
            <a:tailEnd type="stealth" w="med" len="med"/>
          </a:ln>
        </p:spPr>
      </p:cxnSp>
      <p:cxnSp>
        <p:nvCxnSpPr>
          <p:cNvPr id="2060" name="Google Shape;2060;p191"/>
          <p:cNvCxnSpPr/>
          <p:nvPr/>
        </p:nvCxnSpPr>
        <p:spPr>
          <a:xfrm>
            <a:off x="6370500" y="2910475"/>
            <a:ext cx="1009200" cy="1214100"/>
          </a:xfrm>
          <a:prstGeom prst="straightConnector1">
            <a:avLst/>
          </a:prstGeom>
          <a:noFill/>
          <a:ln w="76200" cap="flat" cmpd="sng">
            <a:solidFill>
              <a:srgbClr val="1155CC"/>
            </a:solidFill>
            <a:prstDash val="solid"/>
            <a:round/>
            <a:headEnd type="none" w="med" len="med"/>
            <a:tailEnd type="stealth" w="med" len="med"/>
          </a:ln>
        </p:spPr>
      </p:cxnSp>
      <p:sp>
        <p:nvSpPr>
          <p:cNvPr id="2061" name="Google Shape;2061;p191"/>
          <p:cNvSpPr txBox="1"/>
          <p:nvPr/>
        </p:nvSpPr>
        <p:spPr>
          <a:xfrm>
            <a:off x="6607200" y="409182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if we fail to reuse?</a:t>
            </a:r>
            <a:endParaRPr sz="1600"/>
          </a:p>
        </p:txBody>
      </p:sp>
      <p:cxnSp>
        <p:nvCxnSpPr>
          <p:cNvPr id="2062" name="Google Shape;2062;p191"/>
          <p:cNvCxnSpPr/>
          <p:nvPr/>
        </p:nvCxnSpPr>
        <p:spPr>
          <a:xfrm rot="10800000" flipH="1">
            <a:off x="1567275" y="3856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2063" name="Google Shape;2063;p191"/>
          <p:cNvCxnSpPr/>
          <p:nvPr/>
        </p:nvCxnSpPr>
        <p:spPr>
          <a:xfrm rot="10800000" flipH="1">
            <a:off x="3513700" y="2885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2064" name="Google Shape;2064;p191"/>
          <p:cNvCxnSpPr/>
          <p:nvPr/>
        </p:nvCxnSpPr>
        <p:spPr>
          <a:xfrm rot="10800000" flipH="1">
            <a:off x="5395400" y="2005075"/>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2065" name="Google Shape;2065;p191"/>
          <p:cNvCxnSpPr/>
          <p:nvPr/>
        </p:nvCxnSpPr>
        <p:spPr>
          <a:xfrm rot="10800000" flipH="1">
            <a:off x="7037400" y="1082000"/>
            <a:ext cx="822600" cy="471600"/>
          </a:xfrm>
          <a:prstGeom prst="straightConnector1">
            <a:avLst/>
          </a:prstGeom>
          <a:noFill/>
          <a:ln w="76200" cap="flat" cmpd="sng">
            <a:solidFill>
              <a:schemeClr val="dk1"/>
            </a:solidFill>
            <a:prstDash val="solid"/>
            <a:round/>
            <a:headEnd type="none" w="med" len="med"/>
            <a:tailEnd type="stealth" w="med" len="med"/>
          </a:ln>
        </p:spPr>
      </p:cxnSp>
      <p:cxnSp>
        <p:nvCxnSpPr>
          <p:cNvPr id="2066" name="Google Shape;2066;p191"/>
          <p:cNvCxnSpPr>
            <a:endCxn id="2048" idx="3"/>
          </p:cNvCxnSpPr>
          <p:nvPr/>
        </p:nvCxnSpPr>
        <p:spPr>
          <a:xfrm flipH="1">
            <a:off x="4720000" y="1082100"/>
            <a:ext cx="3750900" cy="2496300"/>
          </a:xfrm>
          <a:prstGeom prst="curvedConnector3">
            <a:avLst>
              <a:gd name="adj1" fmla="val -2462"/>
            </a:avLst>
          </a:prstGeom>
          <a:noFill/>
          <a:ln w="76200" cap="flat" cmpd="sng">
            <a:solidFill>
              <a:srgbClr val="595959"/>
            </a:solidFill>
            <a:prstDash val="solid"/>
            <a:round/>
            <a:headEnd type="none" w="med" len="med"/>
            <a:tailEnd type="stealth" w="med" len="med"/>
          </a:ln>
        </p:spPr>
      </p:cxnSp>
      <p:sp>
        <p:nvSpPr>
          <p:cNvPr id="2067" name="Google Shape;2067;p191"/>
          <p:cNvSpPr txBox="1"/>
          <p:nvPr/>
        </p:nvSpPr>
        <p:spPr>
          <a:xfrm>
            <a:off x="508875" y="21147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rPr>
              <a:t>Any risks?</a:t>
            </a:r>
            <a:endParaRPr sz="1600">
              <a:solidFill>
                <a:schemeClr val="dk1"/>
              </a:solidFill>
            </a:endParaRPr>
          </a:p>
        </p:txBody>
      </p:sp>
      <p:sp>
        <p:nvSpPr>
          <p:cNvPr id="2" name="Slide Number Placeholder 1">
            <a:extLst>
              <a:ext uri="{FF2B5EF4-FFF2-40B4-BE49-F238E27FC236}">
                <a16:creationId xmlns:a16="http://schemas.microsoft.com/office/drawing/2014/main" id="{DC545F7D-746D-83CA-9B9F-6BF68838518E}"/>
              </a:ext>
            </a:extLst>
          </p:cNvPr>
          <p:cNvSpPr>
            <a:spLocks noGrp="1"/>
          </p:cNvSpPr>
          <p:nvPr>
            <p:ph type="sldNum" sz="quarter" idx="12"/>
          </p:nvPr>
        </p:nvSpPr>
        <p:spPr/>
        <p:txBody>
          <a:bodyPr/>
          <a:lstStyle/>
          <a:p>
            <a:fld id="{F39902C9-1D6D-3144-94C6-FDF8FB570987}" type="slidenum">
              <a:rPr lang="en-US" smtClean="0"/>
              <a:t>250</a:t>
            </a:fld>
            <a:endParaRPr lang="en-US"/>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sp>
        <p:nvSpPr>
          <p:cNvPr id="2072" name="Google Shape;2072;p192"/>
          <p:cNvSpPr txBox="1">
            <a:spLocks noGrp="1"/>
          </p:cNvSpPr>
          <p:nvPr>
            <p:ph type="ctrTitle"/>
          </p:nvPr>
        </p:nvSpPr>
        <p:spPr>
          <a:xfrm>
            <a:off x="45175" y="1278750"/>
            <a:ext cx="9051600" cy="1446900"/>
          </a:xfrm>
          <a:prstGeom prst="rect">
            <a:avLst/>
          </a:prstGeom>
        </p:spPr>
        <p:txBody>
          <a:bodyPr spcFirstLastPara="1" wrap="square" lIns="91425" tIns="91425" rIns="91425" bIns="91425" anchor="b" anchorCtr="0">
            <a:spAutoFit/>
          </a:bodyPr>
          <a:lstStyle/>
          <a:p>
            <a:pPr marL="0" lvl="0" indent="0" algn="ctr" rtl="0">
              <a:spcBef>
                <a:spcPts val="0"/>
              </a:spcBef>
              <a:spcAft>
                <a:spcPts val="0"/>
              </a:spcAft>
              <a:buNone/>
            </a:pPr>
            <a:r>
              <a:rPr lang="en" sz="4900">
                <a:latin typeface="Calibri"/>
                <a:ea typeface="Calibri"/>
                <a:cs typeface="Calibri"/>
                <a:sym typeface="Calibri"/>
              </a:rPr>
              <a:t>Model Converters Property Testing</a:t>
            </a:r>
            <a:endParaRPr sz="2400" i="1"/>
          </a:p>
          <a:p>
            <a:pPr marL="0" lvl="0" indent="0" algn="ctr" rtl="0">
              <a:spcBef>
                <a:spcPts val="0"/>
              </a:spcBef>
              <a:spcAft>
                <a:spcPts val="0"/>
              </a:spcAft>
              <a:buClr>
                <a:schemeClr val="dk1"/>
              </a:buClr>
              <a:buSzPts val="1100"/>
              <a:buFont typeface="Arial"/>
              <a:buNone/>
            </a:pPr>
            <a:endParaRPr sz="3300" i="1"/>
          </a:p>
        </p:txBody>
      </p:sp>
      <p:sp>
        <p:nvSpPr>
          <p:cNvPr id="2074" name="Google Shape;2074;p192"/>
          <p:cNvSpPr txBox="1"/>
          <p:nvPr/>
        </p:nvSpPr>
        <p:spPr>
          <a:xfrm>
            <a:off x="460450" y="4386325"/>
            <a:ext cx="7866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Summary</a:t>
            </a:r>
            <a:r>
              <a:rPr lang="en"/>
              <a:t>: Model conversion is often part of DNN and PTM deployment. The popular ONNX conversion framework has a surprisingly high silent failure rate. Should we try to address it?</a:t>
            </a:r>
            <a:endParaRPr/>
          </a:p>
        </p:txBody>
      </p:sp>
      <p:pic>
        <p:nvPicPr>
          <p:cNvPr id="2075" name="Google Shape;2075;p192"/>
          <p:cNvPicPr preferRelativeResize="0"/>
          <p:nvPr/>
        </p:nvPicPr>
        <p:blipFill>
          <a:blip r:embed="rId3">
            <a:alphaModFix/>
          </a:blip>
          <a:stretch>
            <a:fillRect/>
          </a:stretch>
        </p:blipFill>
        <p:spPr>
          <a:xfrm>
            <a:off x="1" y="-1"/>
            <a:ext cx="954300" cy="954300"/>
          </a:xfrm>
          <a:prstGeom prst="rect">
            <a:avLst/>
          </a:prstGeom>
          <a:noFill/>
          <a:ln>
            <a:noFill/>
          </a:ln>
        </p:spPr>
      </p:pic>
      <p:sp>
        <p:nvSpPr>
          <p:cNvPr id="2" name="Slide Number Placeholder 1">
            <a:extLst>
              <a:ext uri="{FF2B5EF4-FFF2-40B4-BE49-F238E27FC236}">
                <a16:creationId xmlns:a16="http://schemas.microsoft.com/office/drawing/2014/main" id="{417C6C7A-CAEC-B1D8-A760-F5548D2C3B2A}"/>
              </a:ext>
            </a:extLst>
          </p:cNvPr>
          <p:cNvSpPr>
            <a:spLocks noGrp="1"/>
          </p:cNvSpPr>
          <p:nvPr>
            <p:ph type="sldNum" sz="quarter" idx="12"/>
          </p:nvPr>
        </p:nvSpPr>
        <p:spPr/>
        <p:txBody>
          <a:bodyPr/>
          <a:lstStyle/>
          <a:p>
            <a:fld id="{F39902C9-1D6D-3144-94C6-FDF8FB570987}" type="slidenum">
              <a:rPr lang="en-US" smtClean="0"/>
              <a:t>251</a:t>
            </a:fld>
            <a:endParaRPr lang="en-US"/>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sp>
        <p:nvSpPr>
          <p:cNvPr id="2081" name="Google Shape;2081;p193"/>
          <p:cNvSpPr txBox="1">
            <a:spLocks noGrp="1"/>
          </p:cNvSpPr>
          <p:nvPr>
            <p:ph type="title"/>
          </p:nvPr>
        </p:nvSpPr>
        <p:spPr>
          <a:xfrm>
            <a:off x="311700" y="445025"/>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Background and Motivation</a:t>
            </a:r>
            <a:endParaRPr/>
          </a:p>
        </p:txBody>
      </p:sp>
      <p:sp>
        <p:nvSpPr>
          <p:cNvPr id="2080" name="Google Shape;2080;p193"/>
          <p:cNvSpPr txBox="1">
            <a:spLocks noGrp="1"/>
          </p:cNvSpPr>
          <p:nvPr>
            <p:ph type="body" idx="1"/>
          </p:nvPr>
        </p:nvSpPr>
        <p:spPr>
          <a:xfrm>
            <a:off x="64000" y="1152475"/>
            <a:ext cx="4665300" cy="2955300"/>
          </a:xfrm>
          <a:prstGeom prst="rect">
            <a:avLst/>
          </a:prstGeom>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Clr>
                <a:schemeClr val="dk1"/>
              </a:buClr>
              <a:buSzPts val="1800"/>
              <a:buFont typeface="Calibri"/>
              <a:buChar char="●"/>
            </a:pPr>
            <a:r>
              <a:rPr lang="en">
                <a:solidFill>
                  <a:schemeClr val="dk1"/>
                </a:solidFill>
              </a:rPr>
              <a:t>After development, must </a:t>
            </a:r>
            <a:r>
              <a:rPr lang="en" b="1">
                <a:solidFill>
                  <a:schemeClr val="dk1"/>
                </a:solidFill>
              </a:rPr>
              <a:t>deploy</a:t>
            </a:r>
            <a:r>
              <a:rPr lang="en">
                <a:solidFill>
                  <a:schemeClr val="dk1"/>
                </a:solidFill>
              </a:rPr>
              <a:t> DNN</a:t>
            </a:r>
            <a:endParaRPr b="1" i="1">
              <a:solidFill>
                <a:schemeClr val="dk1"/>
              </a:solidFill>
            </a:endParaRPr>
          </a:p>
          <a:p>
            <a:pPr marL="457200" lvl="0" indent="-342900" algn="l" rtl="0">
              <a:lnSpc>
                <a:spcPct val="150000"/>
              </a:lnSpc>
              <a:spcBef>
                <a:spcPts val="0"/>
              </a:spcBef>
              <a:spcAft>
                <a:spcPts val="0"/>
              </a:spcAft>
              <a:buClr>
                <a:schemeClr val="dk1"/>
              </a:buClr>
              <a:buSzPts val="1800"/>
              <a:buFont typeface="Calibri"/>
              <a:buChar char="●"/>
            </a:pPr>
            <a:r>
              <a:rPr lang="en" b="1" i="1">
                <a:solidFill>
                  <a:schemeClr val="dk1"/>
                </a:solidFill>
              </a:rPr>
              <a:t>Model Converters</a:t>
            </a:r>
            <a:r>
              <a:rPr lang="en" i="1">
                <a:solidFill>
                  <a:schemeClr val="dk1"/>
                </a:solidFill>
              </a:rPr>
              <a:t> </a:t>
            </a:r>
            <a:r>
              <a:rPr lang="en">
                <a:solidFill>
                  <a:schemeClr val="dk1"/>
                </a:solidFill>
              </a:rPr>
              <a:t>interoperate</a:t>
            </a:r>
            <a:endParaRPr>
              <a:solidFill>
                <a:schemeClr val="dk1"/>
              </a:solidFill>
            </a:endParaRPr>
          </a:p>
          <a:p>
            <a:pPr marL="457200" lvl="0" indent="-342900" algn="l" rtl="0">
              <a:lnSpc>
                <a:spcPct val="150000"/>
              </a:lnSpc>
              <a:spcBef>
                <a:spcPts val="0"/>
              </a:spcBef>
              <a:spcAft>
                <a:spcPts val="0"/>
              </a:spcAft>
              <a:buClr>
                <a:schemeClr val="dk1"/>
              </a:buClr>
              <a:buSzPts val="1800"/>
              <a:buFont typeface="Calibri"/>
              <a:buChar char="●"/>
            </a:pPr>
            <a:r>
              <a:rPr lang="en" b="1" i="1">
                <a:solidFill>
                  <a:schemeClr val="dk1"/>
                </a:solidFill>
              </a:rPr>
              <a:t>Open Neural Network Exchange (ONNX)</a:t>
            </a:r>
            <a:r>
              <a:rPr lang="en">
                <a:solidFill>
                  <a:schemeClr val="dk1"/>
                </a:solidFill>
              </a:rPr>
              <a:t> is a specification and the standard means of conversion</a:t>
            </a:r>
            <a:endParaRPr b="1" i="1">
              <a:solidFill>
                <a:schemeClr val="dk1"/>
              </a:solidFill>
            </a:endParaRPr>
          </a:p>
          <a:p>
            <a:pPr marL="457200" lvl="0" indent="-342900" algn="l" rtl="0">
              <a:lnSpc>
                <a:spcPct val="150000"/>
              </a:lnSpc>
              <a:spcBef>
                <a:spcPts val="0"/>
              </a:spcBef>
              <a:spcAft>
                <a:spcPts val="0"/>
              </a:spcAft>
              <a:buClr>
                <a:schemeClr val="dk1"/>
              </a:buClr>
              <a:buSzPts val="1800"/>
              <a:buChar char="●"/>
            </a:pPr>
            <a:r>
              <a:rPr lang="en" b="1" i="1">
                <a:solidFill>
                  <a:schemeClr val="dk1"/>
                </a:solidFill>
              </a:rPr>
              <a:t>Converter failures</a:t>
            </a:r>
            <a:r>
              <a:rPr lang="en">
                <a:solidFill>
                  <a:schemeClr val="dk1"/>
                </a:solidFill>
              </a:rPr>
              <a:t> compromise re-use</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b="1">
                <a:solidFill>
                  <a:schemeClr val="dk1"/>
                </a:solidFill>
              </a:rPr>
              <a:t>Silently-incorrect models</a:t>
            </a:r>
            <a:r>
              <a:rPr lang="en">
                <a:solidFill>
                  <a:schemeClr val="dk1"/>
                </a:solidFill>
              </a:rPr>
              <a:t> occur often.</a:t>
            </a:r>
            <a:endParaRPr>
              <a:solidFill>
                <a:schemeClr val="dk1"/>
              </a:solidFill>
            </a:endParaRPr>
          </a:p>
        </p:txBody>
      </p:sp>
      <p:pic>
        <p:nvPicPr>
          <p:cNvPr id="2082" name="Google Shape;2082;p193"/>
          <p:cNvPicPr preferRelativeResize="0"/>
          <p:nvPr/>
        </p:nvPicPr>
        <p:blipFill>
          <a:blip r:embed="rId3">
            <a:alphaModFix/>
          </a:blip>
          <a:stretch>
            <a:fillRect/>
          </a:stretch>
        </p:blipFill>
        <p:spPr>
          <a:xfrm>
            <a:off x="5036250" y="994524"/>
            <a:ext cx="4107750" cy="3456925"/>
          </a:xfrm>
          <a:prstGeom prst="rect">
            <a:avLst/>
          </a:prstGeom>
          <a:noFill/>
          <a:ln>
            <a:noFill/>
          </a:ln>
        </p:spPr>
      </p:pic>
      <p:sp>
        <p:nvSpPr>
          <p:cNvPr id="2" name="Slide Number Placeholder 1">
            <a:extLst>
              <a:ext uri="{FF2B5EF4-FFF2-40B4-BE49-F238E27FC236}">
                <a16:creationId xmlns:a16="http://schemas.microsoft.com/office/drawing/2014/main" id="{F0CBEC03-F7D6-56C0-97EC-E58F7E94D53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252</a:t>
            </a:fld>
            <a:endParaRPr lang="en"/>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2088" name="Google Shape;2088;p194"/>
          <p:cNvSpPr txBox="1">
            <a:spLocks noGrp="1"/>
          </p:cNvSpPr>
          <p:nvPr>
            <p:ph type="title"/>
          </p:nvPr>
        </p:nvSpPr>
        <p:spPr>
          <a:xfrm>
            <a:off x="311700" y="8645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Proposed Solution</a:t>
            </a:r>
            <a:endParaRPr/>
          </a:p>
        </p:txBody>
      </p:sp>
      <p:sp>
        <p:nvSpPr>
          <p:cNvPr id="2089" name="Google Shape;2089;p194"/>
          <p:cNvSpPr txBox="1">
            <a:spLocks noGrp="1"/>
          </p:cNvSpPr>
          <p:nvPr>
            <p:ph type="body" idx="1"/>
          </p:nvPr>
        </p:nvSpPr>
        <p:spPr>
          <a:xfrm>
            <a:off x="311700" y="702050"/>
            <a:ext cx="8520600" cy="1665300"/>
          </a:xfrm>
          <a:prstGeom prst="rect">
            <a:avLst/>
          </a:prstGeom>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Char char="●"/>
            </a:pPr>
            <a:r>
              <a:rPr lang="en" b="1">
                <a:solidFill>
                  <a:schemeClr val="dk1"/>
                </a:solidFill>
              </a:rPr>
              <a:t>Converter Testing:</a:t>
            </a:r>
            <a:r>
              <a:rPr lang="en">
                <a:solidFill>
                  <a:schemeClr val="dk1"/>
                </a:solidFill>
              </a:rPr>
              <a:t> Testing if conversion maintains DL model properties.</a:t>
            </a:r>
            <a:endParaRPr>
              <a:solidFill>
                <a:schemeClr val="dk1"/>
              </a:solidFill>
            </a:endParaRPr>
          </a:p>
          <a:p>
            <a:pPr marL="457200" lvl="0" indent="-342900" algn="l" rtl="0">
              <a:spcBef>
                <a:spcPts val="0"/>
              </a:spcBef>
              <a:spcAft>
                <a:spcPts val="0"/>
              </a:spcAft>
              <a:buClr>
                <a:schemeClr val="dk1"/>
              </a:buClr>
              <a:buSzPts val="1800"/>
              <a:buChar char="●"/>
            </a:pPr>
            <a:r>
              <a:rPr lang="en" b="1">
                <a:solidFill>
                  <a:schemeClr val="dk1"/>
                </a:solidFill>
              </a:rPr>
              <a:t>Properties</a:t>
            </a:r>
            <a:r>
              <a:rPr lang="en">
                <a:solidFill>
                  <a:schemeClr val="dk1"/>
                </a:solidFill>
              </a:rPr>
              <a:t>: </a:t>
            </a:r>
            <a:endParaRPr>
              <a:solidFill>
                <a:schemeClr val="dk1"/>
              </a:solidFill>
            </a:endParaRPr>
          </a:p>
          <a:p>
            <a:pPr marL="914400" lvl="1" indent="-330200" algn="l" rtl="0">
              <a:spcBef>
                <a:spcPts val="0"/>
              </a:spcBef>
              <a:spcAft>
                <a:spcPts val="0"/>
              </a:spcAft>
              <a:buClr>
                <a:schemeClr val="dk1"/>
              </a:buClr>
              <a:buSzPts val="1600"/>
              <a:buChar char="○"/>
            </a:pPr>
            <a:r>
              <a:rPr lang="en" sz="1600" b="1" i="1">
                <a:solidFill>
                  <a:schemeClr val="dk1"/>
                </a:solidFill>
              </a:rPr>
              <a:t>Correctness</a:t>
            </a:r>
            <a:r>
              <a:rPr lang="en" sz="1600">
                <a:solidFill>
                  <a:schemeClr val="dk1"/>
                </a:solidFill>
              </a:rPr>
              <a:t>, are models being converted correctly.</a:t>
            </a:r>
            <a:endParaRPr sz="1600">
              <a:solidFill>
                <a:schemeClr val="dk1"/>
              </a:solidFill>
            </a:endParaRPr>
          </a:p>
          <a:p>
            <a:pPr marL="914400" lvl="1" indent="-330200" algn="l" rtl="0">
              <a:spcBef>
                <a:spcPts val="0"/>
              </a:spcBef>
              <a:spcAft>
                <a:spcPts val="0"/>
              </a:spcAft>
              <a:buClr>
                <a:schemeClr val="dk1"/>
              </a:buClr>
              <a:buSzPts val="1600"/>
              <a:buChar char="○"/>
            </a:pPr>
            <a:r>
              <a:rPr lang="en" sz="1600" b="1" i="1">
                <a:solidFill>
                  <a:schemeClr val="dk1"/>
                </a:solidFill>
              </a:rPr>
              <a:t>Robustness</a:t>
            </a:r>
            <a:r>
              <a:rPr lang="en" sz="1600">
                <a:solidFill>
                  <a:schemeClr val="dk1"/>
                </a:solidFill>
              </a:rPr>
              <a:t>, are converted models robust.</a:t>
            </a:r>
            <a:endParaRPr sz="1600">
              <a:solidFill>
                <a:schemeClr val="dk1"/>
              </a:solidFill>
            </a:endParaRPr>
          </a:p>
          <a:p>
            <a:pPr marL="457200" lvl="0" indent="-342900" algn="l" rtl="0">
              <a:spcBef>
                <a:spcPts val="0"/>
              </a:spcBef>
              <a:spcAft>
                <a:spcPts val="0"/>
              </a:spcAft>
              <a:buSzPts val="1800"/>
              <a:buChar char="●"/>
            </a:pPr>
            <a:r>
              <a:rPr lang="en" b="1">
                <a:solidFill>
                  <a:schemeClr val="dk1"/>
                </a:solidFill>
              </a:rPr>
              <a:t>Localization:</a:t>
            </a:r>
            <a:r>
              <a:rPr lang="en">
                <a:solidFill>
                  <a:schemeClr val="dk1"/>
                </a:solidFill>
              </a:rPr>
              <a:t> Determine the cause of errors (in the case of incorrectness). </a:t>
            </a:r>
            <a:r>
              <a:rPr lang="en"/>
              <a:t> </a:t>
            </a:r>
            <a:endParaRPr/>
          </a:p>
        </p:txBody>
      </p:sp>
      <p:pic>
        <p:nvPicPr>
          <p:cNvPr id="2091" name="Google Shape;2091;p194"/>
          <p:cNvPicPr preferRelativeResize="0"/>
          <p:nvPr/>
        </p:nvPicPr>
        <p:blipFill>
          <a:blip r:embed="rId3">
            <a:alphaModFix/>
          </a:blip>
          <a:stretch>
            <a:fillRect/>
          </a:stretch>
        </p:blipFill>
        <p:spPr>
          <a:xfrm>
            <a:off x="1169550" y="2295925"/>
            <a:ext cx="6804900" cy="2847575"/>
          </a:xfrm>
          <a:prstGeom prst="rect">
            <a:avLst/>
          </a:prstGeom>
          <a:noFill/>
          <a:ln>
            <a:noFill/>
          </a:ln>
        </p:spPr>
      </p:pic>
      <p:sp>
        <p:nvSpPr>
          <p:cNvPr id="2" name="Slide Number Placeholder 1">
            <a:extLst>
              <a:ext uri="{FF2B5EF4-FFF2-40B4-BE49-F238E27FC236}">
                <a16:creationId xmlns:a16="http://schemas.microsoft.com/office/drawing/2014/main" id="{3C17B516-4961-CBD6-CC90-7D73C72B33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253</a:t>
            </a:fld>
            <a:endParaRPr lang="en"/>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sp>
        <p:nvSpPr>
          <p:cNvPr id="2097" name="Google Shape;2097;p195"/>
          <p:cNvSpPr txBox="1">
            <a:spLocks noGrp="1"/>
          </p:cNvSpPr>
          <p:nvPr>
            <p:ph type="title"/>
          </p:nvPr>
        </p:nvSpPr>
        <p:spPr>
          <a:xfrm>
            <a:off x="311700" y="445025"/>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Conversion Testing</a:t>
            </a:r>
            <a:endParaRPr/>
          </a:p>
        </p:txBody>
      </p:sp>
      <p:sp>
        <p:nvSpPr>
          <p:cNvPr id="2096" name="Google Shape;2096;p195"/>
          <p:cNvSpPr txBox="1">
            <a:spLocks noGrp="1"/>
          </p:cNvSpPr>
          <p:nvPr>
            <p:ph type="body" idx="1"/>
          </p:nvPr>
        </p:nvSpPr>
        <p:spPr>
          <a:xfrm>
            <a:off x="64000" y="1152475"/>
            <a:ext cx="8520600" cy="2539800"/>
          </a:xfrm>
          <a:prstGeom prst="rect">
            <a:avLst/>
          </a:prstGeom>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Clr>
                <a:schemeClr val="dk1"/>
              </a:buClr>
              <a:buSzPts val="1800"/>
              <a:buChar char="●"/>
            </a:pPr>
            <a:r>
              <a:rPr lang="en">
                <a:solidFill>
                  <a:schemeClr val="dk1"/>
                </a:solidFill>
              </a:rPr>
              <a:t>Tested PyTorch converter with 1800 models.</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Models are systematically generated.</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54/1800 (3%) models had mismatch between ONNX and PyTorch models.</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sz="1800" b="1">
                <a:solidFill>
                  <a:schemeClr val="dk1"/>
                </a:solidFill>
              </a:rPr>
              <a:t>Type Mismatch</a:t>
            </a:r>
            <a:r>
              <a:rPr lang="en" sz="1800">
                <a:solidFill>
                  <a:schemeClr val="dk1"/>
                </a:solidFill>
              </a:rPr>
              <a:t> – Is</a:t>
            </a:r>
            <a:r>
              <a:rPr lang="en">
                <a:solidFill>
                  <a:schemeClr val="dk1"/>
                </a:solidFill>
              </a:rPr>
              <a:t>sues with typecasting</a:t>
            </a:r>
            <a:r>
              <a:rPr lang="en" sz="1800">
                <a:solidFill>
                  <a:schemeClr val="dk1"/>
                </a:solidFill>
              </a:rPr>
              <a:t> Float64 vs. Float32 (still investigating). </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 sz="1800" b="1">
                <a:solidFill>
                  <a:schemeClr val="dk1"/>
                </a:solidFill>
              </a:rPr>
              <a:t>Tensor or Scalar Value Mismatch</a:t>
            </a:r>
            <a:r>
              <a:rPr lang="en">
                <a:solidFill>
                  <a:schemeClr val="dk1"/>
                </a:solidFill>
              </a:rPr>
              <a:t> – Output differences between nodes.</a:t>
            </a:r>
            <a:endParaRPr>
              <a:solidFill>
                <a:schemeClr val="dk1"/>
              </a:solidFill>
            </a:endParaRPr>
          </a:p>
        </p:txBody>
      </p:sp>
      <p:sp>
        <p:nvSpPr>
          <p:cNvPr id="2" name="Slide Number Placeholder 1">
            <a:extLst>
              <a:ext uri="{FF2B5EF4-FFF2-40B4-BE49-F238E27FC236}">
                <a16:creationId xmlns:a16="http://schemas.microsoft.com/office/drawing/2014/main" id="{91AAAA5D-D9A9-46AC-2164-58AB6100C4C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254</a:t>
            </a:fld>
            <a:endParaRPr lang="en"/>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4" name="Google Shape;2104;p196"/>
          <p:cNvSpPr txBox="1">
            <a:spLocks noGrp="1"/>
          </p:cNvSpPr>
          <p:nvPr>
            <p:ph type="title"/>
          </p:nvPr>
        </p:nvSpPr>
        <p:spPr>
          <a:xfrm>
            <a:off x="311700" y="445025"/>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Conversion Testing</a:t>
            </a:r>
            <a:endParaRPr/>
          </a:p>
        </p:txBody>
      </p:sp>
      <p:sp>
        <p:nvSpPr>
          <p:cNvPr id="2103" name="Google Shape;2103;p196"/>
          <p:cNvSpPr txBox="1">
            <a:spLocks noGrp="1"/>
          </p:cNvSpPr>
          <p:nvPr>
            <p:ph type="body" idx="1"/>
          </p:nvPr>
        </p:nvSpPr>
        <p:spPr>
          <a:xfrm>
            <a:off x="64000" y="1152475"/>
            <a:ext cx="8520600" cy="3755700"/>
          </a:xfrm>
          <a:prstGeom prst="rect">
            <a:avLst/>
          </a:prstGeom>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Clr>
                <a:schemeClr val="dk1"/>
              </a:buClr>
              <a:buSzPts val="1800"/>
              <a:buChar char="●"/>
            </a:pPr>
            <a:r>
              <a:rPr lang="en" sz="1800" b="1">
                <a:solidFill>
                  <a:schemeClr val="dk1"/>
                </a:solidFill>
              </a:rPr>
              <a:t>Tensor or Scalar Value Mismatch</a:t>
            </a:r>
            <a:r>
              <a:rPr lang="en">
                <a:solidFill>
                  <a:schemeClr val="dk1"/>
                </a:solidFill>
              </a:rPr>
              <a:t> – Offending nodes:</a:t>
            </a:r>
            <a:endParaRPr>
              <a:solidFill>
                <a:schemeClr val="dk1"/>
              </a:solidFill>
            </a:endParaRPr>
          </a:p>
          <a:p>
            <a:pPr marL="914400" lvl="1" indent="-330200" algn="l" rtl="0">
              <a:lnSpc>
                <a:spcPct val="150000"/>
              </a:lnSpc>
              <a:spcBef>
                <a:spcPts val="0"/>
              </a:spcBef>
              <a:spcAft>
                <a:spcPts val="0"/>
              </a:spcAft>
              <a:buClr>
                <a:schemeClr val="dk1"/>
              </a:buClr>
              <a:buSzPts val="1600"/>
              <a:buChar char="○"/>
            </a:pPr>
            <a:r>
              <a:rPr lang="en" sz="1600" b="1">
                <a:solidFill>
                  <a:schemeClr val="dk1"/>
                </a:solidFill>
              </a:rPr>
              <a:t>aten::mul </a:t>
            </a:r>
            <a:r>
              <a:rPr lang="en" sz="1600">
                <a:solidFill>
                  <a:schemeClr val="dk1"/>
                </a:solidFill>
              </a:rPr>
              <a:t>– multiplication</a:t>
            </a:r>
            <a:endParaRPr sz="1600">
              <a:solidFill>
                <a:schemeClr val="dk1"/>
              </a:solidFill>
            </a:endParaRPr>
          </a:p>
          <a:p>
            <a:pPr marL="914400" lvl="1" indent="-330200" algn="l" rtl="0">
              <a:lnSpc>
                <a:spcPct val="150000"/>
              </a:lnSpc>
              <a:spcBef>
                <a:spcPts val="0"/>
              </a:spcBef>
              <a:spcAft>
                <a:spcPts val="0"/>
              </a:spcAft>
              <a:buClr>
                <a:schemeClr val="dk1"/>
              </a:buClr>
              <a:buSzPts val="1600"/>
              <a:buChar char="○"/>
            </a:pPr>
            <a:r>
              <a:rPr lang="en" sz="1600" b="1">
                <a:solidFill>
                  <a:schemeClr val="dk1"/>
                </a:solidFill>
              </a:rPr>
              <a:t>aten::upsample_linear1d</a:t>
            </a:r>
            <a:r>
              <a:rPr lang="en" sz="1600">
                <a:solidFill>
                  <a:schemeClr val="dk1"/>
                </a:solidFill>
              </a:rPr>
              <a:t> – linear interpolation</a:t>
            </a:r>
            <a:endParaRPr sz="1600">
              <a:solidFill>
                <a:schemeClr val="dk1"/>
              </a:solidFill>
            </a:endParaRPr>
          </a:p>
          <a:p>
            <a:pPr marL="914400" lvl="1" indent="-330200" algn="l" rtl="0">
              <a:lnSpc>
                <a:spcPct val="150000"/>
              </a:lnSpc>
              <a:spcBef>
                <a:spcPts val="0"/>
              </a:spcBef>
              <a:spcAft>
                <a:spcPts val="0"/>
              </a:spcAft>
              <a:buClr>
                <a:schemeClr val="dk1"/>
              </a:buClr>
              <a:buSzPts val="1600"/>
              <a:buChar char="○"/>
            </a:pPr>
            <a:r>
              <a:rPr lang="en" sz="1600" b="1">
                <a:solidFill>
                  <a:schemeClr val="dk1"/>
                </a:solidFill>
              </a:rPr>
              <a:t>aten::mean</a:t>
            </a:r>
            <a:r>
              <a:rPr lang="en" sz="1600">
                <a:solidFill>
                  <a:schemeClr val="dk1"/>
                </a:solidFill>
              </a:rPr>
              <a:t> – mean</a:t>
            </a:r>
            <a:endParaRPr sz="1600">
              <a:solidFill>
                <a:schemeClr val="dk1"/>
              </a:solidFill>
            </a:endParaRPr>
          </a:p>
          <a:p>
            <a:pPr marL="914400" lvl="1" indent="-330200" algn="l" rtl="0">
              <a:lnSpc>
                <a:spcPct val="150000"/>
              </a:lnSpc>
              <a:spcBef>
                <a:spcPts val="0"/>
              </a:spcBef>
              <a:spcAft>
                <a:spcPts val="0"/>
              </a:spcAft>
              <a:buClr>
                <a:schemeClr val="dk1"/>
              </a:buClr>
              <a:buSzPts val="1600"/>
              <a:buChar char="○"/>
            </a:pPr>
            <a:r>
              <a:rPr lang="en" sz="1600" b="1">
                <a:solidFill>
                  <a:schemeClr val="dk1"/>
                </a:solidFill>
              </a:rPr>
              <a:t>aten::upsample_trilinear3d</a:t>
            </a:r>
            <a:r>
              <a:rPr lang="en" sz="1600">
                <a:solidFill>
                  <a:schemeClr val="dk1"/>
                </a:solidFill>
              </a:rPr>
              <a:t> – cubic interpolation</a:t>
            </a:r>
            <a:endParaRPr sz="1600">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Historically, not many problems with these nodes.</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Nodes convert correctly in isolation.</a:t>
            </a:r>
            <a:endParaRPr>
              <a:solidFill>
                <a:schemeClr val="dk1"/>
              </a:solidFill>
            </a:endParaRPr>
          </a:p>
          <a:p>
            <a:pPr marL="457200" lvl="0" indent="-342900" algn="l" rtl="0">
              <a:lnSpc>
                <a:spcPct val="150000"/>
              </a:lnSpc>
              <a:spcBef>
                <a:spcPts val="0"/>
              </a:spcBef>
              <a:spcAft>
                <a:spcPts val="0"/>
              </a:spcAft>
              <a:buClr>
                <a:schemeClr val="dk1"/>
              </a:buClr>
              <a:buSzPts val="1800"/>
              <a:buChar char="●"/>
            </a:pPr>
            <a:r>
              <a:rPr lang="en">
                <a:solidFill>
                  <a:schemeClr val="dk1"/>
                </a:solidFill>
              </a:rPr>
              <a:t>Issues are caused by specific node patterns – investigating.</a:t>
            </a:r>
            <a:endParaRPr>
              <a:solidFill>
                <a:schemeClr val="dk1"/>
              </a:solidFill>
            </a:endParaRPr>
          </a:p>
          <a:p>
            <a:pPr marL="0" lvl="0" indent="0" algn="l" rtl="0">
              <a:lnSpc>
                <a:spcPct val="150000"/>
              </a:lnSpc>
              <a:spcBef>
                <a:spcPts val="1200"/>
              </a:spcBef>
              <a:spcAft>
                <a:spcPts val="1200"/>
              </a:spcAft>
              <a:buNone/>
            </a:pPr>
            <a:endParaRPr>
              <a:solidFill>
                <a:schemeClr val="dk1"/>
              </a:solidFill>
            </a:endParaRPr>
          </a:p>
        </p:txBody>
      </p:sp>
      <p:sp>
        <p:nvSpPr>
          <p:cNvPr id="2" name="Slide Number Placeholder 1">
            <a:extLst>
              <a:ext uri="{FF2B5EF4-FFF2-40B4-BE49-F238E27FC236}">
                <a16:creationId xmlns:a16="http://schemas.microsoft.com/office/drawing/2014/main" id="{0569A8FD-92BF-03B6-A42D-2FBA569C09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255</a:t>
            </a:fld>
            <a:endParaRPr lang="en"/>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2109"/>
        <p:cNvGrpSpPr/>
        <p:nvPr/>
      </p:nvGrpSpPr>
      <p:grpSpPr>
        <a:xfrm>
          <a:off x="0" y="0"/>
          <a:ext cx="0" cy="0"/>
          <a:chOff x="0" y="0"/>
          <a:chExt cx="0" cy="0"/>
        </a:xfrm>
      </p:grpSpPr>
      <p:sp>
        <p:nvSpPr>
          <p:cNvPr id="2110" name="Google Shape;2110;p197"/>
          <p:cNvSpPr txBox="1">
            <a:spLocks noGrp="1"/>
          </p:cNvSpPr>
          <p:nvPr>
            <p:ph type="title"/>
          </p:nvPr>
        </p:nvSpPr>
        <p:spPr>
          <a:xfrm>
            <a:off x="311700" y="2150850"/>
            <a:ext cx="8520600" cy="7389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t>Bonus slides</a:t>
            </a:r>
            <a:endParaRPr/>
          </a:p>
        </p:txBody>
      </p:sp>
      <p:sp>
        <p:nvSpPr>
          <p:cNvPr id="2" name="Slide Number Placeholder 1">
            <a:extLst>
              <a:ext uri="{FF2B5EF4-FFF2-40B4-BE49-F238E27FC236}">
                <a16:creationId xmlns:a16="http://schemas.microsoft.com/office/drawing/2014/main" id="{4A529E6B-23B8-6EBA-23F5-B2FB44AE7AA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256</a:t>
            </a:fld>
            <a:endParaRPr lang="en"/>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2115"/>
        <p:cNvGrpSpPr/>
        <p:nvPr/>
      </p:nvGrpSpPr>
      <p:grpSpPr>
        <a:xfrm>
          <a:off x="0" y="0"/>
          <a:ext cx="0" cy="0"/>
          <a:chOff x="0" y="0"/>
          <a:chExt cx="0" cy="0"/>
        </a:xfrm>
      </p:grpSpPr>
      <p:sp>
        <p:nvSpPr>
          <p:cNvPr id="2116" name="Google Shape;2116;p198"/>
          <p:cNvSpPr txBox="1">
            <a:spLocks noGrp="1"/>
          </p:cNvSpPr>
          <p:nvPr>
            <p:ph type="title"/>
          </p:nvPr>
        </p:nvSpPr>
        <p:spPr>
          <a:xfrm>
            <a:off x="311700" y="445025"/>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How do engineers decide which PTNN to reuse?</a:t>
            </a:r>
            <a:endParaRPr/>
          </a:p>
        </p:txBody>
      </p:sp>
      <p:pic>
        <p:nvPicPr>
          <p:cNvPr id="2118" name="Google Shape;2118;p198"/>
          <p:cNvPicPr preferRelativeResize="0"/>
          <p:nvPr/>
        </p:nvPicPr>
        <p:blipFill>
          <a:blip r:embed="rId3">
            <a:alphaModFix/>
          </a:blip>
          <a:stretch>
            <a:fillRect/>
          </a:stretch>
        </p:blipFill>
        <p:spPr>
          <a:xfrm>
            <a:off x="133475" y="1785050"/>
            <a:ext cx="8839197" cy="1766745"/>
          </a:xfrm>
          <a:prstGeom prst="rect">
            <a:avLst/>
          </a:prstGeom>
          <a:noFill/>
          <a:ln>
            <a:noFill/>
          </a:ln>
        </p:spPr>
      </p:pic>
      <p:sp>
        <p:nvSpPr>
          <p:cNvPr id="2" name="Slide Number Placeholder 1">
            <a:extLst>
              <a:ext uri="{FF2B5EF4-FFF2-40B4-BE49-F238E27FC236}">
                <a16:creationId xmlns:a16="http://schemas.microsoft.com/office/drawing/2014/main" id="{F214DA03-8CC9-74B2-D22B-56F9401A991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257</a:t>
            </a:fld>
            <a:endParaRPr lang="en"/>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sp>
        <p:nvSpPr>
          <p:cNvPr id="2123" name="Google Shape;2123;p199"/>
          <p:cNvSpPr txBox="1">
            <a:spLocks noGrp="1"/>
          </p:cNvSpPr>
          <p:nvPr>
            <p:ph type="title"/>
          </p:nvPr>
        </p:nvSpPr>
        <p:spPr>
          <a:xfrm>
            <a:off x="311700" y="445025"/>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What DL-specific attributes are key for PTNN reuse?</a:t>
            </a:r>
            <a:endParaRPr/>
          </a:p>
        </p:txBody>
      </p:sp>
      <p:pic>
        <p:nvPicPr>
          <p:cNvPr id="2125" name="Google Shape;2125;p199"/>
          <p:cNvPicPr preferRelativeResize="0"/>
          <p:nvPr/>
        </p:nvPicPr>
        <p:blipFill>
          <a:blip r:embed="rId3">
            <a:alphaModFix/>
          </a:blip>
          <a:stretch>
            <a:fillRect/>
          </a:stretch>
        </p:blipFill>
        <p:spPr>
          <a:xfrm>
            <a:off x="152400" y="1581775"/>
            <a:ext cx="8839200" cy="2673953"/>
          </a:xfrm>
          <a:prstGeom prst="rect">
            <a:avLst/>
          </a:prstGeom>
          <a:noFill/>
          <a:ln>
            <a:noFill/>
          </a:ln>
        </p:spPr>
      </p:pic>
      <p:sp>
        <p:nvSpPr>
          <p:cNvPr id="2" name="Slide Number Placeholder 1">
            <a:extLst>
              <a:ext uri="{FF2B5EF4-FFF2-40B4-BE49-F238E27FC236}">
                <a16:creationId xmlns:a16="http://schemas.microsoft.com/office/drawing/2014/main" id="{F2CAF1F6-9092-05AF-AEDD-CFEA60C0E07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258</a:t>
            </a:fld>
            <a:endParaRPr lang="en"/>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2129"/>
        <p:cNvGrpSpPr/>
        <p:nvPr/>
      </p:nvGrpSpPr>
      <p:grpSpPr>
        <a:xfrm>
          <a:off x="0" y="0"/>
          <a:ext cx="0" cy="0"/>
          <a:chOff x="0" y="0"/>
          <a:chExt cx="0" cy="0"/>
        </a:xfrm>
      </p:grpSpPr>
      <p:sp>
        <p:nvSpPr>
          <p:cNvPr id="2130" name="Google Shape;2130;p200"/>
          <p:cNvSpPr txBox="1">
            <a:spLocks noGrp="1"/>
          </p:cNvSpPr>
          <p:nvPr>
            <p:ph type="title"/>
          </p:nvPr>
        </p:nvSpPr>
        <p:spPr>
          <a:xfrm>
            <a:off x="311700" y="445025"/>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What are the main challenges of PTNN reuse?</a:t>
            </a:r>
            <a:endParaRPr/>
          </a:p>
        </p:txBody>
      </p:sp>
      <p:pic>
        <p:nvPicPr>
          <p:cNvPr id="2132" name="Google Shape;2132;p200"/>
          <p:cNvPicPr preferRelativeResize="0"/>
          <p:nvPr/>
        </p:nvPicPr>
        <p:blipFill>
          <a:blip r:embed="rId3">
            <a:alphaModFix/>
          </a:blip>
          <a:stretch>
            <a:fillRect/>
          </a:stretch>
        </p:blipFill>
        <p:spPr>
          <a:xfrm>
            <a:off x="152400" y="2066025"/>
            <a:ext cx="8839199" cy="1875125"/>
          </a:xfrm>
          <a:prstGeom prst="rect">
            <a:avLst/>
          </a:prstGeom>
          <a:noFill/>
          <a:ln>
            <a:noFill/>
          </a:ln>
        </p:spPr>
      </p:pic>
      <p:sp>
        <p:nvSpPr>
          <p:cNvPr id="2" name="Slide Number Placeholder 1">
            <a:extLst>
              <a:ext uri="{FF2B5EF4-FFF2-40B4-BE49-F238E27FC236}">
                <a16:creationId xmlns:a16="http://schemas.microsoft.com/office/drawing/2014/main" id="{60CE6408-7F09-477F-BA90-4FF26F4C4F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259</a:t>
            </a:fld>
            <a:endParaRPr lang="en"/>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30f57bf3b07_1_2"/>
          <p:cNvSpPr txBox="1">
            <a:spLocks noGrp="1"/>
          </p:cNvSpPr>
          <p:nvPr>
            <p:ph type="title"/>
          </p:nvPr>
        </p:nvSpPr>
        <p:spPr>
          <a:xfrm>
            <a:off x="277148" y="88822"/>
            <a:ext cx="8043900" cy="478500"/>
          </a:xfrm>
          <a:prstGeom prst="rect">
            <a:avLst/>
          </a:prstGeom>
          <a:noFill/>
          <a:ln>
            <a:noFill/>
          </a:ln>
        </p:spPr>
        <p:txBody>
          <a:bodyPr spcFirstLastPara="1" wrap="square" lIns="182875" tIns="182875" rIns="182875" bIns="182875" anchor="ctr" anchorCtr="0">
            <a:noAutofit/>
          </a:bodyPr>
          <a:lstStyle/>
          <a:p>
            <a:pPr marL="0" lvl="0" indent="0" algn="l" rtl="0">
              <a:spcBef>
                <a:spcPts val="0"/>
              </a:spcBef>
              <a:spcAft>
                <a:spcPts val="0"/>
              </a:spcAft>
              <a:buClr>
                <a:schemeClr val="dk1"/>
              </a:buClr>
              <a:buSzPts val="1100"/>
              <a:buFont typeface="Arial"/>
              <a:buNone/>
            </a:pPr>
            <a:r>
              <a:rPr lang="en-US" sz="2000" b="1"/>
              <a:t>Results – </a:t>
            </a:r>
            <a:r>
              <a:rPr lang="en-US" sz="2000"/>
              <a:t>DL Reengineering Challenges</a:t>
            </a:r>
            <a:endParaRPr sz="2000"/>
          </a:p>
        </p:txBody>
      </p:sp>
      <p:sp>
        <p:nvSpPr>
          <p:cNvPr id="490" name="Google Shape;490;g30f57bf3b07_1_2"/>
          <p:cNvSpPr txBox="1"/>
          <p:nvPr/>
        </p:nvSpPr>
        <p:spPr>
          <a:xfrm>
            <a:off x="357150" y="786102"/>
            <a:ext cx="8429700" cy="372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i="1">
                <a:solidFill>
                  <a:srgbClr val="262626"/>
                </a:solidFill>
                <a:latin typeface="Calibri"/>
                <a:ea typeface="Calibri"/>
                <a:cs typeface="Calibri"/>
                <a:sym typeface="Calibri"/>
              </a:rPr>
              <a:t>Model operationalization</a:t>
            </a:r>
          </a:p>
          <a:p>
            <a:pPr marL="914400" lvl="1" indent="-342900" algn="l" rtl="0">
              <a:spcBef>
                <a:spcPts val="0"/>
              </a:spcBef>
              <a:spcAft>
                <a:spcPts val="0"/>
              </a:spcAft>
              <a:buClr>
                <a:srgbClr val="262626"/>
              </a:buClr>
              <a:buSzPts val="1800"/>
              <a:buFont typeface="Calibri"/>
              <a:buAutoNum type="alphaLcPeriod"/>
            </a:pPr>
            <a:r>
              <a:rPr lang="en-US" sz="1800" i="1">
                <a:solidFill>
                  <a:srgbClr val="262626"/>
                </a:solidFill>
                <a:latin typeface="Calibri"/>
                <a:ea typeface="Calibri"/>
                <a:cs typeface="Calibri"/>
                <a:sym typeface="Calibri"/>
              </a:rPr>
              <a:t>“</a:t>
            </a:r>
            <a:r>
              <a:rPr lang="en-US" sz="1800" i="1">
                <a:solidFill>
                  <a:srgbClr val="262626"/>
                </a:solidFill>
                <a:latin typeface="Calibri"/>
                <a:ea typeface="Calibri"/>
                <a:cs typeface="Calibri"/>
                <a:sym typeface="Calibri"/>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
                  </a:ext>
                </a:extLst>
              </a:rPr>
              <a:t>Understanding</a:t>
            </a:r>
            <a:r>
              <a:rPr lang="en-US" sz="1800" i="1">
                <a:solidFill>
                  <a:srgbClr val="262626"/>
                </a:solidFill>
                <a:latin typeface="Calibri"/>
                <a:ea typeface="Calibri"/>
                <a:cs typeface="Calibri"/>
                <a:sym typeface="Calibri"/>
              </a:rPr>
              <a:t> the previous work is often the most difficult part ...translating that information and transmitting that information in an efficient way can be very hard”</a:t>
            </a:r>
          </a:p>
          <a:p>
            <a:pPr marL="914400" lvl="1" indent="-342900" algn="l" rtl="0">
              <a:spcBef>
                <a:spcPts val="0"/>
              </a:spcBef>
              <a:spcAft>
                <a:spcPts val="0"/>
              </a:spcAft>
              <a:buClr>
                <a:srgbClr val="262626"/>
              </a:buClr>
              <a:buSzPts val="1800"/>
              <a:buFont typeface="Calibri"/>
              <a:buAutoNum type="alphaLcPeriod"/>
            </a:pPr>
            <a:r>
              <a:rPr lang="en-US" sz="1800" i="1">
                <a:solidFill>
                  <a:srgbClr val="262626"/>
                </a:solidFill>
                <a:latin typeface="Calibri"/>
                <a:ea typeface="Calibri"/>
                <a:cs typeface="Calibri"/>
                <a:sym typeface="Calibri"/>
              </a:rPr>
              <a:t>“The only way to validate that your model is correct is to...train it, but the pitfall is that many people only write the code for the model without any training code...That, in my opinion, is the biggest pitfall.”</a:t>
            </a:r>
          </a:p>
          <a:p>
            <a:pPr marL="0" lvl="0" indent="0" algn="l" rtl="0">
              <a:spcBef>
                <a:spcPts val="0"/>
              </a:spcBef>
              <a:spcAft>
                <a:spcPts val="0"/>
              </a:spcAft>
              <a:buNone/>
            </a:pPr>
            <a:r>
              <a:rPr lang="en-US" sz="2200" b="1">
                <a:solidFill>
                  <a:srgbClr val="262626"/>
                </a:solidFill>
                <a:latin typeface="Calibri"/>
                <a:ea typeface="Calibri"/>
                <a:cs typeface="Calibri"/>
                <a:sym typeface="Calibri"/>
              </a:rPr>
              <a:t>Other challenges:</a:t>
            </a:r>
          </a:p>
          <a:p>
            <a:pPr marL="457200" lvl="0" indent="0" algn="l" rtl="0">
              <a:spcBef>
                <a:spcPts val="0"/>
              </a:spcBef>
              <a:spcAft>
                <a:spcPts val="0"/>
              </a:spcAft>
              <a:buNone/>
            </a:pPr>
            <a:r>
              <a:rPr lang="en-US" sz="2200" i="1">
                <a:solidFill>
                  <a:srgbClr val="262626"/>
                </a:solidFill>
                <a:latin typeface="Calibri"/>
                <a:ea typeface="Calibri"/>
                <a:cs typeface="Calibri"/>
                <a:sym typeface="Calibri"/>
              </a:rPr>
              <a:t>Performance Debugging, </a:t>
            </a:r>
            <a:r>
              <a:rPr lang="en-US" sz="2200" i="1" u="sng">
                <a:solidFill>
                  <a:srgbClr val="262626"/>
                </a:solidFill>
                <a:latin typeface="Calibri"/>
                <a:ea typeface="Calibri"/>
                <a:cs typeface="Calibri"/>
                <a:sym typeface="Calibri"/>
              </a:rPr>
              <a:t>Portability of DL Operations*</a:t>
            </a:r>
            <a:r>
              <a:rPr lang="en-US" sz="2200" i="1">
                <a:solidFill>
                  <a:srgbClr val="262626"/>
                </a:solidFill>
                <a:latin typeface="Calibri"/>
                <a:ea typeface="Calibri"/>
                <a:cs typeface="Calibri"/>
                <a:sym typeface="Calibri"/>
              </a:rPr>
              <a:t>, and Customized Data Pipeline</a:t>
            </a:r>
            <a:endParaRPr lang="en-US" sz="2200" b="1">
              <a:solidFill>
                <a:srgbClr val="262626"/>
              </a:solidFill>
              <a:latin typeface="Calibri"/>
              <a:ea typeface="Calibri"/>
              <a:cs typeface="Calibri"/>
              <a:sym typeface="Calibri"/>
            </a:endParaRPr>
          </a:p>
          <a:p>
            <a:pPr marL="0" lvl="0" indent="0" algn="l" rtl="0">
              <a:spcBef>
                <a:spcPts val="0"/>
              </a:spcBef>
              <a:spcAft>
                <a:spcPts val="0"/>
              </a:spcAft>
              <a:buNone/>
            </a:pPr>
            <a:endParaRPr lang="en-US" sz="2200">
              <a:solidFill>
                <a:srgbClr val="262626"/>
              </a:solidFill>
              <a:latin typeface="Calibri"/>
              <a:ea typeface="Calibri"/>
              <a:cs typeface="Calibri"/>
              <a:sym typeface="Calibri"/>
            </a:endParaRPr>
          </a:p>
          <a:p>
            <a:pPr marL="0" lvl="0" indent="0" algn="l" rtl="0">
              <a:spcBef>
                <a:spcPts val="0"/>
              </a:spcBef>
              <a:spcAft>
                <a:spcPts val="0"/>
              </a:spcAft>
              <a:buNone/>
            </a:pPr>
            <a:endParaRPr lang="en-US" sz="2200">
              <a:solidFill>
                <a:srgbClr val="262626"/>
              </a:solidFill>
              <a:latin typeface="Calibri"/>
              <a:ea typeface="Calibri"/>
              <a:cs typeface="Calibri"/>
              <a:sym typeface="Calibri"/>
            </a:endParaRPr>
          </a:p>
        </p:txBody>
      </p:sp>
      <p:sp>
        <p:nvSpPr>
          <p:cNvPr id="491" name="Google Shape;491;g30f57bf3b07_1_2"/>
          <p:cNvSpPr>
            <a:spLocks noGrp="1"/>
          </p:cNvSpPr>
          <p:nvPr>
            <p:ph type="sldNum" idx="12"/>
          </p:nvPr>
        </p:nvSpPr>
        <p:spPr>
          <a:xfrm>
            <a:off x="8361860" y="4843130"/>
            <a:ext cx="365700" cy="274200"/>
          </a:xfrm>
          <a:prstGeom prst="ellipse">
            <a:avLst/>
          </a:prstGeom>
        </p:spPr>
        <p:txBody>
          <a:bodyPr spcFirstLastPara="1" wrap="square" lIns="18275" tIns="45700" rIns="18275" bIns="45700" anchor="ctr" anchorCtr="0">
            <a:noAutofit/>
          </a:bodyPr>
          <a:lstStyle/>
          <a:p>
            <a:pPr marL="0" lvl="0" indent="0" algn="ctr" rtl="0">
              <a:spcBef>
                <a:spcPts val="0"/>
              </a:spcBef>
              <a:spcAft>
                <a:spcPts val="0"/>
              </a:spcAft>
              <a:buClr>
                <a:srgbClr val="000000"/>
              </a:buClr>
              <a:buSzPts val="750"/>
              <a:buFont typeface="Arial"/>
              <a:buNone/>
            </a:pPr>
            <a:fld id="{00000000-1234-1234-1234-123412341234}" type="slidenum">
              <a:rPr lang="en-US"/>
              <a:t>26</a:t>
            </a:fld>
            <a:endParaRPr/>
          </a:p>
        </p:txBody>
      </p:sp>
      <p:sp>
        <p:nvSpPr>
          <p:cNvPr id="492" name="Google Shape;492;g30f57bf3b07_1_2"/>
          <p:cNvSpPr txBox="1"/>
          <p:nvPr/>
        </p:nvSpPr>
        <p:spPr>
          <a:xfrm>
            <a:off x="0" y="4739153"/>
            <a:ext cx="8871626" cy="482153"/>
          </a:xfrm>
          <a:prstGeom prst="rect">
            <a:avLst/>
          </a:prstGeom>
          <a:noFill/>
          <a:ln>
            <a:noFill/>
          </a:ln>
        </p:spPr>
        <p:txBody>
          <a:bodyPr spcFirstLastPara="1" wrap="square" lIns="91425" tIns="91425" rIns="91425" bIns="91425" anchor="t" anchorCtr="0">
            <a:spAutoFit/>
          </a:bodyPr>
          <a:lstStyle/>
          <a:p>
            <a:pPr>
              <a:spcBef>
                <a:spcPts val="400"/>
              </a:spcBef>
            </a:pPr>
            <a:r>
              <a:rPr lang="en-US" sz="800" b="1">
                <a:highlight>
                  <a:srgbClr val="FFFFFF"/>
                </a:highlight>
                <a:latin typeface="Arial" panose="020B0604020202020204" pitchFamily="34" charset="0"/>
                <a:cs typeface="Arial" panose="020B0604020202020204" pitchFamily="34" charset="0"/>
              </a:rPr>
              <a:t>[ISSTA’24]</a:t>
            </a:r>
            <a:r>
              <a:rPr lang="en-US" sz="800">
                <a:highlight>
                  <a:srgbClr val="FFFFFF"/>
                </a:highlight>
                <a:latin typeface="Arial" panose="020B0604020202020204" pitchFamily="34" charset="0"/>
                <a:cs typeface="Arial" panose="020B0604020202020204" pitchFamily="34" charset="0"/>
              </a:rPr>
              <a:t> </a:t>
            </a:r>
            <a:r>
              <a:rPr lang="en-US" sz="800" err="1">
                <a:highlight>
                  <a:srgbClr val="FFFFFF"/>
                </a:highlight>
                <a:latin typeface="Arial" panose="020B0604020202020204" pitchFamily="34" charset="0"/>
                <a:cs typeface="Arial" panose="020B0604020202020204" pitchFamily="34" charset="0"/>
              </a:rPr>
              <a:t>Jajal</a:t>
            </a:r>
            <a:r>
              <a:rPr lang="en-US" sz="800">
                <a:highlight>
                  <a:srgbClr val="FFFFFF"/>
                </a:highlight>
                <a:latin typeface="Arial" panose="020B0604020202020204" pitchFamily="34" charset="0"/>
                <a:cs typeface="Arial" panose="020B0604020202020204" pitchFamily="34" charset="0"/>
              </a:rPr>
              <a:t>, </a:t>
            </a:r>
            <a:r>
              <a:rPr lang="en-US" sz="800" b="1" u="sng">
                <a:highlight>
                  <a:srgbClr val="FFFFFF"/>
                </a:highlight>
                <a:latin typeface="Arial" panose="020B0604020202020204" pitchFamily="34" charset="0"/>
                <a:cs typeface="Arial" panose="020B0604020202020204" pitchFamily="34" charset="0"/>
              </a:rPr>
              <a:t>Jiang</a:t>
            </a:r>
            <a:r>
              <a:rPr lang="en-US" sz="800">
                <a:highlight>
                  <a:srgbClr val="FFFFFF"/>
                </a:highlight>
                <a:latin typeface="Arial" panose="020B0604020202020204" pitchFamily="34" charset="0"/>
                <a:cs typeface="Arial" panose="020B0604020202020204" pitchFamily="34" charset="0"/>
              </a:rPr>
              <a:t>, Tewari, Woo, Lu, </a:t>
            </a:r>
            <a:r>
              <a:rPr lang="en-US" sz="800" err="1">
                <a:highlight>
                  <a:srgbClr val="FFFFFF"/>
                </a:highlight>
                <a:latin typeface="Arial" panose="020B0604020202020204" pitchFamily="34" charset="0"/>
                <a:cs typeface="Arial" panose="020B0604020202020204" pitchFamily="34" charset="0"/>
              </a:rPr>
              <a:t>Thiruvathukal</a:t>
            </a:r>
            <a:r>
              <a:rPr lang="en-US" sz="800">
                <a:highlight>
                  <a:srgbClr val="FFFFFF"/>
                </a:highlight>
                <a:latin typeface="Arial" panose="020B0604020202020204" pitchFamily="34" charset="0"/>
                <a:cs typeface="Arial" panose="020B0604020202020204" pitchFamily="34" charset="0"/>
              </a:rPr>
              <a:t>, and Davis. Analysis of Failures and Risks in Deep Learning Model Converters: A Case Study in the ONNX Ecosystem. Proceedings of the 33rd ACM SIGSOFT International Symposium on Software Testing and Analysis (ISSTA’24). 13 pages.</a:t>
            </a:r>
          </a:p>
        </p:txBody>
      </p:sp>
      <p:sp>
        <p:nvSpPr>
          <p:cNvPr id="493" name="Google Shape;493;g30f57bf3b07_1_2"/>
          <p:cNvSpPr txBox="1"/>
          <p:nvPr/>
        </p:nvSpPr>
        <p:spPr>
          <a:xfrm>
            <a:off x="0" y="3987112"/>
            <a:ext cx="9144000"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rgbClr val="262626"/>
                </a:solidFill>
                <a:latin typeface="Calibri"/>
                <a:ea typeface="Calibri"/>
                <a:cs typeface="Calibri"/>
                <a:sym typeface="Calibri"/>
              </a:rPr>
              <a:t>We also asked about mitigations, one highlight was the difficulty in testing</a:t>
            </a:r>
            <a:endParaRPr sz="2200">
              <a:solidFill>
                <a:srgbClr val="262626"/>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2DE3FD5E-B3DA-D2BE-84AB-415C1B9CCE18}"/>
              </a:ext>
            </a:extLst>
          </p:cNvPr>
          <p:cNvSpPr txBox="1">
            <a:spLocks/>
          </p:cNvSpPr>
          <p:nvPr/>
        </p:nvSpPr>
        <p:spPr>
          <a:xfrm>
            <a:off x="8472458" y="4663217"/>
            <a:ext cx="548700" cy="393600"/>
          </a:xfrm>
          <a:prstGeom prst="ellipse">
            <a:avLst/>
          </a:prstGeom>
          <a:noFill/>
          <a:ln>
            <a:noFill/>
          </a:ln>
        </p:spPr>
        <p:txBody>
          <a:bodyPr spcFirstLastPara="1" wrap="square" lIns="18275" tIns="45700" rIns="18275" bIns="4570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1pPr>
            <a:lvl2pPr marL="0" marR="0" lvl="1"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2pPr>
            <a:lvl3pPr marL="0" marR="0" lvl="2"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3pPr>
            <a:lvl4pPr marL="0" marR="0" lvl="3"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4pPr>
            <a:lvl5pPr marL="0" marR="0" lvl="4"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5pPr>
            <a:lvl6pPr marL="0" marR="0" lvl="5"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6pPr>
            <a:lvl7pPr marL="0" marR="0" lvl="6"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7pPr>
            <a:lvl8pPr marL="0" marR="0" lvl="7"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8pPr>
            <a:lvl9pPr marL="0" marR="0" lvl="8"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9pPr>
          </a:lstStyle>
          <a:p>
            <a:pPr algn="r"/>
            <a:r>
              <a:rPr lang="en" sz="1800" b="0">
                <a:solidFill>
                  <a:schemeClr val="tx1"/>
                </a:solidFill>
                <a:latin typeface="+mn-lt"/>
                <a:ea typeface="+mn-ea"/>
                <a:cs typeface="+mn-cs"/>
              </a:rPr>
              <a:t>26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2136"/>
        <p:cNvGrpSpPr/>
        <p:nvPr/>
      </p:nvGrpSpPr>
      <p:grpSpPr>
        <a:xfrm>
          <a:off x="0" y="0"/>
          <a:ext cx="0" cy="0"/>
          <a:chOff x="0" y="0"/>
          <a:chExt cx="0" cy="0"/>
        </a:xfrm>
      </p:grpSpPr>
      <p:sp>
        <p:nvSpPr>
          <p:cNvPr id="2137" name="Google Shape;2137;p201"/>
          <p:cNvSpPr txBox="1">
            <a:spLocks noGrp="1"/>
          </p:cNvSpPr>
          <p:nvPr>
            <p:ph type="title"/>
          </p:nvPr>
        </p:nvSpPr>
        <p:spPr>
          <a:xfrm>
            <a:off x="311700" y="26065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Security risks in existing public PTNN registry</a:t>
            </a:r>
            <a:endParaRPr/>
          </a:p>
        </p:txBody>
      </p:sp>
      <p:pic>
        <p:nvPicPr>
          <p:cNvPr id="2139" name="Google Shape;2139;p201"/>
          <p:cNvPicPr preferRelativeResize="0"/>
          <p:nvPr/>
        </p:nvPicPr>
        <p:blipFill>
          <a:blip r:embed="rId3">
            <a:alphaModFix/>
          </a:blip>
          <a:stretch>
            <a:fillRect/>
          </a:stretch>
        </p:blipFill>
        <p:spPr>
          <a:xfrm>
            <a:off x="87987" y="876250"/>
            <a:ext cx="6429038" cy="4226550"/>
          </a:xfrm>
          <a:prstGeom prst="rect">
            <a:avLst/>
          </a:prstGeom>
          <a:noFill/>
          <a:ln>
            <a:noFill/>
          </a:ln>
        </p:spPr>
      </p:pic>
      <p:sp>
        <p:nvSpPr>
          <p:cNvPr id="2140" name="Google Shape;2140;p201"/>
          <p:cNvSpPr txBox="1"/>
          <p:nvPr/>
        </p:nvSpPr>
        <p:spPr>
          <a:xfrm>
            <a:off x="6045525" y="2477125"/>
            <a:ext cx="3128100" cy="4617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Char char="+"/>
            </a:pPr>
            <a:r>
              <a:rPr lang="en" sz="1800" b="1"/>
              <a:t>“PTMTorrent” dataset</a:t>
            </a:r>
            <a:endParaRPr sz="1800" b="1"/>
          </a:p>
        </p:txBody>
      </p:sp>
      <p:sp>
        <p:nvSpPr>
          <p:cNvPr id="2" name="Slide Number Placeholder 1">
            <a:extLst>
              <a:ext uri="{FF2B5EF4-FFF2-40B4-BE49-F238E27FC236}">
                <a16:creationId xmlns:a16="http://schemas.microsoft.com/office/drawing/2014/main" id="{E57D391E-168F-0580-AB63-0AB4FA962F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260</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0"/>
                                        </p:tgtEl>
                                        <p:attrNameLst>
                                          <p:attrName>style.visibility</p:attrName>
                                        </p:attrNameLst>
                                      </p:cBhvr>
                                      <p:to>
                                        <p:strVal val="visible"/>
                                      </p:to>
                                    </p:set>
                                    <p:animEffect transition="in" filter="fade">
                                      <p:cBhvr>
                                        <p:cTn id="7" dur="1000"/>
                                        <p:tgtEl>
                                          <p:spTgt spid="214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sp>
        <p:nvSpPr>
          <p:cNvPr id="2145" name="Google Shape;2145;p202"/>
          <p:cNvSpPr txBox="1">
            <a:spLocks noGrp="1"/>
          </p:cNvSpPr>
          <p:nvPr>
            <p:ph type="title"/>
          </p:nvPr>
        </p:nvSpPr>
        <p:spPr>
          <a:xfrm>
            <a:off x="311700" y="445025"/>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How often are PTNN attributes missing?</a:t>
            </a:r>
            <a:endParaRPr/>
          </a:p>
        </p:txBody>
      </p:sp>
      <p:pic>
        <p:nvPicPr>
          <p:cNvPr id="2147" name="Google Shape;2147;p202"/>
          <p:cNvPicPr preferRelativeResize="0"/>
          <p:nvPr/>
        </p:nvPicPr>
        <p:blipFill>
          <a:blip r:embed="rId3">
            <a:alphaModFix/>
          </a:blip>
          <a:stretch>
            <a:fillRect/>
          </a:stretch>
        </p:blipFill>
        <p:spPr>
          <a:xfrm>
            <a:off x="2060175" y="1084600"/>
            <a:ext cx="4460501" cy="3231920"/>
          </a:xfrm>
          <a:prstGeom prst="rect">
            <a:avLst/>
          </a:prstGeom>
          <a:noFill/>
          <a:ln>
            <a:noFill/>
          </a:ln>
        </p:spPr>
      </p:pic>
      <p:sp>
        <p:nvSpPr>
          <p:cNvPr id="2148" name="Google Shape;2148;p202"/>
          <p:cNvSpPr txBox="1"/>
          <p:nvPr/>
        </p:nvSpPr>
        <p:spPr>
          <a:xfrm>
            <a:off x="2290283" y="4255161"/>
            <a:ext cx="4235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Fig. 6</a:t>
            </a:r>
            <a:r>
              <a:rPr lang="en" sz="1000"/>
              <a:t> The proportion of models with standardized claims (Hugging Face’s YAML format) for each type of PTM</a:t>
            </a:r>
            <a:endParaRPr sz="700"/>
          </a:p>
        </p:txBody>
      </p:sp>
      <p:sp>
        <p:nvSpPr>
          <p:cNvPr id="2" name="Slide Number Placeholder 1">
            <a:extLst>
              <a:ext uri="{FF2B5EF4-FFF2-40B4-BE49-F238E27FC236}">
                <a16:creationId xmlns:a16="http://schemas.microsoft.com/office/drawing/2014/main" id="{DEF15347-EF27-CB38-678E-E4DA4849E90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261</a:t>
            </a:fld>
            <a:endParaRPr lang="en"/>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2152"/>
        <p:cNvGrpSpPr/>
        <p:nvPr/>
      </p:nvGrpSpPr>
      <p:grpSpPr>
        <a:xfrm>
          <a:off x="0" y="0"/>
          <a:ext cx="0" cy="0"/>
          <a:chOff x="0" y="0"/>
          <a:chExt cx="0" cy="0"/>
        </a:xfrm>
      </p:grpSpPr>
      <p:sp>
        <p:nvSpPr>
          <p:cNvPr id="2153" name="Google Shape;2153;p203"/>
          <p:cNvSpPr txBox="1">
            <a:spLocks noGrp="1"/>
          </p:cNvSpPr>
          <p:nvPr>
            <p:ph type="title"/>
          </p:nvPr>
        </p:nvSpPr>
        <p:spPr>
          <a:xfrm>
            <a:off x="311700" y="445025"/>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Security: High-value targets for compromise?</a:t>
            </a:r>
            <a:endParaRPr/>
          </a:p>
        </p:txBody>
      </p:sp>
      <p:pic>
        <p:nvPicPr>
          <p:cNvPr id="2155" name="Google Shape;2155;p203"/>
          <p:cNvPicPr preferRelativeResize="0"/>
          <p:nvPr/>
        </p:nvPicPr>
        <p:blipFill>
          <a:blip r:embed="rId3">
            <a:alphaModFix/>
          </a:blip>
          <a:stretch>
            <a:fillRect/>
          </a:stretch>
        </p:blipFill>
        <p:spPr>
          <a:xfrm>
            <a:off x="2279825" y="1202725"/>
            <a:ext cx="4584350" cy="3206700"/>
          </a:xfrm>
          <a:prstGeom prst="rect">
            <a:avLst/>
          </a:prstGeom>
          <a:noFill/>
          <a:ln>
            <a:noFill/>
          </a:ln>
        </p:spPr>
      </p:pic>
      <p:sp>
        <p:nvSpPr>
          <p:cNvPr id="2156" name="Google Shape;2156;p203"/>
          <p:cNvSpPr txBox="1"/>
          <p:nvPr/>
        </p:nvSpPr>
        <p:spPr>
          <a:xfrm>
            <a:off x="2727296" y="4220107"/>
            <a:ext cx="3689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Fig. 7 </a:t>
            </a:r>
            <a:r>
              <a:rPr lang="en" sz="1000"/>
              <a:t>Number of models trained on a specific dataset (blue) and trained with a specific model architecture (orange)</a:t>
            </a:r>
            <a:endParaRPr sz="700"/>
          </a:p>
        </p:txBody>
      </p:sp>
      <p:sp>
        <p:nvSpPr>
          <p:cNvPr id="2" name="Slide Number Placeholder 1">
            <a:extLst>
              <a:ext uri="{FF2B5EF4-FFF2-40B4-BE49-F238E27FC236}">
                <a16:creationId xmlns:a16="http://schemas.microsoft.com/office/drawing/2014/main" id="{1647027C-F7DA-CEA2-78BB-21BA14A13B7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262</a:t>
            </a:fld>
            <a:endParaRPr lang="en"/>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show="0">
  <p:cSld>
    <p:spTree>
      <p:nvGrpSpPr>
        <p:cNvPr id="1" name="Shape 2160"/>
        <p:cNvGrpSpPr/>
        <p:nvPr/>
      </p:nvGrpSpPr>
      <p:grpSpPr>
        <a:xfrm>
          <a:off x="0" y="0"/>
          <a:ext cx="0" cy="0"/>
          <a:chOff x="0" y="0"/>
          <a:chExt cx="0" cy="0"/>
        </a:xfrm>
      </p:grpSpPr>
      <p:sp>
        <p:nvSpPr>
          <p:cNvPr id="2161" name="Google Shape;2161;p204"/>
          <p:cNvSpPr txBox="1">
            <a:spLocks noGrp="1"/>
          </p:cNvSpPr>
          <p:nvPr>
            <p:ph type="ctrTitle"/>
          </p:nvPr>
        </p:nvSpPr>
        <p:spPr>
          <a:xfrm>
            <a:off x="311700" y="434325"/>
            <a:ext cx="8520600" cy="432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t>Enhance PTM Registries</a:t>
            </a:r>
            <a:endParaRPr sz="4000"/>
          </a:p>
          <a:p>
            <a:pPr marL="0" lvl="0" indent="0" algn="ctr" rtl="0">
              <a:spcBef>
                <a:spcPts val="0"/>
              </a:spcBef>
              <a:spcAft>
                <a:spcPts val="0"/>
              </a:spcAft>
              <a:buNone/>
            </a:pPr>
            <a:r>
              <a:rPr lang="en" sz="4000"/>
              <a:t>via</a:t>
            </a:r>
            <a:endParaRPr sz="4000"/>
          </a:p>
          <a:p>
            <a:pPr marL="0" lvl="0" indent="0" algn="ctr" rtl="0">
              <a:spcBef>
                <a:spcPts val="0"/>
              </a:spcBef>
              <a:spcAft>
                <a:spcPts val="0"/>
              </a:spcAft>
              <a:buNone/>
            </a:pPr>
            <a:r>
              <a:rPr lang="en" sz="4000"/>
              <a:t>Automated Metadata Extraction</a:t>
            </a:r>
            <a:endParaRPr sz="4000"/>
          </a:p>
          <a:p>
            <a:pPr marL="0" lvl="0" indent="0" algn="ctr" rtl="0">
              <a:spcBef>
                <a:spcPts val="0"/>
              </a:spcBef>
              <a:spcAft>
                <a:spcPts val="0"/>
              </a:spcAft>
              <a:buNone/>
            </a:pPr>
            <a:endParaRPr sz="3300" i="1"/>
          </a:p>
          <a:p>
            <a:pPr marL="0" lvl="0" indent="0" algn="ctr" rtl="0">
              <a:spcBef>
                <a:spcPts val="0"/>
              </a:spcBef>
              <a:spcAft>
                <a:spcPts val="0"/>
              </a:spcAft>
              <a:buClr>
                <a:schemeClr val="dk1"/>
              </a:buClr>
              <a:buSzPts val="1100"/>
              <a:buFont typeface="Arial"/>
              <a:buNone/>
            </a:pPr>
            <a:r>
              <a:rPr lang="en" sz="3300" i="1"/>
              <a:t>(</a:t>
            </a:r>
            <a:r>
              <a:rPr lang="en" sz="3300" i="1" u="sng"/>
              <a:t>Early idea for discussion</a:t>
            </a:r>
            <a:r>
              <a:rPr lang="en" sz="3300" i="1"/>
              <a:t>)</a:t>
            </a:r>
            <a:endParaRPr/>
          </a:p>
        </p:txBody>
      </p:sp>
      <p:pic>
        <p:nvPicPr>
          <p:cNvPr id="2163" name="Google Shape;2163;p204"/>
          <p:cNvPicPr preferRelativeResize="0"/>
          <p:nvPr/>
        </p:nvPicPr>
        <p:blipFill rotWithShape="1">
          <a:blip r:embed="rId3">
            <a:alphaModFix/>
          </a:blip>
          <a:srcRect l="25983" r="25978" b="28036"/>
          <a:stretch/>
        </p:blipFill>
        <p:spPr>
          <a:xfrm>
            <a:off x="0" y="0"/>
            <a:ext cx="954300" cy="954300"/>
          </a:xfrm>
          <a:prstGeom prst="rect">
            <a:avLst/>
          </a:prstGeom>
          <a:noFill/>
          <a:ln>
            <a:noFill/>
          </a:ln>
        </p:spPr>
      </p:pic>
      <p:sp>
        <p:nvSpPr>
          <p:cNvPr id="2" name="Slide Number Placeholder 1">
            <a:extLst>
              <a:ext uri="{FF2B5EF4-FFF2-40B4-BE49-F238E27FC236}">
                <a16:creationId xmlns:a16="http://schemas.microsoft.com/office/drawing/2014/main" id="{A5F306BD-969B-5D87-73B1-4043C12BB9AB}"/>
              </a:ext>
            </a:extLst>
          </p:cNvPr>
          <p:cNvSpPr>
            <a:spLocks noGrp="1"/>
          </p:cNvSpPr>
          <p:nvPr>
            <p:ph type="sldNum" sz="quarter" idx="12"/>
          </p:nvPr>
        </p:nvSpPr>
        <p:spPr/>
        <p:txBody>
          <a:bodyPr/>
          <a:lstStyle/>
          <a:p>
            <a:fld id="{F39902C9-1D6D-3144-94C6-FDF8FB570987}" type="slidenum">
              <a:rPr lang="en-US" smtClean="0"/>
              <a:t>263</a:t>
            </a:fld>
            <a:endParaRPr lang="en-US"/>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2167"/>
        <p:cNvGrpSpPr/>
        <p:nvPr/>
      </p:nvGrpSpPr>
      <p:grpSpPr>
        <a:xfrm>
          <a:off x="0" y="0"/>
          <a:ext cx="0" cy="0"/>
          <a:chOff x="0" y="0"/>
          <a:chExt cx="0" cy="0"/>
        </a:xfrm>
      </p:grpSpPr>
      <p:pic>
        <p:nvPicPr>
          <p:cNvPr id="2168" name="Google Shape;2168;p205"/>
          <p:cNvPicPr preferRelativeResize="0"/>
          <p:nvPr/>
        </p:nvPicPr>
        <p:blipFill>
          <a:blip r:embed="rId3">
            <a:alphaModFix/>
          </a:blip>
          <a:stretch>
            <a:fillRect/>
          </a:stretch>
        </p:blipFill>
        <p:spPr>
          <a:xfrm>
            <a:off x="406200" y="1060625"/>
            <a:ext cx="3644233" cy="2549087"/>
          </a:xfrm>
          <a:prstGeom prst="rect">
            <a:avLst/>
          </a:prstGeom>
          <a:noFill/>
          <a:ln>
            <a:noFill/>
          </a:ln>
        </p:spPr>
      </p:pic>
      <p:pic>
        <p:nvPicPr>
          <p:cNvPr id="2169" name="Google Shape;2169;p205"/>
          <p:cNvPicPr preferRelativeResize="0"/>
          <p:nvPr/>
        </p:nvPicPr>
        <p:blipFill>
          <a:blip r:embed="rId4">
            <a:alphaModFix/>
          </a:blip>
          <a:stretch>
            <a:fillRect/>
          </a:stretch>
        </p:blipFill>
        <p:spPr>
          <a:xfrm>
            <a:off x="4771075" y="1137400"/>
            <a:ext cx="3412133" cy="2472300"/>
          </a:xfrm>
          <a:prstGeom prst="rect">
            <a:avLst/>
          </a:prstGeom>
          <a:noFill/>
          <a:ln>
            <a:noFill/>
          </a:ln>
        </p:spPr>
      </p:pic>
      <p:sp>
        <p:nvSpPr>
          <p:cNvPr id="2170" name="Google Shape;2170;p205"/>
          <p:cNvSpPr txBox="1">
            <a:spLocks noGrp="1"/>
          </p:cNvSpPr>
          <p:nvPr>
            <p:ph type="title"/>
          </p:nvPr>
        </p:nvSpPr>
        <p:spPr>
          <a:xfrm>
            <a:off x="311700" y="445025"/>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Motivation – Measurements</a:t>
            </a:r>
            <a:endParaRPr/>
          </a:p>
        </p:txBody>
      </p:sp>
      <p:sp>
        <p:nvSpPr>
          <p:cNvPr id="2173" name="Google Shape;2173;p205"/>
          <p:cNvSpPr txBox="1">
            <a:spLocks noGrp="1"/>
          </p:cNvSpPr>
          <p:nvPr>
            <p:ph type="body" idx="1"/>
          </p:nvPr>
        </p:nvSpPr>
        <p:spPr>
          <a:xfrm>
            <a:off x="311700" y="4290650"/>
            <a:ext cx="7865100" cy="934200"/>
          </a:xfrm>
          <a:prstGeom prst="rect">
            <a:avLst/>
          </a:prstGeom>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Calibri"/>
              <a:buChar char="-"/>
            </a:pPr>
            <a:r>
              <a:rPr lang="en">
                <a:solidFill>
                  <a:schemeClr val="dk1"/>
                </a:solidFill>
                <a:highlight>
                  <a:schemeClr val="lt1"/>
                </a:highlight>
                <a:latin typeface="Calibri"/>
                <a:ea typeface="Calibri"/>
                <a:cs typeface="Calibri"/>
                <a:sym typeface="Calibri"/>
              </a:rPr>
              <a:t>Missing metadata and standardized claims for PTMs in Hugging Face.</a:t>
            </a:r>
            <a:endParaRPr>
              <a:solidFill>
                <a:schemeClr val="dk1"/>
              </a:solidFill>
              <a:highlight>
                <a:schemeClr val="lt1"/>
              </a:highlight>
              <a:latin typeface="Calibri"/>
              <a:ea typeface="Calibri"/>
              <a:cs typeface="Calibri"/>
              <a:sym typeface="Calibri"/>
            </a:endParaRPr>
          </a:p>
          <a:p>
            <a:pPr marL="0" lvl="0" indent="0" algn="l" rtl="0">
              <a:spcBef>
                <a:spcPts val="1200"/>
              </a:spcBef>
              <a:spcAft>
                <a:spcPts val="1200"/>
              </a:spcAft>
              <a:buClr>
                <a:schemeClr val="dk1"/>
              </a:buClr>
              <a:buSzPts val="1100"/>
              <a:buFont typeface="Arial"/>
              <a:buNone/>
            </a:pPr>
            <a:endParaRPr>
              <a:solidFill>
                <a:schemeClr val="dk1"/>
              </a:solidFill>
            </a:endParaRPr>
          </a:p>
        </p:txBody>
      </p:sp>
      <p:cxnSp>
        <p:nvCxnSpPr>
          <p:cNvPr id="2172" name="Google Shape;2172;p205"/>
          <p:cNvCxnSpPr/>
          <p:nvPr/>
        </p:nvCxnSpPr>
        <p:spPr>
          <a:xfrm flipH="1">
            <a:off x="4003500" y="554250"/>
            <a:ext cx="3077700" cy="761100"/>
          </a:xfrm>
          <a:prstGeom prst="straightConnector1">
            <a:avLst/>
          </a:prstGeom>
          <a:noFill/>
          <a:ln w="38100" cap="flat" cmpd="sng">
            <a:solidFill>
              <a:srgbClr val="FF0000"/>
            </a:solidFill>
            <a:prstDash val="solid"/>
            <a:round/>
            <a:headEnd type="none" w="med" len="med"/>
            <a:tailEnd type="triangle" w="med" len="med"/>
          </a:ln>
        </p:spPr>
      </p:cxnSp>
      <p:sp>
        <p:nvSpPr>
          <p:cNvPr id="2174" name="Google Shape;2174;p205"/>
          <p:cNvSpPr txBox="1"/>
          <p:nvPr/>
        </p:nvSpPr>
        <p:spPr>
          <a:xfrm>
            <a:off x="0" y="4743300"/>
            <a:ext cx="8761200" cy="400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b="1">
                <a:solidFill>
                  <a:srgbClr val="222222"/>
                </a:solidFill>
                <a:highlight>
                  <a:schemeClr val="lt1"/>
                </a:highlight>
              </a:rPr>
              <a:t>Jiang, Synovic, Schorlemmer,</a:t>
            </a:r>
            <a:r>
              <a:rPr lang="en" sz="700">
                <a:solidFill>
                  <a:srgbClr val="222222"/>
                </a:solidFill>
                <a:highlight>
                  <a:schemeClr val="lt1"/>
                </a:highlight>
              </a:rPr>
              <a:t> et al. "</a:t>
            </a:r>
            <a:r>
              <a:rPr lang="en" sz="700">
                <a:solidFill>
                  <a:schemeClr val="dk1"/>
                </a:solidFill>
              </a:rPr>
              <a:t>An Empirical Study of Pre-Trained Model Reuse in the HuggingFace Deep Learning Model Registry”. </a:t>
            </a:r>
            <a:r>
              <a:rPr lang="en" sz="700" i="1">
                <a:solidFill>
                  <a:schemeClr val="dk1"/>
                </a:solidFill>
              </a:rPr>
              <a:t>Proceedings of the 45th International Conference on Software Engineering (ICSE’23).</a:t>
            </a:r>
            <a:endParaRPr sz="700">
              <a:solidFill>
                <a:srgbClr val="222222"/>
              </a:solidFill>
              <a:highlight>
                <a:schemeClr val="lt1"/>
              </a:highlight>
            </a:endParaRPr>
          </a:p>
        </p:txBody>
      </p:sp>
      <p:sp>
        <p:nvSpPr>
          <p:cNvPr id="2175" name="Google Shape;2175;p205"/>
          <p:cNvSpPr txBox="1"/>
          <p:nvPr/>
        </p:nvSpPr>
        <p:spPr>
          <a:xfrm>
            <a:off x="6346375" y="71275"/>
            <a:ext cx="1602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i="1"/>
              <a:t>No data!</a:t>
            </a:r>
            <a:endParaRPr sz="2800" i="1"/>
          </a:p>
        </p:txBody>
      </p:sp>
      <p:cxnSp>
        <p:nvCxnSpPr>
          <p:cNvPr id="2176" name="Google Shape;2176;p205"/>
          <p:cNvCxnSpPr/>
          <p:nvPr/>
        </p:nvCxnSpPr>
        <p:spPr>
          <a:xfrm rot="5400000">
            <a:off x="5832750" y="1420150"/>
            <a:ext cx="2653800" cy="1044900"/>
          </a:xfrm>
          <a:prstGeom prst="bentConnector3">
            <a:avLst>
              <a:gd name="adj1" fmla="val 99586"/>
            </a:avLst>
          </a:prstGeom>
          <a:noFill/>
          <a:ln w="38100" cap="flat" cmpd="sng">
            <a:solidFill>
              <a:srgbClr val="FF0000"/>
            </a:solidFill>
            <a:prstDash val="solid"/>
            <a:round/>
            <a:headEnd type="none" w="med" len="med"/>
            <a:tailEnd type="triangle" w="med" len="med"/>
          </a:ln>
        </p:spPr>
      </p:cxnSp>
      <p:sp>
        <p:nvSpPr>
          <p:cNvPr id="2177" name="Google Shape;2177;p205"/>
          <p:cNvSpPr txBox="1"/>
          <p:nvPr/>
        </p:nvSpPr>
        <p:spPr>
          <a:xfrm>
            <a:off x="6474525" y="3164250"/>
            <a:ext cx="162600" cy="4002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200"/>
              </a:spcAft>
              <a:buNone/>
            </a:pPr>
            <a:endParaRPr/>
          </a:p>
        </p:txBody>
      </p:sp>
      <p:sp>
        <p:nvSpPr>
          <p:cNvPr id="2178" name="Google Shape;2178;p205"/>
          <p:cNvSpPr txBox="1"/>
          <p:nvPr/>
        </p:nvSpPr>
        <p:spPr>
          <a:xfrm>
            <a:off x="911000" y="3562775"/>
            <a:ext cx="3239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Fig. 1 </a:t>
            </a:r>
            <a:r>
              <a:rPr lang="en" sz="1000"/>
              <a:t>Number of models trained on a specific dataset (blue) and trained with a specific model architecture (orange)</a:t>
            </a:r>
            <a:endParaRPr sz="700"/>
          </a:p>
        </p:txBody>
      </p:sp>
      <p:sp>
        <p:nvSpPr>
          <p:cNvPr id="2179" name="Google Shape;2179;p205"/>
          <p:cNvSpPr txBox="1"/>
          <p:nvPr/>
        </p:nvSpPr>
        <p:spPr>
          <a:xfrm>
            <a:off x="4947100" y="3562763"/>
            <a:ext cx="3239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Fig. 2</a:t>
            </a:r>
            <a:r>
              <a:rPr lang="en" sz="1000"/>
              <a:t> The proportion of models with standardized claims (Hugging Face’s YAML format) for each type of PTM</a:t>
            </a:r>
            <a:endParaRPr sz="700"/>
          </a:p>
        </p:txBody>
      </p:sp>
      <p:sp>
        <p:nvSpPr>
          <p:cNvPr id="2" name="Slide Number Placeholder 1">
            <a:extLst>
              <a:ext uri="{FF2B5EF4-FFF2-40B4-BE49-F238E27FC236}">
                <a16:creationId xmlns:a16="http://schemas.microsoft.com/office/drawing/2014/main" id="{0B1ACEFF-9718-56B6-BE4C-6ABA7EB3CD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264</a:t>
            </a:fld>
            <a:endParaRPr lang="en"/>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2183"/>
        <p:cNvGrpSpPr/>
        <p:nvPr/>
      </p:nvGrpSpPr>
      <p:grpSpPr>
        <a:xfrm>
          <a:off x="0" y="0"/>
          <a:ext cx="0" cy="0"/>
          <a:chOff x="0" y="0"/>
          <a:chExt cx="0" cy="0"/>
        </a:xfrm>
      </p:grpSpPr>
      <p:sp>
        <p:nvSpPr>
          <p:cNvPr id="2184" name="Google Shape;2184;p206"/>
          <p:cNvSpPr txBox="1">
            <a:spLocks noGrp="1"/>
          </p:cNvSpPr>
          <p:nvPr>
            <p:ph type="title"/>
          </p:nvPr>
        </p:nvSpPr>
        <p:spPr>
          <a:xfrm>
            <a:off x="311700" y="445025"/>
            <a:ext cx="8520600" cy="1046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t>Motivation – Engineers’ experiences</a:t>
            </a:r>
            <a:endParaRPr/>
          </a:p>
          <a:p>
            <a:pPr marL="0" lvl="0" indent="0" algn="l" rtl="0">
              <a:spcBef>
                <a:spcPts val="0"/>
              </a:spcBef>
              <a:spcAft>
                <a:spcPts val="0"/>
              </a:spcAft>
              <a:buNone/>
            </a:pPr>
            <a:endParaRPr/>
          </a:p>
        </p:txBody>
      </p:sp>
      <p:sp>
        <p:nvSpPr>
          <p:cNvPr id="2185" name="Google Shape;2185;p206"/>
          <p:cNvSpPr txBox="1">
            <a:spLocks noGrp="1"/>
          </p:cNvSpPr>
          <p:nvPr>
            <p:ph type="body" idx="1"/>
          </p:nvPr>
        </p:nvSpPr>
        <p:spPr>
          <a:xfrm>
            <a:off x="311700" y="1152475"/>
            <a:ext cx="8520600" cy="3515700"/>
          </a:xfrm>
          <a:prstGeom prst="rect">
            <a:avLst/>
          </a:prstGeom>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SzPts val="1800"/>
              <a:buChar char="-"/>
            </a:pPr>
            <a:r>
              <a:rPr lang="en" sz="1400" b="1">
                <a:solidFill>
                  <a:schemeClr val="dk1"/>
                </a:solidFill>
                <a:highlight>
                  <a:schemeClr val="lt1"/>
                </a:highlight>
                <a:latin typeface="Calibri"/>
                <a:ea typeface="Calibri"/>
                <a:cs typeface="Calibri"/>
                <a:sym typeface="Calibri"/>
              </a:rPr>
              <a:t>Lack of clear documentation</a:t>
            </a:r>
            <a:endParaRPr/>
          </a:p>
          <a:p>
            <a:pPr marL="914400" lvl="1" indent="-317500" algn="l" rtl="0">
              <a:lnSpc>
                <a:spcPct val="115000"/>
              </a:lnSpc>
              <a:spcBef>
                <a:spcPts val="0"/>
              </a:spcBef>
              <a:spcAft>
                <a:spcPts val="0"/>
              </a:spcAft>
              <a:buClr>
                <a:schemeClr val="dk1"/>
              </a:buClr>
              <a:buSzPts val="1400"/>
              <a:buChar char="-"/>
            </a:pPr>
            <a:r>
              <a:rPr lang="en" b="1">
                <a:solidFill>
                  <a:schemeClr val="dk1"/>
                </a:solidFill>
                <a:highlight>
                  <a:schemeClr val="lt1"/>
                </a:highlight>
                <a:latin typeface="Calibri"/>
                <a:ea typeface="Calibri"/>
                <a:cs typeface="Calibri"/>
                <a:sym typeface="Calibri"/>
              </a:rPr>
              <a:t>P4</a:t>
            </a:r>
            <a:r>
              <a:rPr lang="en">
                <a:solidFill>
                  <a:schemeClr val="dk1"/>
                </a:solidFill>
                <a:highlight>
                  <a:schemeClr val="lt1"/>
                </a:highlight>
                <a:latin typeface="Calibri"/>
                <a:ea typeface="Calibri"/>
                <a:cs typeface="Calibri"/>
                <a:sym typeface="Calibri"/>
              </a:rPr>
              <a:t>: “It is annoying not to know anything about how it was trained. I had a little bit of trouble trying to find some </a:t>
            </a:r>
            <a:r>
              <a:rPr lang="en" b="1">
                <a:solidFill>
                  <a:schemeClr val="dk1"/>
                </a:solidFill>
                <a:highlight>
                  <a:schemeClr val="lt1"/>
                </a:highlight>
                <a:latin typeface="Calibri"/>
                <a:ea typeface="Calibri"/>
                <a:cs typeface="Calibri"/>
                <a:sym typeface="Calibri"/>
              </a:rPr>
              <a:t>hyper parameters</a:t>
            </a:r>
            <a:r>
              <a:rPr lang="en">
                <a:solidFill>
                  <a:schemeClr val="dk1"/>
                </a:solidFill>
                <a:highlight>
                  <a:schemeClr val="lt1"/>
                </a:highlight>
                <a:latin typeface="Calibri"/>
                <a:ea typeface="Calibri"/>
                <a:cs typeface="Calibri"/>
                <a:sym typeface="Calibri"/>
              </a:rPr>
              <a:t> to get the results that the paper said.”</a:t>
            </a:r>
            <a:endParaRPr/>
          </a:p>
          <a:p>
            <a:pPr marL="914400" lvl="1" indent="-317500" algn="l" rtl="0">
              <a:lnSpc>
                <a:spcPct val="115000"/>
              </a:lnSpc>
              <a:spcBef>
                <a:spcPts val="0"/>
              </a:spcBef>
              <a:spcAft>
                <a:spcPts val="0"/>
              </a:spcAft>
              <a:buSzPts val="1400"/>
              <a:buChar char="-"/>
            </a:pPr>
            <a:r>
              <a:rPr lang="en" b="1">
                <a:solidFill>
                  <a:schemeClr val="dk1"/>
                </a:solidFill>
                <a:highlight>
                  <a:schemeClr val="lt1"/>
                </a:highlight>
                <a:latin typeface="Calibri"/>
                <a:ea typeface="Calibri"/>
                <a:cs typeface="Calibri"/>
                <a:sym typeface="Calibri"/>
              </a:rPr>
              <a:t>P9</a:t>
            </a:r>
            <a:r>
              <a:rPr lang="en">
                <a:solidFill>
                  <a:schemeClr val="dk1"/>
                </a:solidFill>
                <a:highlight>
                  <a:schemeClr val="lt1"/>
                </a:highlight>
                <a:latin typeface="Calibri"/>
                <a:ea typeface="Calibri"/>
                <a:cs typeface="Calibri"/>
                <a:sym typeface="Calibri"/>
              </a:rPr>
              <a:t>: “We need more </a:t>
            </a:r>
            <a:r>
              <a:rPr lang="en" b="1">
                <a:solidFill>
                  <a:schemeClr val="dk1"/>
                </a:solidFill>
                <a:highlight>
                  <a:schemeClr val="lt1"/>
                </a:highlight>
                <a:latin typeface="Calibri"/>
                <a:ea typeface="Calibri"/>
                <a:cs typeface="Calibri"/>
                <a:sym typeface="Calibri"/>
              </a:rPr>
              <a:t>documentation</a:t>
            </a:r>
            <a:r>
              <a:rPr lang="en">
                <a:solidFill>
                  <a:schemeClr val="dk1"/>
                </a:solidFill>
                <a:highlight>
                  <a:schemeClr val="lt1"/>
                </a:highlight>
                <a:latin typeface="Calibri"/>
                <a:ea typeface="Calibri"/>
                <a:cs typeface="Calibri"/>
                <a:sym typeface="Calibri"/>
              </a:rPr>
              <a:t> about </a:t>
            </a:r>
            <a:r>
              <a:rPr lang="en" b="1">
                <a:solidFill>
                  <a:schemeClr val="dk1"/>
                </a:solidFill>
                <a:highlight>
                  <a:schemeClr val="lt1"/>
                </a:highlight>
                <a:latin typeface="Calibri"/>
                <a:ea typeface="Calibri"/>
                <a:cs typeface="Calibri"/>
                <a:sym typeface="Calibri"/>
              </a:rPr>
              <a:t>fine-tuning.</a:t>
            </a:r>
            <a:r>
              <a:rPr lang="en">
                <a:solidFill>
                  <a:schemeClr val="dk1"/>
                </a:solidFill>
                <a:highlight>
                  <a:schemeClr val="lt1"/>
                </a:highlight>
                <a:latin typeface="Calibri"/>
                <a:ea typeface="Calibri"/>
                <a:cs typeface="Calibri"/>
                <a:sym typeface="Calibri"/>
              </a:rPr>
              <a:t>”</a:t>
            </a:r>
            <a:endParaRPr/>
          </a:p>
          <a:p>
            <a:pPr marL="914400" lvl="1" indent="-317500" algn="l" rtl="0">
              <a:lnSpc>
                <a:spcPct val="115000"/>
              </a:lnSpc>
              <a:spcBef>
                <a:spcPts val="0"/>
              </a:spcBef>
              <a:spcAft>
                <a:spcPts val="0"/>
              </a:spcAft>
              <a:buSzPts val="1400"/>
              <a:buChar char="-"/>
            </a:pPr>
            <a:r>
              <a:rPr lang="en" b="1">
                <a:solidFill>
                  <a:schemeClr val="dk1"/>
                </a:solidFill>
                <a:highlight>
                  <a:schemeClr val="lt1"/>
                </a:highlight>
                <a:latin typeface="Calibri"/>
                <a:ea typeface="Calibri"/>
                <a:cs typeface="Calibri"/>
                <a:sym typeface="Calibri"/>
              </a:rPr>
              <a:t>P11</a:t>
            </a:r>
            <a:r>
              <a:rPr lang="en">
                <a:solidFill>
                  <a:schemeClr val="dk1"/>
                </a:solidFill>
                <a:highlight>
                  <a:schemeClr val="lt1"/>
                </a:highlight>
                <a:latin typeface="Calibri"/>
                <a:ea typeface="Calibri"/>
                <a:cs typeface="Calibri"/>
                <a:sym typeface="Calibri"/>
              </a:rPr>
              <a:t>: “We are </a:t>
            </a:r>
            <a:r>
              <a:rPr lang="en" b="1">
                <a:solidFill>
                  <a:schemeClr val="dk1"/>
                </a:solidFill>
                <a:highlight>
                  <a:schemeClr val="lt1"/>
                </a:highlight>
                <a:latin typeface="Calibri"/>
                <a:ea typeface="Calibri"/>
                <a:cs typeface="Calibri"/>
                <a:sym typeface="Calibri"/>
              </a:rPr>
              <a:t>not able to reveal those sufficient information directly</a:t>
            </a:r>
            <a:r>
              <a:rPr lang="en">
                <a:solidFill>
                  <a:schemeClr val="dk1"/>
                </a:solidFill>
                <a:highlight>
                  <a:schemeClr val="lt1"/>
                </a:highlight>
                <a:latin typeface="Calibri"/>
                <a:ea typeface="Calibri"/>
                <a:cs typeface="Calibri"/>
                <a:sym typeface="Calibri"/>
              </a:rPr>
              <a:t>, it may be difficult to use this model”</a:t>
            </a:r>
            <a:endParaRPr/>
          </a:p>
          <a:p>
            <a:pPr marL="457200" lvl="0" indent="-342900" algn="l" rtl="0">
              <a:lnSpc>
                <a:spcPct val="115000"/>
              </a:lnSpc>
              <a:spcBef>
                <a:spcPts val="0"/>
              </a:spcBef>
              <a:spcAft>
                <a:spcPts val="0"/>
              </a:spcAft>
              <a:buSzPts val="1800"/>
              <a:buChar char="-"/>
            </a:pPr>
            <a:r>
              <a:rPr lang="en" sz="1400" b="1">
                <a:solidFill>
                  <a:schemeClr val="dk1"/>
                </a:solidFill>
                <a:highlight>
                  <a:schemeClr val="lt1"/>
                </a:highlight>
                <a:latin typeface="Calibri"/>
                <a:ea typeface="Calibri"/>
                <a:cs typeface="Calibri"/>
                <a:sym typeface="Calibri"/>
              </a:rPr>
              <a:t>Unstructured documentation</a:t>
            </a:r>
            <a:endParaRPr/>
          </a:p>
          <a:p>
            <a:pPr marL="914400" lvl="1" indent="-317500" algn="l" rtl="0">
              <a:lnSpc>
                <a:spcPct val="115000"/>
              </a:lnSpc>
              <a:spcBef>
                <a:spcPts val="0"/>
              </a:spcBef>
              <a:spcAft>
                <a:spcPts val="0"/>
              </a:spcAft>
              <a:buClr>
                <a:schemeClr val="dk1"/>
              </a:buClr>
              <a:buSzPts val="1400"/>
              <a:buChar char="-"/>
            </a:pPr>
            <a:r>
              <a:rPr lang="en" b="1">
                <a:solidFill>
                  <a:schemeClr val="dk1"/>
                </a:solidFill>
                <a:highlight>
                  <a:schemeClr val="lt1"/>
                </a:highlight>
                <a:latin typeface="Calibri"/>
                <a:ea typeface="Calibri"/>
                <a:cs typeface="Calibri"/>
                <a:sym typeface="Calibri"/>
              </a:rPr>
              <a:t>P3</a:t>
            </a:r>
            <a:r>
              <a:rPr lang="en">
                <a:solidFill>
                  <a:schemeClr val="dk1"/>
                </a:solidFill>
                <a:highlight>
                  <a:schemeClr val="lt1"/>
                </a:highlight>
                <a:latin typeface="Calibri"/>
                <a:ea typeface="Calibri"/>
                <a:cs typeface="Calibri"/>
                <a:sym typeface="Calibri"/>
              </a:rPr>
              <a:t>: “There's no like predefined sections. The model documentations are </a:t>
            </a:r>
            <a:r>
              <a:rPr lang="en" b="1">
                <a:solidFill>
                  <a:schemeClr val="dk1"/>
                </a:solidFill>
                <a:highlight>
                  <a:schemeClr val="lt1"/>
                </a:highlight>
                <a:latin typeface="Calibri"/>
                <a:ea typeface="Calibri"/>
                <a:cs typeface="Calibri"/>
                <a:sym typeface="Calibri"/>
              </a:rPr>
              <a:t>not comparable</a:t>
            </a:r>
            <a:r>
              <a:rPr lang="en">
                <a:solidFill>
                  <a:schemeClr val="dk1"/>
                </a:solidFill>
                <a:highlight>
                  <a:schemeClr val="lt1"/>
                </a:highlight>
                <a:latin typeface="Calibri"/>
                <a:ea typeface="Calibri"/>
                <a:cs typeface="Calibri"/>
                <a:sym typeface="Calibri"/>
              </a:rPr>
              <a:t>.”</a:t>
            </a:r>
            <a:endParaRPr>
              <a:solidFill>
                <a:schemeClr val="dk1"/>
              </a:solidFill>
              <a:highlight>
                <a:schemeClr val="lt1"/>
              </a:highlight>
              <a:latin typeface="Calibri"/>
              <a:ea typeface="Calibri"/>
              <a:cs typeface="Calibri"/>
              <a:sym typeface="Calibri"/>
            </a:endParaRPr>
          </a:p>
          <a:p>
            <a:pPr marL="914400" lvl="1" indent="-317500" algn="l" rtl="0">
              <a:lnSpc>
                <a:spcPct val="115000"/>
              </a:lnSpc>
              <a:spcBef>
                <a:spcPts val="0"/>
              </a:spcBef>
              <a:spcAft>
                <a:spcPts val="0"/>
              </a:spcAft>
              <a:buClr>
                <a:schemeClr val="dk1"/>
              </a:buClr>
              <a:buSzPts val="1400"/>
              <a:buFont typeface="Calibri"/>
              <a:buChar char="-"/>
            </a:pPr>
            <a:r>
              <a:rPr lang="en" b="1">
                <a:solidFill>
                  <a:schemeClr val="dk1"/>
                </a:solidFill>
                <a:highlight>
                  <a:schemeClr val="lt1"/>
                </a:highlight>
                <a:latin typeface="Calibri"/>
                <a:ea typeface="Calibri"/>
                <a:cs typeface="Calibri"/>
                <a:sym typeface="Calibri"/>
              </a:rPr>
              <a:t>P11</a:t>
            </a:r>
            <a:r>
              <a:rPr lang="en">
                <a:solidFill>
                  <a:schemeClr val="dk1"/>
                </a:solidFill>
                <a:highlight>
                  <a:schemeClr val="lt1"/>
                </a:highlight>
                <a:latin typeface="Calibri"/>
                <a:ea typeface="Calibri"/>
                <a:cs typeface="Calibri"/>
                <a:sym typeface="Calibri"/>
              </a:rPr>
              <a:t>: “It would be hard to modify a model. Every author put their hyper-parameter setting in the model architecture in </a:t>
            </a:r>
            <a:r>
              <a:rPr lang="en" b="1">
                <a:solidFill>
                  <a:schemeClr val="dk1"/>
                </a:solidFill>
                <a:highlight>
                  <a:schemeClr val="lt1"/>
                </a:highlight>
                <a:latin typeface="Calibri"/>
                <a:ea typeface="Calibri"/>
                <a:cs typeface="Calibri"/>
                <a:sym typeface="Calibri"/>
              </a:rPr>
              <a:t>different ways</a:t>
            </a:r>
            <a:r>
              <a:rPr lang="en">
                <a:solidFill>
                  <a:schemeClr val="dk1"/>
                </a:solidFill>
                <a:highlight>
                  <a:schemeClr val="lt1"/>
                </a:highlight>
                <a:latin typeface="Calibri"/>
                <a:ea typeface="Calibri"/>
                <a:cs typeface="Calibri"/>
                <a:sym typeface="Calibri"/>
              </a:rPr>
              <a:t>. It's really </a:t>
            </a:r>
            <a:r>
              <a:rPr lang="en" b="1">
                <a:solidFill>
                  <a:schemeClr val="dk1"/>
                </a:solidFill>
                <a:highlight>
                  <a:schemeClr val="lt1"/>
                </a:highlight>
                <a:latin typeface="Calibri"/>
                <a:ea typeface="Calibri"/>
                <a:cs typeface="Calibri"/>
                <a:sym typeface="Calibri"/>
              </a:rPr>
              <a:t>annoying to search the params or the architecture</a:t>
            </a:r>
            <a:r>
              <a:rPr lang="en">
                <a:solidFill>
                  <a:schemeClr val="dk1"/>
                </a:solidFill>
                <a:highlight>
                  <a:schemeClr val="lt1"/>
                </a:highlight>
                <a:latin typeface="Calibri"/>
                <a:ea typeface="Calibri"/>
                <a:cs typeface="Calibri"/>
                <a:sym typeface="Calibri"/>
              </a:rPr>
              <a:t> in each paper.”</a:t>
            </a:r>
            <a:endParaRPr>
              <a:solidFill>
                <a:schemeClr val="dk1"/>
              </a:solidFill>
              <a:highlight>
                <a:schemeClr val="lt1"/>
              </a:highlight>
              <a:latin typeface="Calibri"/>
              <a:ea typeface="Calibri"/>
              <a:cs typeface="Calibri"/>
              <a:sym typeface="Calibri"/>
            </a:endParaRPr>
          </a:p>
          <a:p>
            <a:pPr marL="457200" lvl="0" indent="-317500" algn="l" rtl="0">
              <a:lnSpc>
                <a:spcPct val="115000"/>
              </a:lnSpc>
              <a:spcBef>
                <a:spcPts val="0"/>
              </a:spcBef>
              <a:spcAft>
                <a:spcPts val="0"/>
              </a:spcAft>
              <a:buClr>
                <a:schemeClr val="dk1"/>
              </a:buClr>
              <a:buSzPts val="1400"/>
              <a:buChar char="-"/>
            </a:pPr>
            <a:r>
              <a:rPr lang="en" sz="1400" b="1">
                <a:solidFill>
                  <a:schemeClr val="dk1"/>
                </a:solidFill>
                <a:highlight>
                  <a:schemeClr val="lt1"/>
                </a:highlight>
                <a:latin typeface="Calibri"/>
                <a:ea typeface="Calibri"/>
                <a:cs typeface="Calibri"/>
                <a:sym typeface="Calibri"/>
              </a:rPr>
              <a:t>Observations from the MSR dataset project (1st part of this talk):</a:t>
            </a:r>
            <a:endParaRPr sz="1400" b="1">
              <a:solidFill>
                <a:schemeClr val="dk1"/>
              </a:solidFill>
              <a:highlight>
                <a:schemeClr val="lt1"/>
              </a:highlight>
              <a:latin typeface="Calibri"/>
              <a:ea typeface="Calibri"/>
              <a:cs typeface="Calibri"/>
              <a:sym typeface="Calibri"/>
            </a:endParaRPr>
          </a:p>
          <a:p>
            <a:pPr marL="914400" lvl="1" indent="-317500" algn="l" rtl="0">
              <a:lnSpc>
                <a:spcPct val="115000"/>
              </a:lnSpc>
              <a:spcBef>
                <a:spcPts val="0"/>
              </a:spcBef>
              <a:spcAft>
                <a:spcPts val="0"/>
              </a:spcAft>
              <a:buClr>
                <a:schemeClr val="dk1"/>
              </a:buClr>
              <a:buSzPts val="1400"/>
              <a:buChar char="-"/>
            </a:pPr>
            <a:r>
              <a:rPr lang="en" sz="1400">
                <a:solidFill>
                  <a:schemeClr val="dk1"/>
                </a:solidFill>
                <a:highlight>
                  <a:schemeClr val="lt1"/>
                </a:highlight>
                <a:latin typeface="Calibri"/>
                <a:ea typeface="Calibri"/>
                <a:cs typeface="Calibri"/>
                <a:sym typeface="Calibri"/>
              </a:rPr>
              <a:t> Unstructu</a:t>
            </a:r>
            <a:r>
              <a:rPr lang="en">
                <a:solidFill>
                  <a:schemeClr val="dk1"/>
                </a:solidFill>
                <a:highlight>
                  <a:schemeClr val="lt1"/>
                </a:highlight>
                <a:latin typeface="Calibri"/>
                <a:ea typeface="Calibri"/>
                <a:cs typeface="Calibri"/>
                <a:sym typeface="Calibri"/>
              </a:rPr>
              <a:t>red</a:t>
            </a:r>
            <a:r>
              <a:rPr lang="en" sz="1400">
                <a:solidFill>
                  <a:schemeClr val="dk1"/>
                </a:solidFill>
                <a:highlight>
                  <a:schemeClr val="lt1"/>
                </a:highlight>
                <a:latin typeface="Calibri"/>
                <a:ea typeface="Calibri"/>
                <a:cs typeface="Calibri"/>
                <a:sym typeface="Calibri"/>
              </a:rPr>
              <a:t> data are </a:t>
            </a:r>
            <a:r>
              <a:rPr lang="en" sz="1400" b="1">
                <a:solidFill>
                  <a:schemeClr val="dk1"/>
                </a:solidFill>
                <a:highlight>
                  <a:schemeClr val="lt1"/>
                </a:highlight>
                <a:latin typeface="Calibri"/>
                <a:ea typeface="Calibri"/>
                <a:cs typeface="Calibri"/>
                <a:sym typeface="Calibri"/>
              </a:rPr>
              <a:t>hard to measure</a:t>
            </a:r>
            <a:r>
              <a:rPr lang="en" sz="1400">
                <a:solidFill>
                  <a:schemeClr val="dk1"/>
                </a:solidFill>
                <a:highlight>
                  <a:schemeClr val="lt1"/>
                </a:highlight>
                <a:latin typeface="Calibri"/>
                <a:ea typeface="Calibri"/>
                <a:cs typeface="Calibri"/>
                <a:sym typeface="Calibri"/>
              </a:rPr>
              <a:t> and put</a:t>
            </a:r>
            <a:r>
              <a:rPr lang="en">
                <a:solidFill>
                  <a:schemeClr val="dk1"/>
                </a:solidFill>
                <a:highlight>
                  <a:schemeClr val="lt1"/>
                </a:highlight>
                <a:latin typeface="Calibri"/>
                <a:ea typeface="Calibri"/>
                <a:cs typeface="Calibri"/>
                <a:sym typeface="Calibri"/>
              </a:rPr>
              <a:t> into a structured data schema</a:t>
            </a:r>
            <a:endParaRPr>
              <a:solidFill>
                <a:schemeClr val="dk1"/>
              </a:solidFill>
              <a:highlight>
                <a:schemeClr val="lt1"/>
              </a:highlight>
              <a:latin typeface="Calibri"/>
              <a:ea typeface="Calibri"/>
              <a:cs typeface="Calibri"/>
              <a:sym typeface="Calibri"/>
            </a:endParaRPr>
          </a:p>
        </p:txBody>
      </p:sp>
      <p:sp>
        <p:nvSpPr>
          <p:cNvPr id="2186" name="Google Shape;2186;p206"/>
          <p:cNvSpPr txBox="1"/>
          <p:nvPr/>
        </p:nvSpPr>
        <p:spPr>
          <a:xfrm>
            <a:off x="-101100" y="4701100"/>
            <a:ext cx="9379800" cy="507900"/>
          </a:xfrm>
          <a:prstGeom prst="rect">
            <a:avLst/>
          </a:prstGeom>
          <a:noFill/>
          <a:ln>
            <a:noFill/>
          </a:ln>
        </p:spPr>
        <p:txBody>
          <a:bodyPr spcFirstLastPara="1" wrap="square" lIns="91425" tIns="91425" rIns="91425" bIns="91425" anchor="t" anchorCtr="0">
            <a:spAutoFit/>
          </a:bodyPr>
          <a:lstStyle/>
          <a:p>
            <a:pPr marL="457200" lvl="0" indent="0" algn="l" rtl="0">
              <a:lnSpc>
                <a:spcPct val="100000"/>
              </a:lnSpc>
              <a:spcBef>
                <a:spcPts val="0"/>
              </a:spcBef>
              <a:spcAft>
                <a:spcPts val="0"/>
              </a:spcAft>
              <a:buNone/>
            </a:pPr>
            <a:r>
              <a:rPr lang="en" sz="700" b="1">
                <a:solidFill>
                  <a:srgbClr val="222222"/>
                </a:solidFill>
                <a:highlight>
                  <a:schemeClr val="lt1"/>
                </a:highlight>
              </a:rPr>
              <a:t>Jiang, Synovic,</a:t>
            </a:r>
            <a:r>
              <a:rPr lang="en" sz="700">
                <a:solidFill>
                  <a:srgbClr val="222222"/>
                </a:solidFill>
                <a:highlight>
                  <a:schemeClr val="lt1"/>
                </a:highlight>
              </a:rPr>
              <a:t> </a:t>
            </a:r>
            <a:r>
              <a:rPr lang="en" sz="700" b="1">
                <a:solidFill>
                  <a:srgbClr val="222222"/>
                </a:solidFill>
                <a:highlight>
                  <a:schemeClr val="lt1"/>
                </a:highlight>
              </a:rPr>
              <a:t>Jajal</a:t>
            </a:r>
            <a:r>
              <a:rPr lang="en" sz="700">
                <a:solidFill>
                  <a:srgbClr val="222222"/>
                </a:solidFill>
                <a:highlight>
                  <a:schemeClr val="lt1"/>
                </a:highlight>
              </a:rPr>
              <a:t>, </a:t>
            </a:r>
            <a:r>
              <a:rPr lang="en" sz="700" b="1">
                <a:solidFill>
                  <a:srgbClr val="222222"/>
                </a:solidFill>
                <a:highlight>
                  <a:schemeClr val="lt1"/>
                </a:highlight>
              </a:rPr>
              <a:t>Schorlemmer</a:t>
            </a:r>
            <a:r>
              <a:rPr lang="en" sz="700">
                <a:solidFill>
                  <a:srgbClr val="222222"/>
                </a:solidFill>
                <a:highlight>
                  <a:schemeClr val="lt1"/>
                </a:highlight>
              </a:rPr>
              <a:t>, et al. "</a:t>
            </a:r>
            <a:r>
              <a:rPr lang="en" sz="700">
                <a:solidFill>
                  <a:schemeClr val="dk1"/>
                </a:solidFill>
              </a:rPr>
              <a:t>PTMTorrent: A Dataset for Mining Open-source Pre-trained Model Packages”. </a:t>
            </a:r>
            <a:r>
              <a:rPr lang="en" sz="700" i="1">
                <a:solidFill>
                  <a:schemeClr val="dk1"/>
                </a:solidFill>
              </a:rPr>
              <a:t>20th International Conference on Mining Software Repositories (MSR’23).</a:t>
            </a:r>
            <a:endParaRPr sz="700" b="1">
              <a:solidFill>
                <a:srgbClr val="222222"/>
              </a:solidFill>
              <a:highlight>
                <a:schemeClr val="lt1"/>
              </a:highlight>
            </a:endParaRPr>
          </a:p>
          <a:p>
            <a:pPr marL="457200" lvl="0" indent="0" algn="l" rtl="0">
              <a:lnSpc>
                <a:spcPct val="100000"/>
              </a:lnSpc>
              <a:spcBef>
                <a:spcPts val="0"/>
              </a:spcBef>
              <a:spcAft>
                <a:spcPts val="0"/>
              </a:spcAft>
              <a:buNone/>
            </a:pPr>
            <a:r>
              <a:rPr lang="en" sz="700" b="1">
                <a:solidFill>
                  <a:srgbClr val="222222"/>
                </a:solidFill>
                <a:highlight>
                  <a:schemeClr val="lt1"/>
                </a:highlight>
              </a:rPr>
              <a:t>Jiang, Synovic, Schorlemmer,</a:t>
            </a:r>
            <a:r>
              <a:rPr lang="en" sz="700">
                <a:solidFill>
                  <a:srgbClr val="222222"/>
                </a:solidFill>
                <a:highlight>
                  <a:schemeClr val="lt1"/>
                </a:highlight>
              </a:rPr>
              <a:t> et al. "</a:t>
            </a:r>
            <a:r>
              <a:rPr lang="en" sz="700">
                <a:solidFill>
                  <a:schemeClr val="dk1"/>
                </a:solidFill>
              </a:rPr>
              <a:t>An Empirical Study of Pre-Trained Model Reuse in the HuggingFace Deep Learning Model Registry”. </a:t>
            </a:r>
            <a:r>
              <a:rPr lang="en" sz="700" i="1">
                <a:solidFill>
                  <a:schemeClr val="dk1"/>
                </a:solidFill>
              </a:rPr>
              <a:t>Proceedings of the 45th International Conference on Software Engineering (ICSE’23).</a:t>
            </a:r>
            <a:endParaRPr sz="700">
              <a:solidFill>
                <a:srgbClr val="222222"/>
              </a:solidFill>
              <a:highlight>
                <a:schemeClr val="lt1"/>
              </a:highlight>
            </a:endParaRPr>
          </a:p>
          <a:p>
            <a:pPr marL="0" lvl="0" indent="0" algn="l" rtl="0">
              <a:lnSpc>
                <a:spcPct val="100000"/>
              </a:lnSpc>
              <a:spcBef>
                <a:spcPts val="0"/>
              </a:spcBef>
              <a:spcAft>
                <a:spcPts val="0"/>
              </a:spcAft>
              <a:buNone/>
            </a:pPr>
            <a:endParaRPr sz="700" b="1">
              <a:solidFill>
                <a:srgbClr val="222222"/>
              </a:solidFill>
              <a:highlight>
                <a:schemeClr val="lt1"/>
              </a:highlight>
            </a:endParaRPr>
          </a:p>
        </p:txBody>
      </p:sp>
      <p:sp>
        <p:nvSpPr>
          <p:cNvPr id="2" name="Slide Number Placeholder 1">
            <a:extLst>
              <a:ext uri="{FF2B5EF4-FFF2-40B4-BE49-F238E27FC236}">
                <a16:creationId xmlns:a16="http://schemas.microsoft.com/office/drawing/2014/main" id="{8946B873-C395-0779-0BB9-3827BF3E414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265</a:t>
            </a:fld>
            <a:endParaRPr lang="en"/>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2192" name="Google Shape;2192;p207"/>
          <p:cNvSpPr txBox="1">
            <a:spLocks noGrp="1"/>
          </p:cNvSpPr>
          <p:nvPr>
            <p:ph type="title"/>
          </p:nvPr>
        </p:nvSpPr>
        <p:spPr>
          <a:xfrm>
            <a:off x="0" y="4350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Background: Naming Defects and Patterns</a:t>
            </a:r>
            <a:endParaRPr/>
          </a:p>
        </p:txBody>
      </p:sp>
      <p:pic>
        <p:nvPicPr>
          <p:cNvPr id="2194" name="Google Shape;2194;p207" descr="表格&#10;&#10;已自动生成说明"/>
          <p:cNvPicPr preferRelativeResize="0"/>
          <p:nvPr/>
        </p:nvPicPr>
        <p:blipFill>
          <a:blip r:embed="rId3">
            <a:alphaModFix/>
          </a:blip>
          <a:stretch>
            <a:fillRect/>
          </a:stretch>
        </p:blipFill>
        <p:spPr>
          <a:xfrm>
            <a:off x="3681838" y="568700"/>
            <a:ext cx="4486173" cy="4528100"/>
          </a:xfrm>
          <a:prstGeom prst="rect">
            <a:avLst/>
          </a:prstGeom>
          <a:noFill/>
          <a:ln>
            <a:noFill/>
          </a:ln>
        </p:spPr>
      </p:pic>
      <p:sp>
        <p:nvSpPr>
          <p:cNvPr id="2195" name="Google Shape;2195;p207"/>
          <p:cNvSpPr txBox="1"/>
          <p:nvPr/>
        </p:nvSpPr>
        <p:spPr>
          <a:xfrm>
            <a:off x="196100" y="1403700"/>
            <a:ext cx="3377400" cy="61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Semantic Naming Pattern:</a:t>
            </a:r>
            <a:endParaRPr sz="2000"/>
          </a:p>
        </p:txBody>
      </p:sp>
      <p:sp>
        <p:nvSpPr>
          <p:cNvPr id="2" name="Slide Number Placeholder 1">
            <a:extLst>
              <a:ext uri="{FF2B5EF4-FFF2-40B4-BE49-F238E27FC236}">
                <a16:creationId xmlns:a16="http://schemas.microsoft.com/office/drawing/2014/main" id="{9B1D068D-08A0-0C6E-797C-76651834D0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266</a:t>
            </a:fld>
            <a:endParaRPr lang="en"/>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2199"/>
        <p:cNvGrpSpPr/>
        <p:nvPr/>
      </p:nvGrpSpPr>
      <p:grpSpPr>
        <a:xfrm>
          <a:off x="0" y="0"/>
          <a:ext cx="0" cy="0"/>
          <a:chOff x="0" y="0"/>
          <a:chExt cx="0" cy="0"/>
        </a:xfrm>
      </p:grpSpPr>
      <p:sp>
        <p:nvSpPr>
          <p:cNvPr id="2200" name="Google Shape;2200;p208"/>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Background: Research-to-Practice (RTP) Pipeline</a:t>
            </a:r>
            <a:endParaRPr/>
          </a:p>
        </p:txBody>
      </p:sp>
      <p:pic>
        <p:nvPicPr>
          <p:cNvPr id="2202" name="Google Shape;2202;p208"/>
          <p:cNvPicPr preferRelativeResize="0"/>
          <p:nvPr/>
        </p:nvPicPr>
        <p:blipFill>
          <a:blip r:embed="rId3">
            <a:alphaModFix/>
          </a:blip>
          <a:stretch>
            <a:fillRect/>
          </a:stretch>
        </p:blipFill>
        <p:spPr>
          <a:xfrm>
            <a:off x="1226338" y="765725"/>
            <a:ext cx="6691324" cy="3972200"/>
          </a:xfrm>
          <a:prstGeom prst="rect">
            <a:avLst/>
          </a:prstGeom>
          <a:noFill/>
          <a:ln>
            <a:noFill/>
          </a:ln>
        </p:spPr>
      </p:pic>
      <p:sp>
        <p:nvSpPr>
          <p:cNvPr id="2" name="Slide Number Placeholder 1">
            <a:extLst>
              <a:ext uri="{FF2B5EF4-FFF2-40B4-BE49-F238E27FC236}">
                <a16:creationId xmlns:a16="http://schemas.microsoft.com/office/drawing/2014/main" id="{AB4DAAC0-918E-1931-BC49-9C1C724EE3B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267</a:t>
            </a:fld>
            <a:endParaRPr lang="en"/>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2206"/>
        <p:cNvGrpSpPr/>
        <p:nvPr/>
      </p:nvGrpSpPr>
      <p:grpSpPr>
        <a:xfrm>
          <a:off x="0" y="0"/>
          <a:ext cx="0" cy="0"/>
          <a:chOff x="0" y="0"/>
          <a:chExt cx="0" cy="0"/>
        </a:xfrm>
      </p:grpSpPr>
      <p:sp>
        <p:nvSpPr>
          <p:cNvPr id="2207" name="Google Shape;2207;p209"/>
          <p:cNvSpPr txBox="1">
            <a:spLocks noGrp="1"/>
          </p:cNvSpPr>
          <p:nvPr>
            <p:ph type="title"/>
          </p:nvPr>
        </p:nvSpPr>
        <p:spPr>
          <a:xfrm>
            <a:off x="0" y="4350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Background: Naming Defects and Patterns</a:t>
            </a:r>
            <a:endParaRPr/>
          </a:p>
        </p:txBody>
      </p:sp>
      <p:pic>
        <p:nvPicPr>
          <p:cNvPr id="2209" name="Google Shape;2209;p209" descr="图示&#10;&#10;已自动生成说明"/>
          <p:cNvPicPr preferRelativeResize="0"/>
          <p:nvPr/>
        </p:nvPicPr>
        <p:blipFill>
          <a:blip r:embed="rId3">
            <a:alphaModFix/>
          </a:blip>
          <a:stretch>
            <a:fillRect/>
          </a:stretch>
        </p:blipFill>
        <p:spPr>
          <a:xfrm>
            <a:off x="2698725" y="659100"/>
            <a:ext cx="4304950" cy="2177150"/>
          </a:xfrm>
          <a:prstGeom prst="rect">
            <a:avLst/>
          </a:prstGeom>
          <a:noFill/>
          <a:ln>
            <a:noFill/>
          </a:ln>
        </p:spPr>
      </p:pic>
      <p:pic>
        <p:nvPicPr>
          <p:cNvPr id="2210" name="Google Shape;2210;p209" descr="文本&#10;&#10;已自动生成说明"/>
          <p:cNvPicPr preferRelativeResize="0"/>
          <p:nvPr/>
        </p:nvPicPr>
        <p:blipFill>
          <a:blip r:embed="rId4">
            <a:alphaModFix/>
          </a:blip>
          <a:stretch>
            <a:fillRect/>
          </a:stretch>
        </p:blipFill>
        <p:spPr>
          <a:xfrm>
            <a:off x="1326025" y="3238075"/>
            <a:ext cx="7194575" cy="1905425"/>
          </a:xfrm>
          <a:prstGeom prst="rect">
            <a:avLst/>
          </a:prstGeom>
          <a:noFill/>
          <a:ln>
            <a:noFill/>
          </a:ln>
        </p:spPr>
      </p:pic>
      <p:sp>
        <p:nvSpPr>
          <p:cNvPr id="2211" name="Google Shape;2211;p209"/>
          <p:cNvSpPr txBox="1"/>
          <p:nvPr/>
        </p:nvSpPr>
        <p:spPr>
          <a:xfrm>
            <a:off x="59025" y="659100"/>
            <a:ext cx="2185200" cy="61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Defect Example:</a:t>
            </a:r>
            <a:endParaRPr sz="2000"/>
          </a:p>
        </p:txBody>
      </p:sp>
      <p:sp>
        <p:nvSpPr>
          <p:cNvPr id="2212" name="Google Shape;2212;p209"/>
          <p:cNvSpPr txBox="1"/>
          <p:nvPr/>
        </p:nvSpPr>
        <p:spPr>
          <a:xfrm>
            <a:off x="59025" y="2748425"/>
            <a:ext cx="3377400" cy="61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Syntactic Naming Pattern:</a:t>
            </a:r>
            <a:endParaRPr sz="2000"/>
          </a:p>
        </p:txBody>
      </p:sp>
      <p:sp>
        <p:nvSpPr>
          <p:cNvPr id="2213" name="Google Shape;2213;p209"/>
          <p:cNvSpPr txBox="1"/>
          <p:nvPr/>
        </p:nvSpPr>
        <p:spPr>
          <a:xfrm>
            <a:off x="0" y="4743300"/>
            <a:ext cx="8761200" cy="2925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700">
                <a:solidFill>
                  <a:srgbClr val="222222"/>
                </a:solidFill>
                <a:highlight>
                  <a:srgbClr val="FFFFFF"/>
                </a:highlight>
              </a:rPr>
              <a:t>Jiang, et al., “Exploring Naming Conventions (and Defects) of Pre-trained Deep Learning Models in Hugging Face and Other Model Hubs”. (arXiv; in preparation)</a:t>
            </a:r>
            <a:endParaRPr sz="700">
              <a:solidFill>
                <a:srgbClr val="222222"/>
              </a:solidFill>
              <a:highlight>
                <a:srgbClr val="FFFFFF"/>
              </a:highlight>
            </a:endParaRPr>
          </a:p>
        </p:txBody>
      </p:sp>
      <p:sp>
        <p:nvSpPr>
          <p:cNvPr id="2" name="Slide Number Placeholder 1">
            <a:extLst>
              <a:ext uri="{FF2B5EF4-FFF2-40B4-BE49-F238E27FC236}">
                <a16:creationId xmlns:a16="http://schemas.microsoft.com/office/drawing/2014/main" id="{4411453F-A8E1-F263-8B2A-BDDC020AA7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268</a:t>
            </a:fld>
            <a:endParaRPr lang="en"/>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2217"/>
        <p:cNvGrpSpPr/>
        <p:nvPr/>
      </p:nvGrpSpPr>
      <p:grpSpPr>
        <a:xfrm>
          <a:off x="0" y="0"/>
          <a:ext cx="0" cy="0"/>
          <a:chOff x="0" y="0"/>
          <a:chExt cx="0" cy="0"/>
        </a:xfrm>
      </p:grpSpPr>
      <p:sp>
        <p:nvSpPr>
          <p:cNvPr id="2218" name="Google Shape;2218;p210"/>
          <p:cNvSpPr txBox="1">
            <a:spLocks noGrp="1"/>
          </p:cNvSpPr>
          <p:nvPr>
            <p:ph type="title"/>
          </p:nvPr>
        </p:nvSpPr>
        <p:spPr>
          <a:xfrm>
            <a:off x="311700" y="445025"/>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Research Questions</a:t>
            </a:r>
            <a:endParaRPr/>
          </a:p>
        </p:txBody>
      </p:sp>
      <p:sp>
        <p:nvSpPr>
          <p:cNvPr id="2220" name="Google Shape;2220;p210"/>
          <p:cNvSpPr txBox="1">
            <a:spLocks noGrp="1"/>
          </p:cNvSpPr>
          <p:nvPr>
            <p:ph type="body" idx="1"/>
          </p:nvPr>
        </p:nvSpPr>
        <p:spPr>
          <a:xfrm>
            <a:off x="311700" y="1152475"/>
            <a:ext cx="8520600" cy="1417500"/>
          </a:xfrm>
          <a:prstGeom prst="rect">
            <a:avLst/>
          </a:prstGeom>
        </p:spPr>
        <p:txBody>
          <a:bodyPr spcFirstLastPara="1" wrap="square" lIns="91425" tIns="91425" rIns="91425" bIns="91425" anchor="t" anchorCtr="0">
            <a:spAutoFit/>
          </a:bodyPr>
          <a:lstStyle/>
          <a:p>
            <a:pPr marL="457200" lvl="0" indent="-342900" algn="l" rtl="0">
              <a:spcBef>
                <a:spcPts val="0"/>
              </a:spcBef>
              <a:spcAft>
                <a:spcPts val="0"/>
              </a:spcAft>
              <a:buSzPts val="1800"/>
              <a:buAutoNum type="arabicPeriod"/>
            </a:pPr>
            <a:r>
              <a:rPr lang="en"/>
              <a:t>What are the common naming patterns and frequencies in Hugging Face?​ </a:t>
            </a:r>
            <a:endParaRPr/>
          </a:p>
          <a:p>
            <a:pPr marL="457200" lvl="0" indent="-342900" algn="l" rtl="0">
              <a:spcBef>
                <a:spcPts val="0"/>
              </a:spcBef>
              <a:spcAft>
                <a:spcPts val="0"/>
              </a:spcAft>
              <a:buSzPts val="1800"/>
              <a:buAutoNum type="arabicPeriod"/>
            </a:pPr>
            <a:r>
              <a:rPr lang="en"/>
              <a:t>What are the common naming defects and frequencies in Hugging Face?​</a:t>
            </a:r>
            <a:endParaRPr/>
          </a:p>
          <a:p>
            <a:pPr marL="457200" lvl="0" indent="-342900" algn="l" rtl="0">
              <a:spcBef>
                <a:spcPts val="0"/>
              </a:spcBef>
              <a:spcAft>
                <a:spcPts val="0"/>
              </a:spcAft>
              <a:buSzPts val="1800"/>
              <a:buAutoNum type="arabicPeriod"/>
            </a:pPr>
            <a:r>
              <a:rPr lang="en"/>
              <a:t>Do findings on naming patterns and defects in Hugging Face generalize to other PTM hubs?</a:t>
            </a:r>
            <a:endParaRPr/>
          </a:p>
        </p:txBody>
      </p:sp>
      <p:pic>
        <p:nvPicPr>
          <p:cNvPr id="2221" name="Google Shape;2221;p210"/>
          <p:cNvPicPr preferRelativeResize="0"/>
          <p:nvPr/>
        </p:nvPicPr>
        <p:blipFill>
          <a:blip r:embed="rId3">
            <a:alphaModFix/>
          </a:blip>
          <a:stretch>
            <a:fillRect/>
          </a:stretch>
        </p:blipFill>
        <p:spPr>
          <a:xfrm>
            <a:off x="809625" y="2571750"/>
            <a:ext cx="7524750" cy="2009775"/>
          </a:xfrm>
          <a:prstGeom prst="rect">
            <a:avLst/>
          </a:prstGeom>
          <a:noFill/>
          <a:ln>
            <a:noFill/>
          </a:ln>
        </p:spPr>
      </p:pic>
      <p:sp>
        <p:nvSpPr>
          <p:cNvPr id="2" name="Slide Number Placeholder 1">
            <a:extLst>
              <a:ext uri="{FF2B5EF4-FFF2-40B4-BE49-F238E27FC236}">
                <a16:creationId xmlns:a16="http://schemas.microsoft.com/office/drawing/2014/main" id="{65C58BEC-BC76-514A-A583-7E5E0EB8F3B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269</a:t>
            </a:fld>
            <a:endParaRPr lang="en"/>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g30f57bf3b07_0_4"/>
          <p:cNvSpPr txBox="1">
            <a:spLocks noGrp="1"/>
          </p:cNvSpPr>
          <p:nvPr>
            <p:ph type="title"/>
          </p:nvPr>
        </p:nvSpPr>
        <p:spPr>
          <a:xfrm>
            <a:off x="277148" y="88822"/>
            <a:ext cx="8043900" cy="478500"/>
          </a:xfrm>
          <a:prstGeom prst="rect">
            <a:avLst/>
          </a:prstGeom>
          <a:noFill/>
          <a:ln>
            <a:noFill/>
          </a:ln>
        </p:spPr>
        <p:txBody>
          <a:bodyPr spcFirstLastPara="1" wrap="square" lIns="182875" tIns="182875" rIns="182875" bIns="182875" anchor="ctr" anchorCtr="0">
            <a:noAutofit/>
          </a:bodyPr>
          <a:lstStyle/>
          <a:p>
            <a:pPr marL="0" lvl="0" indent="0" algn="l" rtl="0">
              <a:lnSpc>
                <a:spcPct val="150000"/>
              </a:lnSpc>
              <a:spcBef>
                <a:spcPts val="0"/>
              </a:spcBef>
              <a:spcAft>
                <a:spcPts val="0"/>
              </a:spcAft>
              <a:buClr>
                <a:schemeClr val="dk1"/>
              </a:buClr>
              <a:buSzPts val="1100"/>
              <a:buFont typeface="Arial"/>
              <a:buNone/>
            </a:pPr>
            <a:r>
              <a:rPr lang="en-US" sz="3000" b="1">
                <a:solidFill>
                  <a:schemeClr val="dk1"/>
                </a:solidFill>
              </a:rPr>
              <a:t>DL Reengineering Workflow</a:t>
            </a:r>
            <a:endParaRPr sz="3000"/>
          </a:p>
        </p:txBody>
      </p:sp>
      <p:pic>
        <p:nvPicPr>
          <p:cNvPr id="506" name="Google Shape;506;g30f57bf3b07_0_4"/>
          <p:cNvPicPr preferRelativeResize="0"/>
          <p:nvPr/>
        </p:nvPicPr>
        <p:blipFill>
          <a:blip r:embed="rId3">
            <a:alphaModFix/>
          </a:blip>
          <a:stretch>
            <a:fillRect/>
          </a:stretch>
        </p:blipFill>
        <p:spPr>
          <a:xfrm>
            <a:off x="280988" y="599375"/>
            <a:ext cx="8582025" cy="4167176"/>
          </a:xfrm>
          <a:prstGeom prst="rect">
            <a:avLst/>
          </a:prstGeom>
          <a:noFill/>
          <a:ln>
            <a:noFill/>
          </a:ln>
        </p:spPr>
      </p:pic>
      <p:sp>
        <p:nvSpPr>
          <p:cNvPr id="2" name="Slide Number Placeholder 1">
            <a:extLst>
              <a:ext uri="{FF2B5EF4-FFF2-40B4-BE49-F238E27FC236}">
                <a16:creationId xmlns:a16="http://schemas.microsoft.com/office/drawing/2014/main" id="{9B556DD0-2316-5767-EB06-2DFA3A0DFD3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27</a:t>
            </a:fld>
            <a:endParaRPr lang="en-US"/>
          </a:p>
        </p:txBody>
      </p:sp>
      <p:sp>
        <p:nvSpPr>
          <p:cNvPr id="3" name="Slide Number Placeholder 1">
            <a:extLst>
              <a:ext uri="{FF2B5EF4-FFF2-40B4-BE49-F238E27FC236}">
                <a16:creationId xmlns:a16="http://schemas.microsoft.com/office/drawing/2014/main" id="{390806A2-B6B7-C97E-17ED-43909AAC0C98}"/>
              </a:ext>
            </a:extLst>
          </p:cNvPr>
          <p:cNvSpPr txBox="1">
            <a:spLocks/>
          </p:cNvSpPr>
          <p:nvPr/>
        </p:nvSpPr>
        <p:spPr>
          <a:xfrm>
            <a:off x="8472458" y="4663217"/>
            <a:ext cx="548700" cy="393600"/>
          </a:xfrm>
          <a:prstGeom prst="ellipse">
            <a:avLst/>
          </a:prstGeom>
          <a:noFill/>
          <a:ln>
            <a:noFill/>
          </a:ln>
        </p:spPr>
        <p:txBody>
          <a:bodyPr spcFirstLastPara="1" wrap="square" lIns="18275" tIns="45700" rIns="18275" bIns="4570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1pPr>
            <a:lvl2pPr marL="0" marR="0" lvl="1"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2pPr>
            <a:lvl3pPr marL="0" marR="0" lvl="2"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3pPr>
            <a:lvl4pPr marL="0" marR="0" lvl="3"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4pPr>
            <a:lvl5pPr marL="0" marR="0" lvl="4"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5pPr>
            <a:lvl6pPr marL="0" marR="0" lvl="5"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6pPr>
            <a:lvl7pPr marL="0" marR="0" lvl="6"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7pPr>
            <a:lvl8pPr marL="0" marR="0" lvl="7"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8pPr>
            <a:lvl9pPr marL="0" marR="0" lvl="8"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9pPr>
          </a:lstStyle>
          <a:p>
            <a:pPr algn="r"/>
            <a:r>
              <a:rPr lang="en" sz="1800" b="0">
                <a:solidFill>
                  <a:schemeClr val="tx1"/>
                </a:solidFill>
                <a:latin typeface="+mn-lt"/>
                <a:ea typeface="+mn-ea"/>
                <a:cs typeface="+mn-cs"/>
              </a:rPr>
              <a:t>27</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sp>
        <p:nvSpPr>
          <p:cNvPr id="2226" name="Google Shape;2226;p211"/>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Results: Semantic Naming Patterns</a:t>
            </a:r>
            <a:endParaRPr/>
          </a:p>
        </p:txBody>
      </p:sp>
      <p:sp>
        <p:nvSpPr>
          <p:cNvPr id="2228" name="Google Shape;2228;p211"/>
          <p:cNvSpPr txBox="1">
            <a:spLocks noGrp="1"/>
          </p:cNvSpPr>
          <p:nvPr>
            <p:ph type="body" idx="1"/>
          </p:nvPr>
        </p:nvSpPr>
        <p:spPr>
          <a:xfrm>
            <a:off x="0" y="517475"/>
            <a:ext cx="8520600" cy="172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Open model hub (Hugging Face)</a:t>
            </a:r>
            <a:endParaRPr b="1"/>
          </a:p>
          <a:p>
            <a:pPr marL="457200" lvl="0" indent="-342900" algn="l" rtl="0">
              <a:spcBef>
                <a:spcPts val="1200"/>
              </a:spcBef>
              <a:spcAft>
                <a:spcPts val="0"/>
              </a:spcAft>
              <a:buSzPts val="1800"/>
              <a:buChar char="-"/>
            </a:pPr>
            <a:r>
              <a:rPr lang="en"/>
              <a:t>Architecture is the basic semantic component</a:t>
            </a:r>
            <a:endParaRPr/>
          </a:p>
          <a:p>
            <a:pPr marL="457200" lvl="0" indent="-342900" algn="l" rtl="0">
              <a:spcBef>
                <a:spcPts val="0"/>
              </a:spcBef>
              <a:spcAft>
                <a:spcPts val="0"/>
              </a:spcAft>
              <a:buSzPts val="1800"/>
              <a:buChar char="-"/>
            </a:pPr>
            <a:r>
              <a:rPr lang="en"/>
              <a:t>Most of the model names include arch size, dataset, and task.</a:t>
            </a:r>
            <a:endParaRPr/>
          </a:p>
          <a:p>
            <a:pPr marL="0" lvl="0" indent="0" algn="l" rtl="0">
              <a:spcBef>
                <a:spcPts val="1200"/>
              </a:spcBef>
              <a:spcAft>
                <a:spcPts val="1200"/>
              </a:spcAft>
              <a:buNone/>
            </a:pPr>
            <a:endParaRPr/>
          </a:p>
        </p:txBody>
      </p:sp>
      <p:pic>
        <p:nvPicPr>
          <p:cNvPr id="2229" name="Google Shape;2229;p211"/>
          <p:cNvPicPr preferRelativeResize="0"/>
          <p:nvPr/>
        </p:nvPicPr>
        <p:blipFill>
          <a:blip r:embed="rId3">
            <a:alphaModFix/>
          </a:blip>
          <a:stretch>
            <a:fillRect/>
          </a:stretch>
        </p:blipFill>
        <p:spPr>
          <a:xfrm>
            <a:off x="64725" y="1902975"/>
            <a:ext cx="3977294" cy="3036526"/>
          </a:xfrm>
          <a:prstGeom prst="rect">
            <a:avLst/>
          </a:prstGeom>
          <a:noFill/>
          <a:ln>
            <a:noFill/>
          </a:ln>
        </p:spPr>
      </p:pic>
      <p:pic>
        <p:nvPicPr>
          <p:cNvPr id="2230" name="Google Shape;2230;p211"/>
          <p:cNvPicPr preferRelativeResize="0"/>
          <p:nvPr/>
        </p:nvPicPr>
        <p:blipFill>
          <a:blip r:embed="rId4">
            <a:alphaModFix/>
          </a:blip>
          <a:stretch>
            <a:fillRect/>
          </a:stretch>
        </p:blipFill>
        <p:spPr>
          <a:xfrm>
            <a:off x="7435050" y="0"/>
            <a:ext cx="1708950" cy="1863725"/>
          </a:xfrm>
          <a:prstGeom prst="rect">
            <a:avLst/>
          </a:prstGeom>
          <a:noFill/>
          <a:ln>
            <a:noFill/>
          </a:ln>
        </p:spPr>
      </p:pic>
      <p:pic>
        <p:nvPicPr>
          <p:cNvPr id="2231" name="Google Shape;2231;p211"/>
          <p:cNvPicPr preferRelativeResize="0"/>
          <p:nvPr/>
        </p:nvPicPr>
        <p:blipFill>
          <a:blip r:embed="rId5">
            <a:alphaModFix/>
          </a:blip>
          <a:stretch>
            <a:fillRect/>
          </a:stretch>
        </p:blipFill>
        <p:spPr>
          <a:xfrm>
            <a:off x="4042025" y="1792008"/>
            <a:ext cx="3814975" cy="3036529"/>
          </a:xfrm>
          <a:prstGeom prst="rect">
            <a:avLst/>
          </a:prstGeom>
          <a:noFill/>
          <a:ln>
            <a:noFill/>
          </a:ln>
        </p:spPr>
      </p:pic>
      <p:sp>
        <p:nvSpPr>
          <p:cNvPr id="2" name="Slide Number Placeholder 1">
            <a:extLst>
              <a:ext uri="{FF2B5EF4-FFF2-40B4-BE49-F238E27FC236}">
                <a16:creationId xmlns:a16="http://schemas.microsoft.com/office/drawing/2014/main" id="{EE239FCD-9783-BDB0-450C-201AB2F749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270</a:t>
            </a:fld>
            <a:endParaRPr lang="en"/>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Shape 2235"/>
        <p:cNvGrpSpPr/>
        <p:nvPr/>
      </p:nvGrpSpPr>
      <p:grpSpPr>
        <a:xfrm>
          <a:off x="0" y="0"/>
          <a:ext cx="0" cy="0"/>
          <a:chOff x="0" y="0"/>
          <a:chExt cx="0" cy="0"/>
        </a:xfrm>
      </p:grpSpPr>
      <p:sp>
        <p:nvSpPr>
          <p:cNvPr id="2236" name="Google Shape;2236;p212"/>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Results: Semantic Naming Patterns</a:t>
            </a:r>
            <a:endParaRPr/>
          </a:p>
        </p:txBody>
      </p:sp>
      <p:sp>
        <p:nvSpPr>
          <p:cNvPr id="2238" name="Google Shape;2238;p212"/>
          <p:cNvSpPr txBox="1">
            <a:spLocks noGrp="1"/>
          </p:cNvSpPr>
          <p:nvPr>
            <p:ph type="body" idx="1"/>
          </p:nvPr>
        </p:nvSpPr>
        <p:spPr>
          <a:xfrm>
            <a:off x="0" y="517475"/>
            <a:ext cx="8520600" cy="172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Gated model hub</a:t>
            </a:r>
            <a:endParaRPr b="1"/>
          </a:p>
          <a:p>
            <a:pPr marL="457200" lvl="0" indent="-342900" algn="l" rtl="0">
              <a:spcBef>
                <a:spcPts val="1200"/>
              </a:spcBef>
              <a:spcAft>
                <a:spcPts val="0"/>
              </a:spcAft>
              <a:buSzPts val="1800"/>
              <a:buChar char="-"/>
            </a:pPr>
            <a:r>
              <a:rPr lang="en"/>
              <a:t>Architecture is the basic semantic component</a:t>
            </a:r>
            <a:endParaRPr/>
          </a:p>
          <a:p>
            <a:pPr marL="457200" lvl="0" indent="-342900" algn="l" rtl="0">
              <a:spcBef>
                <a:spcPts val="0"/>
              </a:spcBef>
              <a:spcAft>
                <a:spcPts val="0"/>
              </a:spcAft>
              <a:buSzPts val="1800"/>
              <a:buChar char="-"/>
            </a:pPr>
            <a:r>
              <a:rPr lang="en"/>
              <a:t>Most of the model names include arch size, dataset, and task.</a:t>
            </a:r>
            <a:endParaRPr/>
          </a:p>
          <a:p>
            <a:pPr marL="0" lvl="0" indent="0" algn="l" rtl="0">
              <a:spcBef>
                <a:spcPts val="1200"/>
              </a:spcBef>
              <a:spcAft>
                <a:spcPts val="1200"/>
              </a:spcAft>
              <a:buNone/>
            </a:pPr>
            <a:endParaRPr/>
          </a:p>
        </p:txBody>
      </p:sp>
      <p:pic>
        <p:nvPicPr>
          <p:cNvPr id="2239" name="Google Shape;2239;p212"/>
          <p:cNvPicPr preferRelativeResize="0"/>
          <p:nvPr/>
        </p:nvPicPr>
        <p:blipFill>
          <a:blip r:embed="rId3">
            <a:alphaModFix/>
          </a:blip>
          <a:stretch>
            <a:fillRect/>
          </a:stretch>
        </p:blipFill>
        <p:spPr>
          <a:xfrm>
            <a:off x="7263381" y="0"/>
            <a:ext cx="1880619" cy="2050950"/>
          </a:xfrm>
          <a:prstGeom prst="rect">
            <a:avLst/>
          </a:prstGeom>
          <a:noFill/>
          <a:ln>
            <a:noFill/>
          </a:ln>
        </p:spPr>
      </p:pic>
      <p:pic>
        <p:nvPicPr>
          <p:cNvPr id="2240" name="Google Shape;2240;p212"/>
          <p:cNvPicPr preferRelativeResize="0"/>
          <p:nvPr/>
        </p:nvPicPr>
        <p:blipFill>
          <a:blip r:embed="rId4">
            <a:alphaModFix/>
          </a:blip>
          <a:stretch>
            <a:fillRect/>
          </a:stretch>
        </p:blipFill>
        <p:spPr>
          <a:xfrm>
            <a:off x="164575" y="1683050"/>
            <a:ext cx="3256714" cy="3308050"/>
          </a:xfrm>
          <a:prstGeom prst="rect">
            <a:avLst/>
          </a:prstGeom>
          <a:noFill/>
          <a:ln>
            <a:noFill/>
          </a:ln>
        </p:spPr>
      </p:pic>
      <p:pic>
        <p:nvPicPr>
          <p:cNvPr id="2241" name="Google Shape;2241;p212"/>
          <p:cNvPicPr preferRelativeResize="0"/>
          <p:nvPr/>
        </p:nvPicPr>
        <p:blipFill>
          <a:blip r:embed="rId5">
            <a:alphaModFix/>
          </a:blip>
          <a:stretch>
            <a:fillRect/>
          </a:stretch>
        </p:blipFill>
        <p:spPr>
          <a:xfrm>
            <a:off x="3421300" y="1683050"/>
            <a:ext cx="4119574" cy="3308050"/>
          </a:xfrm>
          <a:prstGeom prst="rect">
            <a:avLst/>
          </a:prstGeom>
          <a:noFill/>
          <a:ln>
            <a:noFill/>
          </a:ln>
        </p:spPr>
      </p:pic>
      <p:sp>
        <p:nvSpPr>
          <p:cNvPr id="2" name="Slide Number Placeholder 1">
            <a:extLst>
              <a:ext uri="{FF2B5EF4-FFF2-40B4-BE49-F238E27FC236}">
                <a16:creationId xmlns:a16="http://schemas.microsoft.com/office/drawing/2014/main" id="{AD33123E-A242-0D01-395A-1E0552C0A3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271</a:t>
            </a:fld>
            <a:endParaRPr lang="en"/>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sp>
        <p:nvSpPr>
          <p:cNvPr id="2246" name="Google Shape;2246;p213"/>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Results: Syntactic Naming Patterns</a:t>
            </a:r>
            <a:endParaRPr/>
          </a:p>
        </p:txBody>
      </p:sp>
      <p:sp>
        <p:nvSpPr>
          <p:cNvPr id="2248" name="Google Shape;2248;p213"/>
          <p:cNvSpPr txBox="1">
            <a:spLocks noGrp="1"/>
          </p:cNvSpPr>
          <p:nvPr>
            <p:ph type="body" idx="1"/>
          </p:nvPr>
        </p:nvSpPr>
        <p:spPr>
          <a:xfrm>
            <a:off x="0" y="517475"/>
            <a:ext cx="8520600" cy="28353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Open model hub (Hugging Face)</a:t>
            </a:r>
            <a:endParaRPr b="1"/>
          </a:p>
          <a:p>
            <a:pPr marL="457200" lvl="0" indent="-342900" algn="l" rtl="0">
              <a:spcBef>
                <a:spcPts val="1200"/>
              </a:spcBef>
              <a:spcAft>
                <a:spcPts val="0"/>
              </a:spcAft>
              <a:buSzPts val="1800"/>
              <a:buChar char="-"/>
            </a:pPr>
            <a:r>
              <a:rPr lang="en"/>
              <a:t>Kebab-case is the most common syntactic pattern. There are some mix_ed-case and snake_case. We did not identify PascalCase and camelCase in open PTM packages.</a:t>
            </a:r>
            <a:endParaRPr/>
          </a:p>
          <a:p>
            <a:pPr marL="457200" lvl="0" indent="-342900" algn="l" rtl="0">
              <a:spcBef>
                <a:spcPts val="0"/>
              </a:spcBef>
              <a:spcAft>
                <a:spcPts val="0"/>
              </a:spcAft>
              <a:buSzPts val="1800"/>
              <a:buChar char="-"/>
            </a:pPr>
            <a:r>
              <a:rPr lang="en"/>
              <a:t>mix_ed-Case are more widely used in gated model hubs.</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2249" name="Google Shape;2249;p213"/>
          <p:cNvPicPr preferRelativeResize="0"/>
          <p:nvPr/>
        </p:nvPicPr>
        <p:blipFill>
          <a:blip r:embed="rId3">
            <a:alphaModFix/>
          </a:blip>
          <a:stretch>
            <a:fillRect/>
          </a:stretch>
        </p:blipFill>
        <p:spPr>
          <a:xfrm>
            <a:off x="1052075" y="2529875"/>
            <a:ext cx="6416451" cy="2516700"/>
          </a:xfrm>
          <a:prstGeom prst="rect">
            <a:avLst/>
          </a:prstGeom>
          <a:noFill/>
          <a:ln>
            <a:noFill/>
          </a:ln>
        </p:spPr>
      </p:pic>
      <p:sp>
        <p:nvSpPr>
          <p:cNvPr id="2" name="Slide Number Placeholder 1">
            <a:extLst>
              <a:ext uri="{FF2B5EF4-FFF2-40B4-BE49-F238E27FC236}">
                <a16:creationId xmlns:a16="http://schemas.microsoft.com/office/drawing/2014/main" id="{DD02095B-CB6B-14BD-2C06-D549F32AA4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272</a:t>
            </a:fld>
            <a:endParaRPr lang="en"/>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2254" name="Google Shape;2254;p214"/>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Observations → Problems</a:t>
            </a:r>
            <a:endParaRPr/>
          </a:p>
        </p:txBody>
      </p:sp>
      <p:sp>
        <p:nvSpPr>
          <p:cNvPr id="2256" name="Google Shape;2256;p214"/>
          <p:cNvSpPr txBox="1"/>
          <p:nvPr/>
        </p:nvSpPr>
        <p:spPr>
          <a:xfrm>
            <a:off x="445650" y="869275"/>
            <a:ext cx="7629300" cy="3578700"/>
          </a:xfrm>
          <a:prstGeom prst="rect">
            <a:avLst/>
          </a:prstGeom>
          <a:noFill/>
          <a:ln>
            <a:noFill/>
          </a:ln>
        </p:spPr>
        <p:txBody>
          <a:bodyPr spcFirstLastPara="1" wrap="square" lIns="91425" tIns="91425" rIns="91425" bIns="91425" anchor="t" anchorCtr="0">
            <a:noAutofit/>
          </a:bodyPr>
          <a:lstStyle/>
          <a:p>
            <a:pPr marL="457200" lvl="0" indent="-361950" algn="l" rtl="0">
              <a:lnSpc>
                <a:spcPct val="150000"/>
              </a:lnSpc>
              <a:spcBef>
                <a:spcPts val="0"/>
              </a:spcBef>
              <a:spcAft>
                <a:spcPts val="0"/>
              </a:spcAft>
              <a:buSzPts val="2100"/>
              <a:buChar char="-"/>
            </a:pPr>
            <a:r>
              <a:rPr lang="en" sz="2100" b="1"/>
              <a:t>A Naming Convention for PTMs​</a:t>
            </a:r>
            <a:endParaRPr sz="2100" b="1"/>
          </a:p>
          <a:p>
            <a:pPr marL="914400" lvl="1" indent="-361950" algn="l" rtl="0">
              <a:lnSpc>
                <a:spcPct val="150000"/>
              </a:lnSpc>
              <a:spcBef>
                <a:spcPts val="0"/>
              </a:spcBef>
              <a:spcAft>
                <a:spcPts val="0"/>
              </a:spcAft>
              <a:buSzPts val="2100"/>
              <a:buChar char="-"/>
            </a:pPr>
            <a:r>
              <a:rPr lang="en" sz="2100"/>
              <a:t>What is a good naming convention for PTMs?​</a:t>
            </a:r>
            <a:endParaRPr sz="2100"/>
          </a:p>
          <a:p>
            <a:pPr marL="457200" lvl="0" indent="-361950" algn="l" rtl="0">
              <a:lnSpc>
                <a:spcPct val="150000"/>
              </a:lnSpc>
              <a:spcBef>
                <a:spcPts val="0"/>
              </a:spcBef>
              <a:spcAft>
                <a:spcPts val="0"/>
              </a:spcAft>
              <a:buSzPts val="2100"/>
              <a:buChar char="-"/>
            </a:pPr>
            <a:r>
              <a:rPr lang="en" sz="2100" b="1"/>
              <a:t>Naming Conventions as Signal of RTP Relationships​</a:t>
            </a:r>
            <a:endParaRPr sz="2100" b="1"/>
          </a:p>
          <a:p>
            <a:pPr marL="914400" lvl="1" indent="-361950" algn="l" rtl="0">
              <a:lnSpc>
                <a:spcPct val="150000"/>
              </a:lnSpc>
              <a:spcBef>
                <a:spcPts val="0"/>
              </a:spcBef>
              <a:spcAft>
                <a:spcPts val="0"/>
              </a:spcAft>
              <a:buSzPts val="2100"/>
              <a:buChar char="-"/>
            </a:pPr>
            <a:r>
              <a:rPr lang="en" sz="2100"/>
              <a:t>Whether package names can be used to infer upstream/downstream relationships between packages​</a:t>
            </a:r>
            <a:endParaRPr sz="2100"/>
          </a:p>
          <a:p>
            <a:pPr marL="457200" lvl="0" indent="-361950" algn="l" rtl="0">
              <a:lnSpc>
                <a:spcPct val="150000"/>
              </a:lnSpc>
              <a:spcBef>
                <a:spcPts val="0"/>
              </a:spcBef>
              <a:spcAft>
                <a:spcPts val="0"/>
              </a:spcAft>
              <a:buSzPts val="2100"/>
              <a:buChar char="-"/>
            </a:pPr>
            <a:r>
              <a:rPr lang="en" sz="2100" b="1"/>
              <a:t>Leveraging meta-features for PTMs​</a:t>
            </a:r>
            <a:endParaRPr sz="2100" b="1"/>
          </a:p>
          <a:p>
            <a:pPr marL="914400" lvl="1" indent="-361950" algn="l" rtl="0">
              <a:lnSpc>
                <a:spcPct val="150000"/>
              </a:lnSpc>
              <a:spcBef>
                <a:spcPts val="0"/>
              </a:spcBef>
              <a:spcAft>
                <a:spcPts val="0"/>
              </a:spcAft>
              <a:buSzPts val="2100"/>
              <a:buChar char="-"/>
            </a:pPr>
            <a:r>
              <a:rPr lang="en" sz="2100"/>
              <a:t>How to improve PTM search and reuse?​</a:t>
            </a:r>
            <a:endParaRPr sz="2100"/>
          </a:p>
          <a:p>
            <a:pPr marL="914400" lvl="1" indent="-361950" algn="l" rtl="0">
              <a:lnSpc>
                <a:spcPct val="150000"/>
              </a:lnSpc>
              <a:spcBef>
                <a:spcPts val="0"/>
              </a:spcBef>
              <a:spcAft>
                <a:spcPts val="0"/>
              </a:spcAft>
              <a:buSzPts val="2100"/>
              <a:buChar char="-"/>
            </a:pPr>
            <a:r>
              <a:rPr lang="en" sz="2100"/>
              <a:t>How to recommend good PTM names?​</a:t>
            </a:r>
            <a:endParaRPr sz="2100"/>
          </a:p>
          <a:p>
            <a:pPr marL="0" lvl="0" indent="0" algn="l" rtl="0">
              <a:lnSpc>
                <a:spcPct val="150000"/>
              </a:lnSpc>
              <a:spcBef>
                <a:spcPts val="0"/>
              </a:spcBef>
              <a:spcAft>
                <a:spcPts val="0"/>
              </a:spcAft>
              <a:buNone/>
            </a:pPr>
            <a:endParaRPr sz="2100"/>
          </a:p>
          <a:p>
            <a:pPr marL="0" lvl="0" indent="0" algn="l" rtl="0">
              <a:lnSpc>
                <a:spcPct val="150000"/>
              </a:lnSpc>
              <a:spcBef>
                <a:spcPts val="0"/>
              </a:spcBef>
              <a:spcAft>
                <a:spcPts val="0"/>
              </a:spcAft>
              <a:buNone/>
            </a:pPr>
            <a:r>
              <a:rPr lang="en" sz="2100"/>
              <a:t>​</a:t>
            </a:r>
            <a:endParaRPr sz="2100"/>
          </a:p>
          <a:p>
            <a:pPr marL="0" lvl="0" indent="0" algn="l" rtl="0">
              <a:lnSpc>
                <a:spcPct val="150000"/>
              </a:lnSpc>
              <a:spcBef>
                <a:spcPts val="0"/>
              </a:spcBef>
              <a:spcAft>
                <a:spcPts val="0"/>
              </a:spcAft>
              <a:buNone/>
            </a:pPr>
            <a:endParaRPr sz="2100"/>
          </a:p>
          <a:p>
            <a:pPr marL="0" lvl="0" indent="0" algn="l" rtl="0">
              <a:lnSpc>
                <a:spcPct val="150000"/>
              </a:lnSpc>
              <a:spcBef>
                <a:spcPts val="0"/>
              </a:spcBef>
              <a:spcAft>
                <a:spcPts val="0"/>
              </a:spcAft>
              <a:buNone/>
            </a:pPr>
            <a:r>
              <a:rPr lang="en" sz="2100"/>
              <a:t>​</a:t>
            </a:r>
            <a:endParaRPr sz="2100"/>
          </a:p>
          <a:p>
            <a:pPr marL="0" lvl="0" indent="0" algn="l" rtl="0">
              <a:lnSpc>
                <a:spcPct val="150000"/>
              </a:lnSpc>
              <a:spcBef>
                <a:spcPts val="0"/>
              </a:spcBef>
              <a:spcAft>
                <a:spcPts val="0"/>
              </a:spcAft>
              <a:buNone/>
            </a:pPr>
            <a:endParaRPr sz="2100"/>
          </a:p>
        </p:txBody>
      </p:sp>
      <p:sp>
        <p:nvSpPr>
          <p:cNvPr id="2" name="Slide Number Placeholder 1">
            <a:extLst>
              <a:ext uri="{FF2B5EF4-FFF2-40B4-BE49-F238E27FC236}">
                <a16:creationId xmlns:a16="http://schemas.microsoft.com/office/drawing/2014/main" id="{6E7E1C0C-1F3C-8ED1-EA3B-E6B7FAA67D1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273</a:t>
            </a:fld>
            <a:endParaRPr lang="en"/>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1">
          <a:extLst>
            <a:ext uri="{FF2B5EF4-FFF2-40B4-BE49-F238E27FC236}">
              <a16:creationId xmlns:a16="http://schemas.microsoft.com/office/drawing/2014/main" id="{C5DC69B9-4468-4C09-921B-6477AB31516C}"/>
            </a:ext>
          </a:extLst>
        </p:cNvPr>
        <p:cNvGrpSpPr/>
        <p:nvPr/>
      </p:nvGrpSpPr>
      <p:grpSpPr>
        <a:xfrm>
          <a:off x="0" y="0"/>
          <a:ext cx="0" cy="0"/>
          <a:chOff x="0" y="0"/>
          <a:chExt cx="0" cy="0"/>
        </a:xfrm>
      </p:grpSpPr>
      <p:sp>
        <p:nvSpPr>
          <p:cNvPr id="512" name="Google Shape;512;p28">
            <a:extLst>
              <a:ext uri="{FF2B5EF4-FFF2-40B4-BE49-F238E27FC236}">
                <a16:creationId xmlns:a16="http://schemas.microsoft.com/office/drawing/2014/main" id="{DC593B7A-CAB4-2076-6285-0769CD841C02}"/>
              </a:ext>
            </a:extLst>
          </p:cNvPr>
          <p:cNvSpPr txBox="1">
            <a:spLocks noGrp="1"/>
          </p:cNvSpPr>
          <p:nvPr>
            <p:ph type="title"/>
          </p:nvPr>
        </p:nvSpPr>
        <p:spPr>
          <a:xfrm>
            <a:off x="234332" y="106489"/>
            <a:ext cx="8450036" cy="441774"/>
          </a:xfrm>
        </p:spPr>
        <p:txBody>
          <a:bodyPr spcFirstLastPara="1" vert="horz" lIns="91440" tIns="45720" rIns="91440" bIns="45720" rtlCol="0" anchor="ctr" anchorCtr="0">
            <a:noAutofit/>
          </a:bodyPr>
          <a:lstStyle/>
          <a:p>
            <a:pPr>
              <a:lnSpc>
                <a:spcPct val="150000"/>
              </a:lnSpc>
              <a:spcBef>
                <a:spcPts val="0"/>
              </a:spcBef>
              <a:buClr>
                <a:schemeClr val="dk1"/>
              </a:buClr>
              <a:buSzPts val="1100"/>
            </a:pPr>
            <a:r>
              <a:rPr lang="en-US" sz="3000">
                <a:solidFill>
                  <a:schemeClr val="dk1"/>
                </a:solidFill>
              </a:rPr>
              <a:t>Takeaway Message</a:t>
            </a:r>
          </a:p>
        </p:txBody>
      </p:sp>
      <p:sp>
        <p:nvSpPr>
          <p:cNvPr id="6" name="TextBox 5">
            <a:extLst>
              <a:ext uri="{FF2B5EF4-FFF2-40B4-BE49-F238E27FC236}">
                <a16:creationId xmlns:a16="http://schemas.microsoft.com/office/drawing/2014/main" id="{F65009A0-C16D-6A29-1D87-1ECFF89F33A7}"/>
              </a:ext>
            </a:extLst>
          </p:cNvPr>
          <p:cNvSpPr txBox="1"/>
          <p:nvPr/>
        </p:nvSpPr>
        <p:spPr>
          <a:xfrm>
            <a:off x="159868" y="999853"/>
            <a:ext cx="4191638" cy="3292754"/>
          </a:xfrm>
          <a:prstGeom prst="rect">
            <a:avLst/>
          </a:prstGeom>
        </p:spPr>
        <p:txBody>
          <a:bodyPr vert="horz" lIns="91440" tIns="45720" rIns="91440" bIns="45720" rtlCol="0">
            <a:normAutofit/>
          </a:bodyPr>
          <a:lstStyle/>
          <a:p>
            <a:pPr marL="0" lvl="1" defTabSz="685800">
              <a:lnSpc>
                <a:spcPct val="90000"/>
              </a:lnSpc>
              <a:spcBef>
                <a:spcPts val="750"/>
              </a:spcBef>
              <a:buClr>
                <a:srgbClr val="000000"/>
              </a:buClr>
              <a:buSzPts val="2400"/>
            </a:pPr>
            <a:r>
              <a:rPr lang="en-US" sz="2000" b="1">
                <a:latin typeface="Acumin Pro" panose="020B0504020202020204" pitchFamily="34" charset="77"/>
              </a:rPr>
              <a:t>DL Reengineering </a:t>
            </a:r>
            <a:r>
              <a:rPr lang="en-US" sz="2000">
                <a:latin typeface="Acumin Pro" panose="020B0504020202020204" pitchFamily="34" charset="77"/>
              </a:rPr>
              <a:t>is a challenging process…</a:t>
            </a:r>
          </a:p>
          <a:p>
            <a:pPr marL="0" marR="0" lvl="1" defTabSz="685800">
              <a:lnSpc>
                <a:spcPct val="90000"/>
              </a:lnSpc>
              <a:spcBef>
                <a:spcPts val="750"/>
              </a:spcBef>
              <a:spcAft>
                <a:spcPts val="0"/>
              </a:spcAft>
              <a:buClr>
                <a:srgbClr val="000000"/>
              </a:buClr>
              <a:buSzPts val="2400"/>
            </a:pPr>
            <a:endParaRPr lang="en-US" sz="1500">
              <a:latin typeface="Acumin Pro" panose="020B0504020202020204" pitchFamily="34" charset="77"/>
            </a:endParaRPr>
          </a:p>
        </p:txBody>
      </p:sp>
      <p:sp>
        <p:nvSpPr>
          <p:cNvPr id="4" name="TextBox 3">
            <a:extLst>
              <a:ext uri="{FF2B5EF4-FFF2-40B4-BE49-F238E27FC236}">
                <a16:creationId xmlns:a16="http://schemas.microsoft.com/office/drawing/2014/main" id="{68BA364A-8ACA-7949-24A4-1C039A2C6CD9}"/>
              </a:ext>
            </a:extLst>
          </p:cNvPr>
          <p:cNvSpPr txBox="1"/>
          <p:nvPr/>
        </p:nvSpPr>
        <p:spPr>
          <a:xfrm>
            <a:off x="342900" y="715718"/>
            <a:ext cx="8458200" cy="274320"/>
          </a:xfrm>
          <a:prstGeom prst="rect">
            <a:avLst/>
          </a:prstGeom>
        </p:spPr>
        <p:txBody>
          <a:bodyPr vert="horz" lIns="91440" tIns="45720" rIns="91440" bIns="45720" rtlCol="0">
            <a:normAutofit/>
          </a:bodyPr>
          <a:lstStyle/>
          <a:p>
            <a:pPr marR="0" defTabSz="685800">
              <a:lnSpc>
                <a:spcPct val="90000"/>
              </a:lnSpc>
              <a:spcBef>
                <a:spcPts val="750"/>
              </a:spcBef>
              <a:spcAft>
                <a:spcPts val="0"/>
              </a:spcAft>
              <a:buClr>
                <a:srgbClr val="000000"/>
              </a:buClr>
              <a:buSzPts val="2400"/>
            </a:pPr>
            <a:endParaRPr lang="en-US" sz="1300" b="1" i="0" strike="noStrike" kern="1200" cap="none" baseline="0">
              <a:solidFill>
                <a:schemeClr val="accent4">
                  <a:lumMod val="65000"/>
                </a:schemeClr>
              </a:solidFill>
              <a:latin typeface="Acumin Pro Condensed Semibold" panose="020B0506020202020204" pitchFamily="34" charset="77"/>
              <a:ea typeface="+mn-ea"/>
              <a:cs typeface="+mn-cs"/>
            </a:endParaRPr>
          </a:p>
        </p:txBody>
      </p:sp>
      <p:sp>
        <p:nvSpPr>
          <p:cNvPr id="2" name="Slide Number Placeholder 1" hidden="1">
            <a:extLst>
              <a:ext uri="{FF2B5EF4-FFF2-40B4-BE49-F238E27FC236}">
                <a16:creationId xmlns:a16="http://schemas.microsoft.com/office/drawing/2014/main" id="{10A65F63-32A8-FA3E-901D-687CC34F26D0}"/>
              </a:ext>
            </a:extLst>
          </p:cNvPr>
          <p:cNvSpPr>
            <a:spLocks noGrp="1"/>
          </p:cNvSpPr>
          <p:nvPr>
            <p:ph type="sldNum" idx="4294967295"/>
          </p:nvPr>
        </p:nvSpPr>
        <p:spPr>
          <a:xfrm>
            <a:off x="8361860" y="4843130"/>
            <a:ext cx="365760" cy="274320"/>
          </a:xfrm>
          <a:prstGeom prst="ellipse">
            <a:avLst/>
          </a:prstGeom>
        </p:spPr>
        <p:txBody>
          <a:bodyPr/>
          <a:lstStyle/>
          <a:p>
            <a:pPr marL="0" lvl="0" indent="0" algn="ctr" rtl="0">
              <a:spcBef>
                <a:spcPts val="0"/>
              </a:spcBef>
              <a:spcAft>
                <a:spcPts val="600"/>
              </a:spcAft>
              <a:buNone/>
            </a:pPr>
            <a:fld id="{00000000-1234-1234-1234-123412341234}" type="slidenum">
              <a:rPr lang="en-US" smtClean="0"/>
              <a:pPr marL="0" lvl="0" indent="0" algn="ctr" rtl="0">
                <a:spcBef>
                  <a:spcPts val="0"/>
                </a:spcBef>
                <a:spcAft>
                  <a:spcPts val="600"/>
                </a:spcAft>
                <a:buNone/>
              </a:pPr>
              <a:t>28</a:t>
            </a:fld>
            <a:endParaRPr lang="en-US"/>
          </a:p>
        </p:txBody>
      </p:sp>
      <p:cxnSp>
        <p:nvCxnSpPr>
          <p:cNvPr id="10" name="Straight Connector 9">
            <a:extLst>
              <a:ext uri="{FF2B5EF4-FFF2-40B4-BE49-F238E27FC236}">
                <a16:creationId xmlns:a16="http://schemas.microsoft.com/office/drawing/2014/main" id="{6DE5A264-0188-4356-6A2C-CFA270209642}"/>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F5D66A85-E530-555D-07CB-B0EA9EF1A841}"/>
              </a:ext>
            </a:extLst>
          </p:cNvPr>
          <p:cNvSpPr txBox="1"/>
          <p:nvPr/>
        </p:nvSpPr>
        <p:spPr>
          <a:xfrm>
            <a:off x="159868" y="1769359"/>
            <a:ext cx="4572000" cy="923330"/>
          </a:xfrm>
          <a:prstGeom prst="rect">
            <a:avLst/>
          </a:prstGeom>
          <a:noFill/>
        </p:spPr>
        <p:txBody>
          <a:bodyPr wrap="square">
            <a:spAutoFit/>
          </a:bodyPr>
          <a:lstStyle/>
          <a:p>
            <a:pPr marL="0" marR="0" lvl="1" defTabSz="685800">
              <a:lnSpc>
                <a:spcPct val="90000"/>
              </a:lnSpc>
              <a:spcBef>
                <a:spcPts val="750"/>
              </a:spcBef>
              <a:spcAft>
                <a:spcPts val="0"/>
              </a:spcAft>
              <a:buClr>
                <a:srgbClr val="000000"/>
              </a:buClr>
              <a:buSzPts val="2400"/>
            </a:pPr>
            <a:r>
              <a:rPr lang="en-US" sz="2000">
                <a:latin typeface="Acumin Pro" panose="020B0504020202020204" pitchFamily="34" charset="77"/>
              </a:rPr>
              <a:t>but could be </a:t>
            </a:r>
            <a:r>
              <a:rPr lang="en-US" sz="2000" b="1" u="sng">
                <a:latin typeface="Acumin Pro" panose="020B0504020202020204" pitchFamily="34" charset="77"/>
              </a:rPr>
              <a:t>more efficient</a:t>
            </a:r>
            <a:r>
              <a:rPr lang="en-US" sz="2000" b="1">
                <a:latin typeface="Acumin Pro" panose="020B0504020202020204" pitchFamily="34" charset="77"/>
              </a:rPr>
              <a:t> </a:t>
            </a:r>
            <a:r>
              <a:rPr lang="en-US" sz="2000">
                <a:latin typeface="Acumin Pro" panose="020B0504020202020204" pitchFamily="34" charset="77"/>
              </a:rPr>
              <a:t>with more work on standardization, validation, and automated tools!</a:t>
            </a:r>
            <a:endParaRPr lang="en-US" sz="2000" u="none" strike="noStrike" cap="none">
              <a:latin typeface="Acumin Pro" panose="020B0504020202020204" pitchFamily="34" charset="77"/>
            </a:endParaRPr>
          </a:p>
        </p:txBody>
      </p:sp>
      <p:pic>
        <p:nvPicPr>
          <p:cNvPr id="14" name="Picture 13" descr="A group of people sitting on a computer&#10;&#10;AI-generated content may be incorrect.">
            <a:extLst>
              <a:ext uri="{FF2B5EF4-FFF2-40B4-BE49-F238E27FC236}">
                <a16:creationId xmlns:a16="http://schemas.microsoft.com/office/drawing/2014/main" id="{34613087-AB08-2798-1505-AB41D50CEC0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42900" y="2692689"/>
            <a:ext cx="3250799" cy="1735453"/>
          </a:xfrm>
          <a:prstGeom prst="rect">
            <a:avLst/>
          </a:prstGeom>
        </p:spPr>
      </p:pic>
      <p:sp>
        <p:nvSpPr>
          <p:cNvPr id="16" name="TextBox 15">
            <a:extLst>
              <a:ext uri="{FF2B5EF4-FFF2-40B4-BE49-F238E27FC236}">
                <a16:creationId xmlns:a16="http://schemas.microsoft.com/office/drawing/2014/main" id="{4FFBB2E2-1EEA-8C40-58AC-30B9309D268C}"/>
              </a:ext>
            </a:extLst>
          </p:cNvPr>
          <p:cNvSpPr txBox="1"/>
          <p:nvPr/>
        </p:nvSpPr>
        <p:spPr>
          <a:xfrm>
            <a:off x="5585007" y="1424117"/>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Background</a:t>
            </a:r>
          </a:p>
        </p:txBody>
      </p:sp>
      <p:sp>
        <p:nvSpPr>
          <p:cNvPr id="17" name="TextBox 16">
            <a:extLst>
              <a:ext uri="{FF2B5EF4-FFF2-40B4-BE49-F238E27FC236}">
                <a16:creationId xmlns:a16="http://schemas.microsoft.com/office/drawing/2014/main" id="{E0945409-06FB-5F03-C185-213DF3E3BFC2}"/>
              </a:ext>
            </a:extLst>
          </p:cNvPr>
          <p:cNvSpPr txBox="1"/>
          <p:nvPr/>
        </p:nvSpPr>
        <p:spPr>
          <a:xfrm>
            <a:off x="5585009" y="2323357"/>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Characterization</a:t>
            </a:r>
          </a:p>
        </p:txBody>
      </p:sp>
      <p:sp>
        <p:nvSpPr>
          <p:cNvPr id="22" name="Down Arrow 21">
            <a:extLst>
              <a:ext uri="{FF2B5EF4-FFF2-40B4-BE49-F238E27FC236}">
                <a16:creationId xmlns:a16="http://schemas.microsoft.com/office/drawing/2014/main" id="{6F87A15B-427A-3BD1-8783-E25483EA4133}"/>
              </a:ext>
            </a:extLst>
          </p:cNvPr>
          <p:cNvSpPr/>
          <p:nvPr/>
        </p:nvSpPr>
        <p:spPr>
          <a:xfrm>
            <a:off x="6368880" y="1839900"/>
            <a:ext cx="228649" cy="46161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66E0FC9-C656-4320-C552-F97A9D227CE4}"/>
              </a:ext>
            </a:extLst>
          </p:cNvPr>
          <p:cNvSpPr txBox="1"/>
          <p:nvPr/>
        </p:nvSpPr>
        <p:spPr>
          <a:xfrm>
            <a:off x="5335021" y="3248219"/>
            <a:ext cx="884967"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Reuse</a:t>
            </a:r>
          </a:p>
        </p:txBody>
      </p:sp>
      <p:sp>
        <p:nvSpPr>
          <p:cNvPr id="25" name="TextBox 24">
            <a:extLst>
              <a:ext uri="{FF2B5EF4-FFF2-40B4-BE49-F238E27FC236}">
                <a16:creationId xmlns:a16="http://schemas.microsoft.com/office/drawing/2014/main" id="{424C02D9-2833-A5DF-E38F-EEE3618E5DE2}"/>
              </a:ext>
            </a:extLst>
          </p:cNvPr>
          <p:cNvSpPr txBox="1"/>
          <p:nvPr/>
        </p:nvSpPr>
        <p:spPr>
          <a:xfrm>
            <a:off x="6675078" y="3248219"/>
            <a:ext cx="884967" cy="369332"/>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a:t>Trust</a:t>
            </a:r>
          </a:p>
        </p:txBody>
      </p:sp>
      <p:pic>
        <p:nvPicPr>
          <p:cNvPr id="26" name="Picture 25" descr="A red question mark on a black background&#10;&#10;AI-generated content may be incorrect.">
            <a:extLst>
              <a:ext uri="{FF2B5EF4-FFF2-40B4-BE49-F238E27FC236}">
                <a16:creationId xmlns:a16="http://schemas.microsoft.com/office/drawing/2014/main" id="{D6C25C26-94A2-E4C7-1388-1AE46EA47B6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171150" y="2833702"/>
            <a:ext cx="777789" cy="777789"/>
          </a:xfrm>
          <a:prstGeom prst="rect">
            <a:avLst/>
          </a:prstGeom>
        </p:spPr>
      </p:pic>
      <p:cxnSp>
        <p:nvCxnSpPr>
          <p:cNvPr id="29" name="Straight Connector 28">
            <a:extLst>
              <a:ext uri="{FF2B5EF4-FFF2-40B4-BE49-F238E27FC236}">
                <a16:creationId xmlns:a16="http://schemas.microsoft.com/office/drawing/2014/main" id="{5781A0C9-49AA-A012-1DD4-4D49C1DFDCE6}"/>
              </a:ext>
            </a:extLst>
          </p:cNvPr>
          <p:cNvCxnSpPr>
            <a:cxnSpLocks/>
            <a:stCxn id="24" idx="0"/>
          </p:cNvCxnSpPr>
          <p:nvPr/>
        </p:nvCxnSpPr>
        <p:spPr>
          <a:xfrm flipV="1">
            <a:off x="5777505" y="2714534"/>
            <a:ext cx="643816" cy="533685"/>
          </a:xfrm>
          <a:prstGeom prst="line">
            <a:avLst/>
          </a:prstGeom>
          <a:ln w="63500"/>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5B58E869-4591-06D7-0F6E-5FEB1DA2E1B1}"/>
              </a:ext>
            </a:extLst>
          </p:cNvPr>
          <p:cNvCxnSpPr>
            <a:cxnSpLocks/>
            <a:stCxn id="25" idx="0"/>
          </p:cNvCxnSpPr>
          <p:nvPr/>
        </p:nvCxnSpPr>
        <p:spPr>
          <a:xfrm flipH="1" flipV="1">
            <a:off x="6571720" y="2743349"/>
            <a:ext cx="545842" cy="504870"/>
          </a:xfrm>
          <a:prstGeom prst="line">
            <a:avLst/>
          </a:prstGeom>
          <a:ln w="63500"/>
        </p:spPr>
        <p:style>
          <a:lnRef idx="3">
            <a:schemeClr val="dk1"/>
          </a:lnRef>
          <a:fillRef idx="0">
            <a:schemeClr val="dk1"/>
          </a:fillRef>
          <a:effectRef idx="2">
            <a:schemeClr val="dk1"/>
          </a:effectRef>
          <a:fontRef idx="minor">
            <a:schemeClr val="tx1"/>
          </a:fontRef>
        </p:style>
      </p:cxnSp>
      <p:sp>
        <p:nvSpPr>
          <p:cNvPr id="40" name="Slide Number Placeholder 1">
            <a:extLst>
              <a:ext uri="{FF2B5EF4-FFF2-40B4-BE49-F238E27FC236}">
                <a16:creationId xmlns:a16="http://schemas.microsoft.com/office/drawing/2014/main" id="{45FD4BFE-BA75-088D-875B-30243C900388}"/>
              </a:ext>
            </a:extLst>
          </p:cNvPr>
          <p:cNvSpPr txBox="1">
            <a:spLocks/>
          </p:cNvSpPr>
          <p:nvPr/>
        </p:nvSpPr>
        <p:spPr>
          <a:xfrm>
            <a:off x="8472458" y="4663217"/>
            <a:ext cx="548700" cy="393600"/>
          </a:xfrm>
          <a:prstGeom prst="ellipse">
            <a:avLst/>
          </a:prstGeom>
          <a:noFill/>
          <a:ln>
            <a:noFill/>
          </a:ln>
        </p:spPr>
        <p:txBody>
          <a:bodyPr spcFirstLastPara="1" wrap="square" lIns="18275" tIns="45700" rIns="18275" bIns="4570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1pPr>
            <a:lvl2pPr marL="0" marR="0" lvl="1"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2pPr>
            <a:lvl3pPr marL="0" marR="0" lvl="2"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3pPr>
            <a:lvl4pPr marL="0" marR="0" lvl="3"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4pPr>
            <a:lvl5pPr marL="0" marR="0" lvl="4"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5pPr>
            <a:lvl6pPr marL="0" marR="0" lvl="5"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6pPr>
            <a:lvl7pPr marL="0" marR="0" lvl="6"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7pPr>
            <a:lvl8pPr marL="0" marR="0" lvl="7"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8pPr>
            <a:lvl9pPr marL="0" marR="0" lvl="8"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9pPr>
          </a:lstStyle>
          <a:p>
            <a:pPr algn="r"/>
            <a:r>
              <a:rPr lang="en" sz="1800" b="0">
                <a:solidFill>
                  <a:schemeClr val="tx1"/>
                </a:solidFill>
                <a:latin typeface="+mn-lt"/>
                <a:ea typeface="+mn-ea"/>
                <a:cs typeface="+mn-cs"/>
              </a:rPr>
              <a:t>28</a:t>
            </a:r>
          </a:p>
        </p:txBody>
      </p:sp>
      <p:pic>
        <p:nvPicPr>
          <p:cNvPr id="3" name="Picture 2">
            <a:extLst>
              <a:ext uri="{FF2B5EF4-FFF2-40B4-BE49-F238E27FC236}">
                <a16:creationId xmlns:a16="http://schemas.microsoft.com/office/drawing/2014/main" id="{EEB7DA5C-E9E2-9B48-A41F-214C7EE9C5F7}"/>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933748" y="3037930"/>
            <a:ext cx="590931" cy="369332"/>
          </a:xfrm>
          <a:prstGeom prst="rect">
            <a:avLst/>
          </a:prstGeom>
        </p:spPr>
      </p:pic>
    </p:spTree>
    <p:extLst>
      <p:ext uri="{BB962C8B-B14F-4D97-AF65-F5344CB8AC3E}">
        <p14:creationId xmlns:p14="http://schemas.microsoft.com/office/powerpoint/2010/main" val="102869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3" name="Google Shape;363;p34"/>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t>Topic 2</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Trustworthy Reuse of PTMs </a:t>
            </a:r>
            <a:endParaRPr sz="4000">
              <a:solidFill>
                <a:schemeClr val="dk2"/>
              </a:solidFill>
            </a:endParaRPr>
          </a:p>
        </p:txBody>
      </p:sp>
      <p:sp>
        <p:nvSpPr>
          <p:cNvPr id="362" name="Google Shape;362;p34"/>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4" name="Google Shape;364;p34"/>
          <p:cNvSpPr txBox="1"/>
          <p:nvPr/>
        </p:nvSpPr>
        <p:spPr>
          <a:xfrm>
            <a:off x="0" y="4055526"/>
            <a:ext cx="8832300"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rPr>
              <a:t>[SCORED’22]</a:t>
            </a:r>
            <a:r>
              <a:rPr lang="en" sz="800">
                <a:solidFill>
                  <a:schemeClr val="dk1"/>
                </a:solidFill>
              </a:rPr>
              <a:t> </a:t>
            </a:r>
            <a:r>
              <a:rPr lang="en" sz="800" u="sng">
                <a:solidFill>
                  <a:schemeClr val="dk1"/>
                </a:solidFill>
              </a:rPr>
              <a:t>Jiang</a:t>
            </a:r>
            <a:r>
              <a:rPr lang="en" sz="800">
                <a:solidFill>
                  <a:schemeClr val="dk1"/>
                </a:solidFill>
              </a:rPr>
              <a:t>, Synovic, Sethi, </a:t>
            </a:r>
            <a:r>
              <a:rPr lang="en" sz="800" err="1">
                <a:solidFill>
                  <a:schemeClr val="dk1"/>
                </a:solidFill>
              </a:rPr>
              <a:t>Indarapu</a:t>
            </a:r>
            <a:r>
              <a:rPr lang="en" sz="800">
                <a:solidFill>
                  <a:schemeClr val="dk1"/>
                </a:solidFill>
              </a:rPr>
              <a:t>, Hyatt, Schorlemmer, </a:t>
            </a:r>
            <a:r>
              <a:rPr lang="en" sz="800" err="1">
                <a:solidFill>
                  <a:schemeClr val="dk1"/>
                </a:solidFill>
              </a:rPr>
              <a:t>Thiruvathukal</a:t>
            </a:r>
            <a:r>
              <a:rPr lang="en" sz="800">
                <a:solidFill>
                  <a:schemeClr val="dk1"/>
                </a:solidFill>
              </a:rPr>
              <a:t>, Davis. An Empirical Study of Artifacts and Security Risks in the Pre-trained Model Supply Chain. Proceedings of the 1st ACM Workshop on Software Supply Chain Offensive Research and Ecosystem Defenses (SCORED) 2022.</a:t>
            </a:r>
          </a:p>
          <a:p>
            <a:pPr marL="0" lvl="0" indent="0" algn="l" rtl="0">
              <a:spcBef>
                <a:spcPts val="0"/>
              </a:spcBef>
              <a:spcAft>
                <a:spcPts val="0"/>
              </a:spcAft>
              <a:buNone/>
            </a:pPr>
            <a:r>
              <a:rPr lang="en" sz="800" b="1">
                <a:solidFill>
                  <a:schemeClr val="dk1"/>
                </a:solidFill>
              </a:rPr>
              <a:t>[ICSE’23]</a:t>
            </a:r>
            <a:r>
              <a:rPr lang="en" sz="800">
                <a:solidFill>
                  <a:schemeClr val="dk1"/>
                </a:solidFill>
              </a:rPr>
              <a:t> </a:t>
            </a:r>
            <a:r>
              <a:rPr lang="en" sz="800" u="sng">
                <a:solidFill>
                  <a:schemeClr val="dk1"/>
                </a:solidFill>
              </a:rPr>
              <a:t>Jiang</a:t>
            </a:r>
            <a:r>
              <a:rPr lang="en" sz="800">
                <a:solidFill>
                  <a:schemeClr val="dk1"/>
                </a:solidFill>
              </a:rPr>
              <a:t>, Synovic, Hyatt, Schorlemmer, Sethi, Lu, </a:t>
            </a:r>
            <a:r>
              <a:rPr lang="en" sz="800" err="1">
                <a:solidFill>
                  <a:schemeClr val="dk1"/>
                </a:solidFill>
              </a:rPr>
              <a:t>Thiruvathukal</a:t>
            </a:r>
            <a:r>
              <a:rPr lang="en" sz="800">
                <a:solidFill>
                  <a:schemeClr val="dk1"/>
                </a:solidFill>
              </a:rPr>
              <a:t>, Davis. An Empirical Study of Pre-Trained Model Reuse in the Hugging Face Deep Learning Model Registry. Proceedings of the 45th International Conference on Software Engineering (ICSE) 2023.</a:t>
            </a:r>
          </a:p>
          <a:p>
            <a:r>
              <a:rPr lang="en-US" sz="800" b="1">
                <a:latin typeface="Arial" panose="020B0604020202020204" pitchFamily="34" charset="0"/>
                <a:cs typeface="Arial" panose="020B0604020202020204" pitchFamily="34" charset="0"/>
              </a:rPr>
              <a:t>[JVA’23]</a:t>
            </a:r>
            <a:r>
              <a:rPr lang="en-US" sz="800">
                <a:latin typeface="Arial" panose="020B0604020202020204" pitchFamily="34" charset="0"/>
                <a:cs typeface="Arial" panose="020B0604020202020204" pitchFamily="34" charset="0"/>
              </a:rPr>
              <a:t> Davis, </a:t>
            </a:r>
            <a:r>
              <a:rPr lang="en-US" sz="800" err="1">
                <a:latin typeface="Arial" panose="020B0604020202020204" pitchFamily="34" charset="0"/>
                <a:cs typeface="Arial" panose="020B0604020202020204" pitchFamily="34" charset="0"/>
              </a:rPr>
              <a:t>Jajal</a:t>
            </a:r>
            <a:r>
              <a:rPr lang="en-US" sz="800">
                <a:latin typeface="Arial" panose="020B0604020202020204" pitchFamily="34" charset="0"/>
                <a:cs typeface="Arial" panose="020B0604020202020204" pitchFamily="34" charset="0"/>
              </a:rPr>
              <a:t>, </a:t>
            </a:r>
            <a:r>
              <a:rPr lang="en-US" sz="800" b="1" u="sng">
                <a:latin typeface="Arial" panose="020B0604020202020204" pitchFamily="34" charset="0"/>
                <a:cs typeface="Arial" panose="020B0604020202020204" pitchFamily="34" charset="0"/>
              </a:rPr>
              <a:t>Jiang</a:t>
            </a:r>
            <a:r>
              <a:rPr lang="en-US" sz="800">
                <a:latin typeface="Arial" panose="020B0604020202020204" pitchFamily="34" charset="0"/>
                <a:cs typeface="Arial" panose="020B0604020202020204" pitchFamily="34" charset="0"/>
              </a:rPr>
              <a:t>, Schorlemmer, N. Synovic, and G.K. </a:t>
            </a:r>
            <a:r>
              <a:rPr lang="en-US" sz="800" err="1">
                <a:latin typeface="Arial" panose="020B0604020202020204" pitchFamily="34" charset="0"/>
                <a:cs typeface="Arial" panose="020B0604020202020204" pitchFamily="34" charset="0"/>
              </a:rPr>
              <a:t>Thiruvathukal</a:t>
            </a:r>
            <a:r>
              <a:rPr lang="en-US" sz="800">
                <a:latin typeface="Arial" panose="020B0604020202020204" pitchFamily="34" charset="0"/>
                <a:cs typeface="Arial" panose="020B0604020202020204" pitchFamily="34" charset="0"/>
              </a:rPr>
              <a:t>. Reusing Deep Learning Models Challenges and Directions in Software Engineering. Proceedings of the IEEE John Vincent Atanasoff Symposium on Modern Computing (JVA) 2023.</a:t>
            </a:r>
            <a:endParaRPr lang="en" sz="800">
              <a:solidFill>
                <a:schemeClr val="dk1"/>
              </a:solidFill>
            </a:endParaRPr>
          </a:p>
          <a:p>
            <a:pPr marL="0" lvl="0" indent="0" algn="l" rtl="0">
              <a:spcBef>
                <a:spcPts val="0"/>
              </a:spcBef>
              <a:spcAft>
                <a:spcPts val="0"/>
              </a:spcAft>
              <a:buNone/>
            </a:pPr>
            <a:r>
              <a:rPr lang="en" sz="800" b="1">
                <a:solidFill>
                  <a:schemeClr val="dk1"/>
                </a:solidFill>
              </a:rPr>
              <a:t>[ESEM’24]</a:t>
            </a:r>
            <a:r>
              <a:rPr lang="en" sz="800">
                <a:solidFill>
                  <a:schemeClr val="dk1"/>
                </a:solidFill>
              </a:rPr>
              <a:t> Jones, </a:t>
            </a:r>
            <a:r>
              <a:rPr lang="en" sz="800" u="sng">
                <a:solidFill>
                  <a:schemeClr val="dk1"/>
                </a:solidFill>
              </a:rPr>
              <a:t>Jiang</a:t>
            </a:r>
            <a:r>
              <a:rPr lang="en" sz="800">
                <a:solidFill>
                  <a:schemeClr val="dk1"/>
                </a:solidFill>
              </a:rPr>
              <a:t>, Synovic, </a:t>
            </a:r>
            <a:r>
              <a:rPr lang="en" sz="800" err="1">
                <a:solidFill>
                  <a:schemeClr val="dk1"/>
                </a:solidFill>
              </a:rPr>
              <a:t>Thiruvathukal</a:t>
            </a:r>
            <a:r>
              <a:rPr lang="en" sz="800">
                <a:solidFill>
                  <a:schemeClr val="dk1"/>
                </a:solidFill>
              </a:rPr>
              <a:t>, Davis. What do we know about Hugging Face? A systematic literature review and quantitative validation of qualitative claims. In Proceedings of the 18th ACM/IEEE International Symposium on Empirical Software Engineering and Measurement (ESEM) 2024.</a:t>
            </a:r>
            <a:endParaRPr sz="800">
              <a:solidFill>
                <a:schemeClr val="dk1"/>
              </a:solidFill>
            </a:endParaRPr>
          </a:p>
        </p:txBody>
      </p:sp>
      <p:sp>
        <p:nvSpPr>
          <p:cNvPr id="2" name="Slide Number Placeholder 1">
            <a:extLst>
              <a:ext uri="{FF2B5EF4-FFF2-40B4-BE49-F238E27FC236}">
                <a16:creationId xmlns:a16="http://schemas.microsoft.com/office/drawing/2014/main" id="{235ABBA8-798F-B0F4-8657-5C4FAB8A62BF}"/>
              </a:ext>
            </a:extLst>
          </p:cNvPr>
          <p:cNvSpPr>
            <a:spLocks noGrp="1"/>
          </p:cNvSpPr>
          <p:nvPr>
            <p:ph type="sldNum" idx="12"/>
          </p:nvPr>
        </p:nvSpPr>
        <p:spPr>
          <a:xfrm>
            <a:off x="8557950" y="4749900"/>
            <a:ext cx="548700" cy="393600"/>
          </a:xfrm>
        </p:spPr>
        <p:txBody>
          <a:bodyPr/>
          <a:lstStyle/>
          <a:p>
            <a:pPr marL="0" lvl="0" indent="0" algn="r" rtl="0">
              <a:spcBef>
                <a:spcPts val="0"/>
              </a:spcBef>
              <a:spcAft>
                <a:spcPts val="0"/>
              </a:spcAft>
              <a:buNone/>
            </a:pPr>
            <a:fld id="{00000000-1234-1234-1234-123412341234}" type="slidenum">
              <a:rPr lang="en" smtClean="0"/>
              <a:t>29</a:t>
            </a:fld>
            <a:endParaRPr lang="en"/>
          </a:p>
        </p:txBody>
      </p:sp>
      <p:sp>
        <p:nvSpPr>
          <p:cNvPr id="6" name="TextBox 5">
            <a:extLst>
              <a:ext uri="{FF2B5EF4-FFF2-40B4-BE49-F238E27FC236}">
                <a16:creationId xmlns:a16="http://schemas.microsoft.com/office/drawing/2014/main" id="{3E71FFCB-0E36-480D-044F-4077C90F927F}"/>
              </a:ext>
            </a:extLst>
          </p:cNvPr>
          <p:cNvSpPr txBox="1"/>
          <p:nvPr/>
        </p:nvSpPr>
        <p:spPr>
          <a:xfrm>
            <a:off x="0" y="0"/>
            <a:ext cx="4572000" cy="369332"/>
          </a:xfrm>
          <a:prstGeom prst="rect">
            <a:avLst/>
          </a:prstGeom>
          <a:noFill/>
        </p:spPr>
        <p:txBody>
          <a:bodyPr wrap="square">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[Presented in the Preliminary Exam]</a:t>
            </a:r>
          </a:p>
        </p:txBody>
      </p:sp>
    </p:spTree>
    <p:extLst>
      <p:ext uri="{BB962C8B-B14F-4D97-AF65-F5344CB8AC3E}">
        <p14:creationId xmlns:p14="http://schemas.microsoft.com/office/powerpoint/2010/main" val="1511848059"/>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2B91-822D-DEE6-28D1-34FEECA2EA59}"/>
              </a:ext>
            </a:extLst>
          </p:cNvPr>
          <p:cNvSpPr>
            <a:spLocks noGrp="1"/>
          </p:cNvSpPr>
          <p:nvPr>
            <p:ph type="ctrTitle"/>
          </p:nvPr>
        </p:nvSpPr>
        <p:spPr>
          <a:xfrm>
            <a:off x="1143000" y="1676400"/>
            <a:ext cx="6858000" cy="1790700"/>
          </a:xfrm>
        </p:spPr>
        <p:txBody>
          <a:bodyPr anchor="ctr">
            <a:normAutofit/>
          </a:bodyPr>
          <a:lstStyle/>
          <a:p>
            <a:r>
              <a:rPr lang="en-US"/>
              <a:t>Thesis Summary </a:t>
            </a:r>
          </a:p>
        </p:txBody>
      </p:sp>
      <p:sp>
        <p:nvSpPr>
          <p:cNvPr id="3" name="Slide Number Placeholder 2">
            <a:extLst>
              <a:ext uri="{FF2B5EF4-FFF2-40B4-BE49-F238E27FC236}">
                <a16:creationId xmlns:a16="http://schemas.microsoft.com/office/drawing/2014/main" id="{BFEC8CC9-F19E-3EB2-F3D3-E02E3AD1BAB9}"/>
              </a:ext>
            </a:extLst>
          </p:cNvPr>
          <p:cNvSpPr>
            <a:spLocks noGrp="1"/>
          </p:cNvSpPr>
          <p:nvPr>
            <p:ph type="sldNum" sz="quarter" idx="12"/>
          </p:nvPr>
        </p:nvSpPr>
        <p:spPr/>
        <p:txBody>
          <a:bodyPr/>
          <a:lstStyle/>
          <a:p>
            <a:endParaRPr lang="en-US"/>
          </a:p>
        </p:txBody>
      </p:sp>
      <p:sp>
        <p:nvSpPr>
          <p:cNvPr id="4" name="Slide Number Placeholder 1">
            <a:extLst>
              <a:ext uri="{FF2B5EF4-FFF2-40B4-BE49-F238E27FC236}">
                <a16:creationId xmlns:a16="http://schemas.microsoft.com/office/drawing/2014/main" id="{2BEB9F4F-2537-92AE-B817-1258B2CB5FA1}"/>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3</a:t>
            </a:fld>
            <a:endParaRPr lang="en"/>
          </a:p>
        </p:txBody>
      </p:sp>
    </p:spTree>
    <p:extLst>
      <p:ext uri="{BB962C8B-B14F-4D97-AF65-F5344CB8AC3E}">
        <p14:creationId xmlns:p14="http://schemas.microsoft.com/office/powerpoint/2010/main" val="2576187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6"/>
          <p:cNvSpPr txBox="1">
            <a:spLocks noGrp="1"/>
          </p:cNvSpPr>
          <p:nvPr>
            <p:ph type="title"/>
          </p:nvPr>
        </p:nvSpPr>
        <p:spPr>
          <a:xfrm>
            <a:off x="311700" y="-17681"/>
            <a:ext cx="8520600" cy="7389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t>Lack of Knowledge</a:t>
            </a:r>
            <a:endParaRPr/>
          </a:p>
        </p:txBody>
      </p:sp>
      <p:sp>
        <p:nvSpPr>
          <p:cNvPr id="379" name="Google Shape;379;p36"/>
          <p:cNvSpPr txBox="1">
            <a:spLocks noGrp="1"/>
          </p:cNvSpPr>
          <p:nvPr>
            <p:ph type="title" idx="4294967295"/>
          </p:nvPr>
        </p:nvSpPr>
        <p:spPr>
          <a:xfrm>
            <a:off x="0" y="2397125"/>
            <a:ext cx="8778875" cy="1338263"/>
          </a:xfrm>
          <a:prstGeom prst="rect">
            <a:avLst/>
          </a:prstGeom>
        </p:spPr>
        <p:txBody>
          <a:bodyPr spcFirstLastPara="1" wrap="square" lIns="91425" tIns="91425" rIns="91425" bIns="91425" anchor="ctr" anchorCtr="0">
            <a:spAutoFit/>
          </a:bodyPr>
          <a:lstStyle/>
          <a:p>
            <a:pPr marL="457200" lvl="0" indent="-387350" algn="l" rtl="0">
              <a:lnSpc>
                <a:spcPct val="200000"/>
              </a:lnSpc>
              <a:spcBef>
                <a:spcPts val="0"/>
              </a:spcBef>
              <a:spcAft>
                <a:spcPts val="0"/>
              </a:spcAft>
              <a:buSzPts val="2500"/>
              <a:buAutoNum type="arabicPeriod"/>
            </a:pPr>
            <a:r>
              <a:rPr lang="en" sz="2500" b="1"/>
              <a:t>Little literature</a:t>
            </a:r>
            <a:r>
              <a:rPr lang="en" sz="2500"/>
              <a:t> about DL software packages (PTMs) </a:t>
            </a:r>
            <a:endParaRPr sz="2500"/>
          </a:p>
          <a:p>
            <a:pPr marL="457200" lvl="0" indent="-387350" algn="l" rtl="0">
              <a:lnSpc>
                <a:spcPct val="200000"/>
              </a:lnSpc>
              <a:spcBef>
                <a:spcPts val="0"/>
              </a:spcBef>
              <a:spcAft>
                <a:spcPts val="0"/>
              </a:spcAft>
              <a:buSzPts val="2500"/>
              <a:buAutoNum type="arabicPeriod"/>
            </a:pPr>
            <a:r>
              <a:rPr lang="en" sz="2500"/>
              <a:t>Reuse and trust are </a:t>
            </a:r>
            <a:r>
              <a:rPr lang="en" sz="2500" b="1"/>
              <a:t>unexamined</a:t>
            </a:r>
            <a:r>
              <a:rPr lang="en" sz="2500"/>
              <a:t> in DL model registries </a:t>
            </a:r>
            <a:endParaRPr sz="2500"/>
          </a:p>
        </p:txBody>
      </p:sp>
      <p:sp>
        <p:nvSpPr>
          <p:cNvPr id="380" name="Google Shape;380;p36"/>
          <p:cNvSpPr txBox="1">
            <a:spLocks noGrp="1"/>
          </p:cNvSpPr>
          <p:nvPr>
            <p:ph type="title" idx="4294967295"/>
          </p:nvPr>
        </p:nvSpPr>
        <p:spPr>
          <a:xfrm>
            <a:off x="61319" y="1185133"/>
            <a:ext cx="9480550" cy="568325"/>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sz="2500">
                <a:solidFill>
                  <a:srgbClr val="0B5394"/>
                </a:solidFill>
              </a:rPr>
              <a:t>How is this similar to / different from regular software packages?</a:t>
            </a:r>
            <a:endParaRPr sz="2500">
              <a:solidFill>
                <a:srgbClr val="0B5394"/>
              </a:solidFill>
            </a:endParaRPr>
          </a:p>
        </p:txBody>
      </p:sp>
      <p:sp>
        <p:nvSpPr>
          <p:cNvPr id="2" name="Slide Number Placeholder 1">
            <a:extLst>
              <a:ext uri="{FF2B5EF4-FFF2-40B4-BE49-F238E27FC236}">
                <a16:creationId xmlns:a16="http://schemas.microsoft.com/office/drawing/2014/main" id="{71497939-84EB-31C8-A4F6-AF8B74BCC4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cxnSp>
        <p:nvCxnSpPr>
          <p:cNvPr id="3" name="Straight Connector 2">
            <a:extLst>
              <a:ext uri="{FF2B5EF4-FFF2-40B4-BE49-F238E27FC236}">
                <a16:creationId xmlns:a16="http://schemas.microsoft.com/office/drawing/2014/main" id="{35542FDD-6855-600C-C00F-D42DDB3357EF}"/>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78312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7"/>
          <p:cNvSpPr txBox="1"/>
          <p:nvPr/>
        </p:nvSpPr>
        <p:spPr>
          <a:xfrm>
            <a:off x="18450" y="477125"/>
            <a:ext cx="9107100" cy="500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b="1">
                <a:solidFill>
                  <a:schemeClr val="dk1"/>
                </a:solidFill>
                <a:latin typeface="Calibri"/>
                <a:ea typeface="Calibri"/>
                <a:cs typeface="Calibri"/>
                <a:sym typeface="Calibri"/>
              </a:rPr>
              <a:t>Missing attributes</a:t>
            </a:r>
            <a:r>
              <a:rPr lang="en"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i="1">
                <a:solidFill>
                  <a:schemeClr val="dk1"/>
                </a:solidFill>
                <a:latin typeface="Calibri"/>
                <a:ea typeface="Calibri"/>
                <a:cs typeface="Calibri"/>
                <a:sym typeface="Calibri"/>
              </a:rPr>
              <a:t>“Missing details of models” </a:t>
            </a:r>
            <a:endParaRPr sz="1900" i="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i="1">
                <a:solidFill>
                  <a:schemeClr val="dk1"/>
                </a:solidFill>
                <a:latin typeface="Calibri"/>
                <a:ea typeface="Calibri"/>
                <a:cs typeface="Calibri"/>
                <a:sym typeface="Calibri"/>
              </a:rPr>
              <a:t>“Performances of the published models are unclear” </a:t>
            </a:r>
            <a:endParaRPr sz="1900" i="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i="1">
                <a:solidFill>
                  <a:schemeClr val="dk1"/>
                </a:solidFill>
                <a:latin typeface="Calibri"/>
                <a:ea typeface="Calibri"/>
                <a:cs typeface="Calibri"/>
                <a:sym typeface="Calibri"/>
              </a:rPr>
              <a:t>“Different authors process data differently, so it cannot be easily compared”</a:t>
            </a:r>
            <a:endParaRPr sz="1900" i="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900" b="1">
                <a:solidFill>
                  <a:schemeClr val="dk1"/>
                </a:solidFill>
                <a:latin typeface="Calibri"/>
                <a:ea typeface="Calibri"/>
                <a:cs typeface="Calibri"/>
                <a:sym typeface="Calibri"/>
              </a:rPr>
              <a:t>Discrepancies: </a:t>
            </a:r>
            <a:endParaRPr sz="19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a:solidFill>
                  <a:schemeClr val="dk1"/>
                </a:solidFill>
                <a:latin typeface="Calibri"/>
                <a:ea typeface="Calibri"/>
                <a:cs typeface="Calibri"/>
                <a:sym typeface="Calibri"/>
              </a:rPr>
              <a:t>“</a:t>
            </a:r>
            <a:r>
              <a:rPr lang="en" sz="1900" i="1">
                <a:solidFill>
                  <a:schemeClr val="dk1"/>
                </a:solidFill>
                <a:latin typeface="Calibri"/>
                <a:ea typeface="Calibri"/>
                <a:cs typeface="Calibri"/>
                <a:sym typeface="Calibri"/>
              </a:rPr>
              <a:t>Some of the models are over-promising</a:t>
            </a:r>
            <a:r>
              <a:rPr lang="en"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a:solidFill>
                  <a:schemeClr val="dk1"/>
                </a:solidFill>
                <a:latin typeface="Calibri"/>
                <a:ea typeface="Calibri"/>
                <a:cs typeface="Calibri"/>
                <a:sym typeface="Calibri"/>
              </a:rPr>
              <a:t>“</a:t>
            </a:r>
            <a:r>
              <a:rPr lang="en" sz="1900" i="1">
                <a:solidFill>
                  <a:schemeClr val="dk1"/>
                </a:solidFill>
                <a:latin typeface="Calibri"/>
                <a:ea typeface="Calibri"/>
                <a:cs typeface="Calibri"/>
                <a:sym typeface="Calibri"/>
              </a:rPr>
              <a:t>Model names are not named correctly and sometimes the provided scripts are broken</a:t>
            </a:r>
            <a:r>
              <a:rPr lang="en"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900" b="1">
                <a:solidFill>
                  <a:schemeClr val="dk1"/>
                </a:solidFill>
                <a:latin typeface="Calibri"/>
                <a:ea typeface="Calibri"/>
                <a:cs typeface="Calibri"/>
                <a:sym typeface="Calibri"/>
              </a:rPr>
              <a:t>Security and Privacy Risks:</a:t>
            </a:r>
            <a:endParaRPr sz="19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i="1">
                <a:solidFill>
                  <a:schemeClr val="dk1"/>
                </a:solidFill>
                <a:latin typeface="Calibri"/>
                <a:ea typeface="Calibri"/>
                <a:cs typeface="Calibri"/>
                <a:sym typeface="Calibri"/>
              </a:rPr>
              <a:t>“The model deployment and data transmission are not in their control</a:t>
            </a:r>
            <a:r>
              <a:rPr lang="en"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a:solidFill>
                  <a:schemeClr val="dk1"/>
                </a:solidFill>
                <a:latin typeface="Calibri"/>
                <a:ea typeface="Calibri"/>
                <a:cs typeface="Calibri"/>
                <a:sym typeface="Calibri"/>
              </a:rPr>
              <a:t>“</a:t>
            </a:r>
            <a:r>
              <a:rPr lang="en" sz="1900" i="1">
                <a:solidFill>
                  <a:schemeClr val="dk1"/>
                </a:solidFill>
                <a:latin typeface="Calibri"/>
                <a:ea typeface="Calibri"/>
                <a:cs typeface="Calibri"/>
                <a:sym typeface="Calibri"/>
              </a:rPr>
              <a:t>It is hard to know what exactly generated the model because most training logs are missing</a:t>
            </a:r>
            <a:r>
              <a:rPr lang="en"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i="1">
                <a:solidFill>
                  <a:schemeClr val="dk1"/>
                </a:solidFill>
                <a:latin typeface="Calibri"/>
                <a:ea typeface="Calibri"/>
                <a:cs typeface="Calibri"/>
                <a:sym typeface="Calibri"/>
              </a:rPr>
              <a:t>“If the model is trained with malicious intents. It could have a lot of consequences in the real world”</a:t>
            </a:r>
            <a:endParaRPr sz="1900" i="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2900" b="1">
              <a:solidFill>
                <a:schemeClr val="dk1"/>
              </a:solidFill>
              <a:latin typeface="Calibri"/>
              <a:ea typeface="Calibri"/>
              <a:cs typeface="Calibri"/>
              <a:sym typeface="Calibri"/>
            </a:endParaRPr>
          </a:p>
        </p:txBody>
      </p:sp>
      <p:sp>
        <p:nvSpPr>
          <p:cNvPr id="511" name="Google Shape;511;p47"/>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Why PTM Reuse is hard?</a:t>
            </a:r>
            <a:endParaRPr/>
          </a:p>
        </p:txBody>
      </p:sp>
      <p:sp>
        <p:nvSpPr>
          <p:cNvPr id="513" name="Google Shape;513;p47"/>
          <p:cNvSpPr txBox="1"/>
          <p:nvPr/>
        </p:nvSpPr>
        <p:spPr>
          <a:xfrm>
            <a:off x="4496025" y="615600"/>
            <a:ext cx="3000000" cy="47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i="1">
                <a:solidFill>
                  <a:srgbClr val="0000FF"/>
                </a:solidFill>
                <a:latin typeface="Calibri"/>
                <a:ea typeface="Calibri"/>
                <a:cs typeface="Calibri"/>
                <a:sym typeface="Calibri"/>
              </a:rPr>
              <a:t>Transparency (Trust)</a:t>
            </a:r>
            <a:endParaRPr sz="1900" i="1">
              <a:solidFill>
                <a:srgbClr val="0000FF"/>
              </a:solidFill>
              <a:latin typeface="Calibri"/>
              <a:ea typeface="Calibri"/>
              <a:cs typeface="Calibri"/>
              <a:sym typeface="Calibri"/>
            </a:endParaRPr>
          </a:p>
        </p:txBody>
      </p:sp>
      <p:sp>
        <p:nvSpPr>
          <p:cNvPr id="514" name="Google Shape;514;p47"/>
          <p:cNvSpPr txBox="1"/>
          <p:nvPr/>
        </p:nvSpPr>
        <p:spPr>
          <a:xfrm>
            <a:off x="5884675" y="1092600"/>
            <a:ext cx="3000000" cy="47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i="1">
                <a:solidFill>
                  <a:srgbClr val="0000FF"/>
                </a:solidFill>
                <a:latin typeface="Calibri"/>
                <a:ea typeface="Calibri"/>
                <a:cs typeface="Calibri"/>
                <a:sym typeface="Calibri"/>
              </a:rPr>
              <a:t>Comparability (Reuse)</a:t>
            </a:r>
            <a:endParaRPr>
              <a:solidFill>
                <a:srgbClr val="0000FF"/>
              </a:solidFill>
            </a:endParaRPr>
          </a:p>
        </p:txBody>
      </p:sp>
      <p:sp>
        <p:nvSpPr>
          <p:cNvPr id="515" name="Google Shape;515;p47"/>
          <p:cNvSpPr txBox="1"/>
          <p:nvPr/>
        </p:nvSpPr>
        <p:spPr>
          <a:xfrm>
            <a:off x="3432150" y="1888550"/>
            <a:ext cx="3000000" cy="47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a:solidFill>
                  <a:srgbClr val="0000FF"/>
                </a:solidFill>
                <a:latin typeface="Calibri"/>
                <a:ea typeface="Calibri"/>
                <a:cs typeface="Calibri"/>
                <a:sym typeface="Calibri"/>
              </a:rPr>
              <a:t>Discrepancy (Trust + reuse)</a:t>
            </a:r>
            <a:endParaRPr>
              <a:solidFill>
                <a:srgbClr val="0000FF"/>
              </a:solidFill>
            </a:endParaRPr>
          </a:p>
        </p:txBody>
      </p:sp>
      <p:sp>
        <p:nvSpPr>
          <p:cNvPr id="516" name="Google Shape;516;p47"/>
          <p:cNvSpPr txBox="1"/>
          <p:nvPr/>
        </p:nvSpPr>
        <p:spPr>
          <a:xfrm>
            <a:off x="6125550" y="1966300"/>
            <a:ext cx="3000000" cy="47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a:solidFill>
                  <a:srgbClr val="0000FF"/>
                </a:solidFill>
                <a:latin typeface="Calibri"/>
                <a:ea typeface="Calibri"/>
                <a:cs typeface="Calibri"/>
                <a:sym typeface="Calibri"/>
              </a:rPr>
              <a:t>Lack of maintenance (Reuse)</a:t>
            </a:r>
            <a:endParaRPr>
              <a:solidFill>
                <a:srgbClr val="0000FF"/>
              </a:solidFill>
            </a:endParaRPr>
          </a:p>
        </p:txBody>
      </p:sp>
      <p:cxnSp>
        <p:nvCxnSpPr>
          <p:cNvPr id="517" name="Google Shape;517;p47"/>
          <p:cNvCxnSpPr>
            <a:endCxn id="513" idx="1"/>
          </p:cNvCxnSpPr>
          <p:nvPr/>
        </p:nvCxnSpPr>
        <p:spPr>
          <a:xfrm rot="10800000" flipH="1">
            <a:off x="3055125" y="854100"/>
            <a:ext cx="1440900" cy="67800"/>
          </a:xfrm>
          <a:prstGeom prst="straightConnector1">
            <a:avLst/>
          </a:prstGeom>
          <a:noFill/>
          <a:ln w="9525" cap="flat" cmpd="sng">
            <a:solidFill>
              <a:schemeClr val="dk2"/>
            </a:solidFill>
            <a:prstDash val="solid"/>
            <a:round/>
            <a:headEnd type="none" w="med" len="med"/>
            <a:tailEnd type="triangle" w="med" len="med"/>
          </a:ln>
        </p:spPr>
      </p:cxnSp>
      <p:cxnSp>
        <p:nvCxnSpPr>
          <p:cNvPr id="518" name="Google Shape;518;p47"/>
          <p:cNvCxnSpPr/>
          <p:nvPr/>
        </p:nvCxnSpPr>
        <p:spPr>
          <a:xfrm rot="10800000" flipH="1">
            <a:off x="5021300" y="999750"/>
            <a:ext cx="133200" cy="300000"/>
          </a:xfrm>
          <a:prstGeom prst="straightConnector1">
            <a:avLst/>
          </a:prstGeom>
          <a:noFill/>
          <a:ln w="9525" cap="flat" cmpd="sng">
            <a:solidFill>
              <a:schemeClr val="dk2"/>
            </a:solidFill>
            <a:prstDash val="solid"/>
            <a:round/>
            <a:headEnd type="none" w="med" len="med"/>
            <a:tailEnd type="triangle" w="med" len="med"/>
          </a:ln>
        </p:spPr>
      </p:cxnSp>
      <p:cxnSp>
        <p:nvCxnSpPr>
          <p:cNvPr id="519" name="Google Shape;519;p47"/>
          <p:cNvCxnSpPr/>
          <p:nvPr/>
        </p:nvCxnSpPr>
        <p:spPr>
          <a:xfrm rot="10800000" flipH="1">
            <a:off x="6976500" y="1455175"/>
            <a:ext cx="33300" cy="222300"/>
          </a:xfrm>
          <a:prstGeom prst="straightConnector1">
            <a:avLst/>
          </a:prstGeom>
          <a:noFill/>
          <a:ln w="9525" cap="flat" cmpd="sng">
            <a:solidFill>
              <a:schemeClr val="dk2"/>
            </a:solidFill>
            <a:prstDash val="solid"/>
            <a:round/>
            <a:headEnd type="none" w="med" len="med"/>
            <a:tailEnd type="triangle" w="med" len="med"/>
          </a:ln>
        </p:spPr>
      </p:cxnSp>
      <p:cxnSp>
        <p:nvCxnSpPr>
          <p:cNvPr id="520" name="Google Shape;520;p47"/>
          <p:cNvCxnSpPr>
            <a:endCxn id="515" idx="1"/>
          </p:cNvCxnSpPr>
          <p:nvPr/>
        </p:nvCxnSpPr>
        <p:spPr>
          <a:xfrm rot="10800000" flipH="1">
            <a:off x="2321850" y="2127050"/>
            <a:ext cx="1110300" cy="172500"/>
          </a:xfrm>
          <a:prstGeom prst="straightConnector1">
            <a:avLst/>
          </a:prstGeom>
          <a:noFill/>
          <a:ln w="9525" cap="flat" cmpd="sng">
            <a:solidFill>
              <a:schemeClr val="dk2"/>
            </a:solidFill>
            <a:prstDash val="solid"/>
            <a:round/>
            <a:headEnd type="none" w="med" len="med"/>
            <a:tailEnd type="triangle" w="med" len="med"/>
          </a:ln>
        </p:spPr>
      </p:cxnSp>
      <p:cxnSp>
        <p:nvCxnSpPr>
          <p:cNvPr id="521" name="Google Shape;521;p47"/>
          <p:cNvCxnSpPr/>
          <p:nvPr/>
        </p:nvCxnSpPr>
        <p:spPr>
          <a:xfrm rot="10800000" flipH="1">
            <a:off x="6032225" y="2332775"/>
            <a:ext cx="366600" cy="211200"/>
          </a:xfrm>
          <a:prstGeom prst="straightConnector1">
            <a:avLst/>
          </a:prstGeom>
          <a:noFill/>
          <a:ln w="9525" cap="flat" cmpd="sng">
            <a:solidFill>
              <a:schemeClr val="dk2"/>
            </a:solidFill>
            <a:prstDash val="solid"/>
            <a:round/>
            <a:headEnd type="none" w="med" len="med"/>
            <a:tailEnd type="triangle" w="med" len="med"/>
          </a:ln>
        </p:spPr>
      </p:cxnSp>
      <p:cxnSp>
        <p:nvCxnSpPr>
          <p:cNvPr id="522" name="Google Shape;522;p47"/>
          <p:cNvCxnSpPr/>
          <p:nvPr/>
        </p:nvCxnSpPr>
        <p:spPr>
          <a:xfrm rot="10800000" flipH="1">
            <a:off x="4065925" y="2299575"/>
            <a:ext cx="455400" cy="377700"/>
          </a:xfrm>
          <a:prstGeom prst="straightConnector1">
            <a:avLst/>
          </a:prstGeom>
          <a:noFill/>
          <a:ln w="9525" cap="flat" cmpd="sng">
            <a:solidFill>
              <a:schemeClr val="dk2"/>
            </a:solidFill>
            <a:prstDash val="solid"/>
            <a:round/>
            <a:headEnd type="none" w="med" len="med"/>
            <a:tailEnd type="triangle" w="med" len="med"/>
          </a:ln>
        </p:spPr>
      </p:cxnSp>
      <p:sp>
        <p:nvSpPr>
          <p:cNvPr id="523" name="Google Shape;523;p47"/>
          <p:cNvSpPr txBox="1"/>
          <p:nvPr/>
        </p:nvSpPr>
        <p:spPr>
          <a:xfrm>
            <a:off x="4133875" y="2840000"/>
            <a:ext cx="3000000" cy="47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a:solidFill>
                  <a:srgbClr val="0000FF"/>
                </a:solidFill>
                <a:latin typeface="Calibri"/>
                <a:ea typeface="Calibri"/>
                <a:cs typeface="Calibri"/>
                <a:sym typeface="Calibri"/>
              </a:rPr>
              <a:t>Privacy (Trust)</a:t>
            </a:r>
            <a:endParaRPr>
              <a:solidFill>
                <a:srgbClr val="0000FF"/>
              </a:solidFill>
            </a:endParaRPr>
          </a:p>
        </p:txBody>
      </p:sp>
      <p:sp>
        <p:nvSpPr>
          <p:cNvPr id="524" name="Google Shape;524;p47"/>
          <p:cNvSpPr txBox="1"/>
          <p:nvPr/>
        </p:nvSpPr>
        <p:spPr>
          <a:xfrm>
            <a:off x="4965750" y="3791450"/>
            <a:ext cx="3000000" cy="47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a:solidFill>
                  <a:srgbClr val="0000FF"/>
                </a:solidFill>
                <a:latin typeface="Calibri"/>
                <a:ea typeface="Calibri"/>
                <a:cs typeface="Calibri"/>
                <a:sym typeface="Calibri"/>
              </a:rPr>
              <a:t>Security (Trust)</a:t>
            </a:r>
            <a:endParaRPr>
              <a:solidFill>
                <a:srgbClr val="0000FF"/>
              </a:solidFill>
            </a:endParaRPr>
          </a:p>
        </p:txBody>
      </p:sp>
      <p:cxnSp>
        <p:nvCxnSpPr>
          <p:cNvPr id="525" name="Google Shape;525;p47"/>
          <p:cNvCxnSpPr/>
          <p:nvPr/>
        </p:nvCxnSpPr>
        <p:spPr>
          <a:xfrm rot="10800000" flipH="1">
            <a:off x="3821525" y="3155100"/>
            <a:ext cx="355500" cy="144300"/>
          </a:xfrm>
          <a:prstGeom prst="straightConnector1">
            <a:avLst/>
          </a:prstGeom>
          <a:noFill/>
          <a:ln w="9525" cap="flat" cmpd="sng">
            <a:solidFill>
              <a:schemeClr val="dk2"/>
            </a:solidFill>
            <a:prstDash val="solid"/>
            <a:round/>
            <a:headEnd type="none" w="med" len="med"/>
            <a:tailEnd type="triangle" w="med" len="med"/>
          </a:ln>
        </p:spPr>
      </p:cxnSp>
      <p:cxnSp>
        <p:nvCxnSpPr>
          <p:cNvPr id="526" name="Google Shape;526;p47"/>
          <p:cNvCxnSpPr>
            <a:endCxn id="524" idx="1"/>
          </p:cNvCxnSpPr>
          <p:nvPr/>
        </p:nvCxnSpPr>
        <p:spPr>
          <a:xfrm>
            <a:off x="4310250" y="3899150"/>
            <a:ext cx="655500" cy="130800"/>
          </a:xfrm>
          <a:prstGeom prst="straightConnector1">
            <a:avLst/>
          </a:prstGeom>
          <a:noFill/>
          <a:ln w="9525" cap="flat" cmpd="sng">
            <a:solidFill>
              <a:schemeClr val="dk2"/>
            </a:solidFill>
            <a:prstDash val="solid"/>
            <a:round/>
            <a:headEnd type="none" w="med" len="med"/>
            <a:tailEnd type="triangle" w="med" len="med"/>
          </a:ln>
        </p:spPr>
      </p:cxnSp>
      <p:cxnSp>
        <p:nvCxnSpPr>
          <p:cNvPr id="527" name="Google Shape;527;p47"/>
          <p:cNvCxnSpPr/>
          <p:nvPr/>
        </p:nvCxnSpPr>
        <p:spPr>
          <a:xfrm rot="10800000" flipH="1">
            <a:off x="5121275" y="4132425"/>
            <a:ext cx="366600" cy="189000"/>
          </a:xfrm>
          <a:prstGeom prst="straightConnector1">
            <a:avLst/>
          </a:prstGeom>
          <a:noFill/>
          <a:ln w="9525" cap="flat" cmpd="sng">
            <a:solidFill>
              <a:schemeClr val="dk2"/>
            </a:solidFill>
            <a:prstDash val="solid"/>
            <a:round/>
            <a:headEnd type="none" w="med" len="med"/>
            <a:tailEnd type="triangle" w="med" len="med"/>
          </a:ln>
        </p:spPr>
      </p:cxnSp>
      <p:sp>
        <p:nvSpPr>
          <p:cNvPr id="528" name="Google Shape;528;p47"/>
          <p:cNvSpPr txBox="1"/>
          <p:nvPr/>
        </p:nvSpPr>
        <p:spPr>
          <a:xfrm>
            <a:off x="1965750" y="483300"/>
            <a:ext cx="1284300" cy="4386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650" i="1">
                <a:solidFill>
                  <a:srgbClr val="0070C0"/>
                </a:solidFill>
                <a:latin typeface="Calibri"/>
                <a:ea typeface="Calibri"/>
                <a:cs typeface="Calibri"/>
                <a:sym typeface="Calibri"/>
              </a:rPr>
              <a:t>10/12, 83%</a:t>
            </a:r>
            <a:endParaRPr sz="1650" i="1">
              <a:solidFill>
                <a:srgbClr val="0070C0"/>
              </a:solidFill>
              <a:latin typeface="Calibri"/>
              <a:ea typeface="Calibri"/>
              <a:cs typeface="Calibri"/>
              <a:sym typeface="Calibri"/>
            </a:endParaRPr>
          </a:p>
        </p:txBody>
      </p:sp>
      <p:sp>
        <p:nvSpPr>
          <p:cNvPr id="529" name="Google Shape;529;p47"/>
          <p:cNvSpPr txBox="1"/>
          <p:nvPr/>
        </p:nvSpPr>
        <p:spPr>
          <a:xfrm>
            <a:off x="1521325" y="1819200"/>
            <a:ext cx="1110300" cy="4386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650" i="1">
                <a:solidFill>
                  <a:srgbClr val="0070C0"/>
                </a:solidFill>
                <a:latin typeface="Calibri"/>
                <a:ea typeface="Calibri"/>
                <a:cs typeface="Calibri"/>
                <a:sym typeface="Calibri"/>
              </a:rPr>
              <a:t>9/12, 75%</a:t>
            </a:r>
            <a:endParaRPr sz="1650" i="1">
              <a:solidFill>
                <a:srgbClr val="0070C0"/>
              </a:solidFill>
              <a:latin typeface="Calibri"/>
              <a:ea typeface="Calibri"/>
              <a:cs typeface="Calibri"/>
              <a:sym typeface="Calibri"/>
            </a:endParaRPr>
          </a:p>
        </p:txBody>
      </p:sp>
      <p:sp>
        <p:nvSpPr>
          <p:cNvPr id="530" name="Google Shape;530;p47"/>
          <p:cNvSpPr txBox="1"/>
          <p:nvPr/>
        </p:nvSpPr>
        <p:spPr>
          <a:xfrm>
            <a:off x="2760300" y="2859200"/>
            <a:ext cx="1110300" cy="4386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650" i="1">
                <a:solidFill>
                  <a:srgbClr val="0070C0"/>
                </a:solidFill>
                <a:latin typeface="Calibri"/>
                <a:ea typeface="Calibri"/>
                <a:cs typeface="Calibri"/>
                <a:sym typeface="Calibri"/>
              </a:rPr>
              <a:t>3/12, 25%</a:t>
            </a:r>
            <a:endParaRPr sz="1650" i="1">
              <a:solidFill>
                <a:srgbClr val="0070C0"/>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A3FE9D87-4511-ACDD-A4B9-A7415C5DA4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cxnSp>
        <p:nvCxnSpPr>
          <p:cNvPr id="3" name="Straight Connector 2">
            <a:extLst>
              <a:ext uri="{FF2B5EF4-FFF2-40B4-BE49-F238E27FC236}">
                <a16:creationId xmlns:a16="http://schemas.microsoft.com/office/drawing/2014/main" id="{D77831F7-0906-17D4-283A-381973166096}"/>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1688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10">
                                            <p:txEl>
                                              <p:pRg st="11" end="1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1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1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1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1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1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2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2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1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52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2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2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2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1"/>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PTM Package vs. Traditional Package</a:t>
            </a:r>
            <a:endParaRPr/>
          </a:p>
        </p:txBody>
      </p:sp>
      <p:pic>
        <p:nvPicPr>
          <p:cNvPr id="567" name="Google Shape;567;p51"/>
          <p:cNvPicPr preferRelativeResize="0"/>
          <p:nvPr/>
        </p:nvPicPr>
        <p:blipFill>
          <a:blip r:embed="rId3">
            <a:alphaModFix/>
          </a:blip>
          <a:srcRect t="24238"/>
          <a:stretch/>
        </p:blipFill>
        <p:spPr>
          <a:xfrm>
            <a:off x="138479" y="1191371"/>
            <a:ext cx="6348395" cy="3248282"/>
          </a:xfrm>
          <a:prstGeom prst="rect">
            <a:avLst/>
          </a:prstGeom>
          <a:noFill/>
          <a:ln>
            <a:noFill/>
          </a:ln>
        </p:spPr>
      </p:pic>
      <p:sp>
        <p:nvSpPr>
          <p:cNvPr id="2" name="Slide Number Placeholder 1">
            <a:extLst>
              <a:ext uri="{FF2B5EF4-FFF2-40B4-BE49-F238E27FC236}">
                <a16:creationId xmlns:a16="http://schemas.microsoft.com/office/drawing/2014/main" id="{F2CA6097-C8D6-9845-A16C-94F34B13227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cxnSp>
        <p:nvCxnSpPr>
          <p:cNvPr id="3" name="Straight Connector 2">
            <a:extLst>
              <a:ext uri="{FF2B5EF4-FFF2-40B4-BE49-F238E27FC236}">
                <a16:creationId xmlns:a16="http://schemas.microsoft.com/office/drawing/2014/main" id="{6C9DEC23-5936-1330-832E-26C89650B0EB}"/>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Google Shape;424;p11">
            <a:extLst>
              <a:ext uri="{FF2B5EF4-FFF2-40B4-BE49-F238E27FC236}">
                <a16:creationId xmlns:a16="http://schemas.microsoft.com/office/drawing/2014/main" id="{86387601-A14C-C17E-D4CF-9441BEC4C8A9}"/>
              </a:ext>
            </a:extLst>
          </p:cNvPr>
          <p:cNvPicPr preferRelativeResize="0"/>
          <p:nvPr/>
        </p:nvPicPr>
        <p:blipFill rotWithShape="1">
          <a:blip r:embed="rId4">
            <a:alphaModFix/>
          </a:blip>
          <a:srcRect/>
          <a:stretch/>
        </p:blipFill>
        <p:spPr>
          <a:xfrm>
            <a:off x="7116109" y="1979836"/>
            <a:ext cx="1054250" cy="2848703"/>
          </a:xfrm>
          <a:prstGeom prst="rect">
            <a:avLst/>
          </a:prstGeom>
          <a:noFill/>
          <a:ln>
            <a:noFill/>
          </a:ln>
        </p:spPr>
      </p:pic>
      <p:cxnSp>
        <p:nvCxnSpPr>
          <p:cNvPr id="5" name="Google Shape;425;p11">
            <a:extLst>
              <a:ext uri="{FF2B5EF4-FFF2-40B4-BE49-F238E27FC236}">
                <a16:creationId xmlns:a16="http://schemas.microsoft.com/office/drawing/2014/main" id="{D0DCBC82-6CF2-EA80-E99B-6C8E046E4009}"/>
              </a:ext>
            </a:extLst>
          </p:cNvPr>
          <p:cNvCxnSpPr/>
          <p:nvPr/>
        </p:nvCxnSpPr>
        <p:spPr>
          <a:xfrm>
            <a:off x="7139626" y="3408905"/>
            <a:ext cx="972300" cy="406500"/>
          </a:xfrm>
          <a:prstGeom prst="straightConnector1">
            <a:avLst/>
          </a:prstGeom>
          <a:noFill/>
          <a:ln w="63500" cap="flat" cmpd="sng">
            <a:solidFill>
              <a:srgbClr val="FF0000"/>
            </a:solidFill>
            <a:prstDash val="solid"/>
            <a:round/>
            <a:headEnd type="none" w="sm" len="sm"/>
            <a:tailEnd type="none" w="sm" len="sm"/>
          </a:ln>
        </p:spPr>
      </p:cxnSp>
      <p:cxnSp>
        <p:nvCxnSpPr>
          <p:cNvPr id="6" name="Google Shape;426;p11">
            <a:extLst>
              <a:ext uri="{FF2B5EF4-FFF2-40B4-BE49-F238E27FC236}">
                <a16:creationId xmlns:a16="http://schemas.microsoft.com/office/drawing/2014/main" id="{265B9E60-4EA5-4DB7-FE08-D2BFB809884C}"/>
              </a:ext>
            </a:extLst>
          </p:cNvPr>
          <p:cNvCxnSpPr/>
          <p:nvPr/>
        </p:nvCxnSpPr>
        <p:spPr>
          <a:xfrm>
            <a:off x="7101676" y="3909624"/>
            <a:ext cx="1048200" cy="338400"/>
          </a:xfrm>
          <a:prstGeom prst="straightConnector1">
            <a:avLst/>
          </a:prstGeom>
          <a:noFill/>
          <a:ln w="63500" cap="flat" cmpd="sng">
            <a:solidFill>
              <a:srgbClr val="FF0000"/>
            </a:solidFill>
            <a:prstDash val="solid"/>
            <a:round/>
            <a:headEnd type="none" w="sm" len="sm"/>
            <a:tailEnd type="none" w="sm" len="sm"/>
          </a:ln>
        </p:spPr>
      </p:cxnSp>
      <p:sp>
        <p:nvSpPr>
          <p:cNvPr id="8" name="TextBox 7">
            <a:extLst>
              <a:ext uri="{FF2B5EF4-FFF2-40B4-BE49-F238E27FC236}">
                <a16:creationId xmlns:a16="http://schemas.microsoft.com/office/drawing/2014/main" id="{B504C58B-4DBF-02CC-92A1-7B4EC9F843B5}"/>
              </a:ext>
            </a:extLst>
          </p:cNvPr>
          <p:cNvSpPr txBox="1"/>
          <p:nvPr/>
        </p:nvSpPr>
        <p:spPr>
          <a:xfrm>
            <a:off x="6680715" y="897608"/>
            <a:ext cx="1925037" cy="400110"/>
          </a:xfrm>
          <a:prstGeom prst="rect">
            <a:avLst/>
          </a:prstGeom>
          <a:noFill/>
        </p:spPr>
        <p:txBody>
          <a:bodyPr wrap="square">
            <a:spAutoFit/>
          </a:bodyPr>
          <a:lstStyle/>
          <a:p>
            <a:pPr algn="ctr"/>
            <a:r>
              <a:rPr lang="en-US" sz="1800" b="1" i="1" u="sng">
                <a:solidFill>
                  <a:schemeClr val="dk1"/>
                </a:solidFill>
                <a:latin typeface="Calibri"/>
                <a:ea typeface="Calibri"/>
                <a:cs typeface="Calibri"/>
                <a:sym typeface="Calibri"/>
              </a:rPr>
              <a:t>STRIDE </a:t>
            </a:r>
            <a:r>
              <a:rPr lang="en-US" sz="2000" b="1" i="1" u="sng">
                <a:solidFill>
                  <a:schemeClr val="dk1"/>
                </a:solidFill>
                <a:latin typeface="Calibri"/>
                <a:ea typeface="Calibri"/>
                <a:cs typeface="Calibri"/>
                <a:sym typeface="Calibri"/>
              </a:rPr>
              <a:t>Analysis</a:t>
            </a:r>
            <a:endParaRPr lang="en-US" sz="2000" b="1" u="sng"/>
          </a:p>
        </p:txBody>
      </p:sp>
      <p:cxnSp>
        <p:nvCxnSpPr>
          <p:cNvPr id="9" name="Straight Connector 8">
            <a:extLst>
              <a:ext uri="{FF2B5EF4-FFF2-40B4-BE49-F238E27FC236}">
                <a16:creationId xmlns:a16="http://schemas.microsoft.com/office/drawing/2014/main" id="{9BA7AD00-44A5-25A7-AE21-9BCE7DB4DE18}"/>
              </a:ext>
            </a:extLst>
          </p:cNvPr>
          <p:cNvCxnSpPr>
            <a:cxnSpLocks/>
            <a:stCxn id="8" idx="2"/>
            <a:endCxn id="4" idx="0"/>
          </p:cNvCxnSpPr>
          <p:nvPr/>
        </p:nvCxnSpPr>
        <p:spPr>
          <a:xfrm>
            <a:off x="7643234" y="1297718"/>
            <a:ext cx="0" cy="682118"/>
          </a:xfrm>
          <a:prstGeom prst="line">
            <a:avLst/>
          </a:prstGeom>
          <a:ln w="635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14373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1">
          <a:extLst>
            <a:ext uri="{FF2B5EF4-FFF2-40B4-BE49-F238E27FC236}">
              <a16:creationId xmlns:a16="http://schemas.microsoft.com/office/drawing/2014/main" id="{C09CEAF4-7098-9770-F075-F7E098B68003}"/>
            </a:ext>
          </a:extLst>
        </p:cNvPr>
        <p:cNvGrpSpPr/>
        <p:nvPr/>
      </p:nvGrpSpPr>
      <p:grpSpPr>
        <a:xfrm>
          <a:off x="0" y="0"/>
          <a:ext cx="0" cy="0"/>
          <a:chOff x="0" y="0"/>
          <a:chExt cx="0" cy="0"/>
        </a:xfrm>
      </p:grpSpPr>
      <p:sp>
        <p:nvSpPr>
          <p:cNvPr id="512" name="Google Shape;512;p28">
            <a:extLst>
              <a:ext uri="{FF2B5EF4-FFF2-40B4-BE49-F238E27FC236}">
                <a16:creationId xmlns:a16="http://schemas.microsoft.com/office/drawing/2014/main" id="{1902CA4B-4358-13A0-7CB3-53178DA37BBB}"/>
              </a:ext>
            </a:extLst>
          </p:cNvPr>
          <p:cNvSpPr txBox="1">
            <a:spLocks noGrp="1"/>
          </p:cNvSpPr>
          <p:nvPr>
            <p:ph type="title"/>
          </p:nvPr>
        </p:nvSpPr>
        <p:spPr>
          <a:xfrm>
            <a:off x="234332" y="106489"/>
            <a:ext cx="8450036" cy="441774"/>
          </a:xfrm>
        </p:spPr>
        <p:txBody>
          <a:bodyPr spcFirstLastPara="1" vert="horz" lIns="91440" tIns="45720" rIns="91440" bIns="45720" rtlCol="0" anchor="ctr" anchorCtr="0">
            <a:noAutofit/>
          </a:bodyPr>
          <a:lstStyle/>
          <a:p>
            <a:pPr>
              <a:lnSpc>
                <a:spcPct val="150000"/>
              </a:lnSpc>
              <a:spcBef>
                <a:spcPts val="0"/>
              </a:spcBef>
              <a:buClr>
                <a:schemeClr val="dk1"/>
              </a:buClr>
              <a:buSzPts val="1100"/>
            </a:pPr>
            <a:r>
              <a:rPr lang="en-US" sz="3000">
                <a:solidFill>
                  <a:schemeClr val="dk1"/>
                </a:solidFill>
              </a:rPr>
              <a:t>Takeaway Message</a:t>
            </a:r>
          </a:p>
        </p:txBody>
      </p:sp>
      <p:sp>
        <p:nvSpPr>
          <p:cNvPr id="6" name="TextBox 5">
            <a:extLst>
              <a:ext uri="{FF2B5EF4-FFF2-40B4-BE49-F238E27FC236}">
                <a16:creationId xmlns:a16="http://schemas.microsoft.com/office/drawing/2014/main" id="{E4E70D2B-B6C3-04A3-E8CA-CD90D8943A6D}"/>
              </a:ext>
            </a:extLst>
          </p:cNvPr>
          <p:cNvSpPr txBox="1"/>
          <p:nvPr/>
        </p:nvSpPr>
        <p:spPr>
          <a:xfrm>
            <a:off x="159868" y="715718"/>
            <a:ext cx="5072334" cy="3292754"/>
          </a:xfrm>
          <a:prstGeom prst="rect">
            <a:avLst/>
          </a:prstGeom>
        </p:spPr>
        <p:txBody>
          <a:bodyPr vert="horz" lIns="91440" tIns="45720" rIns="91440" bIns="45720" rtlCol="0">
            <a:normAutofit/>
          </a:bodyPr>
          <a:lstStyle/>
          <a:p>
            <a:pPr rtl="0">
              <a:buNone/>
            </a:pPr>
            <a:r>
              <a:rPr lang="en-US" sz="2000">
                <a:solidFill>
                  <a:schemeClr val="dk1"/>
                </a:solidFill>
                <a:latin typeface="Calibri"/>
                <a:cs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6"/>
                  </a:ext>
                </a:extLst>
              </a:rPr>
              <a:t>PTM reuse is an emerging (emerged?) form of software reuse, with novel characteristics</a:t>
            </a:r>
            <a:endParaRPr lang="en-US" sz="2000"/>
          </a:p>
          <a:p>
            <a:pPr rtl="0">
              <a:buNone/>
            </a:pPr>
            <a:endParaRPr lang="en-US" sz="20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6"/>
                </a:ext>
              </a:extLst>
            </a:endParaRPr>
          </a:p>
          <a:p>
            <a:r>
              <a:rPr lang="en-US" sz="20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6"/>
                  </a:ext>
                </a:extLst>
              </a:rPr>
              <a:t>Aspects of PTM reuse are different from traditional software packages…</a:t>
            </a:r>
            <a:endParaRPr lang="en-US" sz="2000" i="0" u="none" strike="noStrike" cap="none">
              <a:solidFill>
                <a:schemeClr val="dk1"/>
              </a:solidFill>
              <a:latin typeface="Calibri"/>
              <a:ea typeface="Calibri"/>
              <a:cs typeface="Calibri"/>
              <a:sym typeface="Calibri"/>
            </a:endParaRPr>
          </a:p>
          <a:p>
            <a:pPr rtl="0">
              <a:buNone/>
            </a:pPr>
            <a:endParaRPr lang="en-US" sz="20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6"/>
                </a:ext>
              </a:extLst>
            </a:endParaRPr>
          </a:p>
          <a:p>
            <a:r>
              <a:rPr lang="en-US" sz="2000">
                <a:solidFill>
                  <a:schemeClr val="dk1"/>
                </a:solidFill>
                <a:latin typeface="Calibri"/>
                <a:cs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6"/>
                  </a:ext>
                </a:extLst>
              </a:rPr>
              <a:t>We have only scratched the surface of PTM reuse</a:t>
            </a:r>
          </a:p>
          <a:p>
            <a:endParaRPr lang="en-US" sz="2000">
              <a:solidFill>
                <a:schemeClr val="dk1"/>
              </a:solidFill>
              <a:latin typeface="Calibri"/>
              <a:ea typeface="Calibri"/>
              <a:cs typeface="Calibri"/>
              <a:sym typeface="Calibri"/>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6"/>
                </a:ext>
              </a:extLst>
            </a:endParaRPr>
          </a:p>
          <a:p>
            <a:pPr marL="0" lvl="1" defTabSz="685800">
              <a:lnSpc>
                <a:spcPct val="90000"/>
              </a:lnSpc>
              <a:spcBef>
                <a:spcPts val="750"/>
              </a:spcBef>
              <a:buClr>
                <a:srgbClr val="000000"/>
              </a:buClr>
              <a:buSzPts val="2400"/>
            </a:pPr>
            <a:endParaRPr lang="en-US" sz="2000">
              <a:latin typeface="Acumin Pro" panose="020B0504020202020204" pitchFamily="34" charset="77"/>
            </a:endParaRPr>
          </a:p>
          <a:p>
            <a:pPr marL="0" marR="0" lvl="1" defTabSz="685800">
              <a:lnSpc>
                <a:spcPct val="90000"/>
              </a:lnSpc>
              <a:spcBef>
                <a:spcPts val="750"/>
              </a:spcBef>
              <a:spcAft>
                <a:spcPts val="0"/>
              </a:spcAft>
              <a:buClr>
                <a:srgbClr val="000000"/>
              </a:buClr>
              <a:buSzPts val="2400"/>
            </a:pPr>
            <a:endParaRPr lang="en-US" sz="1500">
              <a:latin typeface="Acumin Pro" panose="020B0504020202020204" pitchFamily="34" charset="77"/>
            </a:endParaRPr>
          </a:p>
        </p:txBody>
      </p:sp>
      <p:sp>
        <p:nvSpPr>
          <p:cNvPr id="4" name="TextBox 3">
            <a:extLst>
              <a:ext uri="{FF2B5EF4-FFF2-40B4-BE49-F238E27FC236}">
                <a16:creationId xmlns:a16="http://schemas.microsoft.com/office/drawing/2014/main" id="{B0EF6CB8-F5A5-5571-9670-29572999E53E}"/>
              </a:ext>
            </a:extLst>
          </p:cNvPr>
          <p:cNvSpPr txBox="1"/>
          <p:nvPr/>
        </p:nvSpPr>
        <p:spPr>
          <a:xfrm>
            <a:off x="342900" y="715718"/>
            <a:ext cx="8458200" cy="274320"/>
          </a:xfrm>
          <a:prstGeom prst="rect">
            <a:avLst/>
          </a:prstGeom>
        </p:spPr>
        <p:txBody>
          <a:bodyPr vert="horz" lIns="91440" tIns="45720" rIns="91440" bIns="45720" rtlCol="0">
            <a:normAutofit/>
          </a:bodyPr>
          <a:lstStyle/>
          <a:p>
            <a:pPr marR="0" defTabSz="685800">
              <a:lnSpc>
                <a:spcPct val="90000"/>
              </a:lnSpc>
              <a:spcBef>
                <a:spcPts val="750"/>
              </a:spcBef>
              <a:spcAft>
                <a:spcPts val="0"/>
              </a:spcAft>
              <a:buClr>
                <a:srgbClr val="000000"/>
              </a:buClr>
              <a:buSzPts val="2400"/>
            </a:pPr>
            <a:endParaRPr lang="en-US" sz="1300" b="1" i="0" strike="noStrike" kern="1200" cap="none" baseline="0">
              <a:solidFill>
                <a:schemeClr val="accent4">
                  <a:lumMod val="65000"/>
                </a:schemeClr>
              </a:solidFill>
              <a:latin typeface="Acumin Pro Condensed Semibold" panose="020B0506020202020204" pitchFamily="34" charset="77"/>
              <a:ea typeface="+mn-ea"/>
              <a:cs typeface="+mn-cs"/>
            </a:endParaRPr>
          </a:p>
        </p:txBody>
      </p:sp>
      <p:sp>
        <p:nvSpPr>
          <p:cNvPr id="2" name="Slide Number Placeholder 1" hidden="1">
            <a:extLst>
              <a:ext uri="{FF2B5EF4-FFF2-40B4-BE49-F238E27FC236}">
                <a16:creationId xmlns:a16="http://schemas.microsoft.com/office/drawing/2014/main" id="{A24CE1E1-D6E7-06F2-42E0-2E442B27CB4C}"/>
              </a:ext>
            </a:extLst>
          </p:cNvPr>
          <p:cNvSpPr>
            <a:spLocks noGrp="1"/>
          </p:cNvSpPr>
          <p:nvPr>
            <p:ph type="sldNum" idx="4294967295"/>
          </p:nvPr>
        </p:nvSpPr>
        <p:spPr>
          <a:xfrm>
            <a:off x="8361860" y="4843130"/>
            <a:ext cx="365760" cy="274320"/>
          </a:xfrm>
          <a:prstGeom prst="ellipse">
            <a:avLst/>
          </a:prstGeom>
        </p:spPr>
        <p:txBody>
          <a:bodyPr/>
          <a:lstStyle/>
          <a:p>
            <a:pPr marL="0" lvl="0" indent="0" algn="ctr" rtl="0">
              <a:spcBef>
                <a:spcPts val="0"/>
              </a:spcBef>
              <a:spcAft>
                <a:spcPts val="600"/>
              </a:spcAft>
              <a:buNone/>
            </a:pPr>
            <a:fld id="{00000000-1234-1234-1234-123412341234}" type="slidenum">
              <a:rPr lang="en-US" smtClean="0"/>
              <a:pPr marL="0" lvl="0" indent="0" algn="ctr" rtl="0">
                <a:spcBef>
                  <a:spcPts val="0"/>
                </a:spcBef>
                <a:spcAft>
                  <a:spcPts val="600"/>
                </a:spcAft>
                <a:buNone/>
              </a:pPr>
              <a:t>33</a:t>
            </a:fld>
            <a:endParaRPr lang="en-US"/>
          </a:p>
        </p:txBody>
      </p:sp>
      <p:cxnSp>
        <p:nvCxnSpPr>
          <p:cNvPr id="10" name="Straight Connector 9">
            <a:extLst>
              <a:ext uri="{FF2B5EF4-FFF2-40B4-BE49-F238E27FC236}">
                <a16:creationId xmlns:a16="http://schemas.microsoft.com/office/drawing/2014/main" id="{D20DC482-800F-94BA-93A4-42198F3749C3}"/>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3" name="Google Shape;188;p23">
            <a:extLst>
              <a:ext uri="{FF2B5EF4-FFF2-40B4-BE49-F238E27FC236}">
                <a16:creationId xmlns:a16="http://schemas.microsoft.com/office/drawing/2014/main" id="{7BCB04F0-A88E-133F-FEE1-663E6A381E20}"/>
              </a:ext>
            </a:extLst>
          </p:cNvPr>
          <p:cNvPicPr preferRelativeResize="0"/>
          <p:nvPr/>
        </p:nvPicPr>
        <p:blipFill>
          <a:blip r:embed="rId4">
            <a:alphaModFix/>
          </a:blip>
          <a:stretch>
            <a:fillRect/>
          </a:stretch>
        </p:blipFill>
        <p:spPr>
          <a:xfrm>
            <a:off x="2373450" y="3521815"/>
            <a:ext cx="1900029" cy="738900"/>
          </a:xfrm>
          <a:prstGeom prst="rect">
            <a:avLst/>
          </a:prstGeom>
          <a:noFill/>
          <a:ln>
            <a:noFill/>
          </a:ln>
        </p:spPr>
      </p:pic>
      <p:pic>
        <p:nvPicPr>
          <p:cNvPr id="5" name="Google Shape;192;p23">
            <a:extLst>
              <a:ext uri="{FF2B5EF4-FFF2-40B4-BE49-F238E27FC236}">
                <a16:creationId xmlns:a16="http://schemas.microsoft.com/office/drawing/2014/main" id="{6A3A6175-69DB-2E57-E448-05088FC5F0A1}"/>
              </a:ext>
            </a:extLst>
          </p:cNvPr>
          <p:cNvPicPr preferRelativeResize="0"/>
          <p:nvPr/>
        </p:nvPicPr>
        <p:blipFill>
          <a:blip r:embed="rId5">
            <a:alphaModFix/>
          </a:blip>
          <a:stretch>
            <a:fillRect/>
          </a:stretch>
        </p:blipFill>
        <p:spPr>
          <a:xfrm>
            <a:off x="159868" y="3224515"/>
            <a:ext cx="1333500" cy="1333500"/>
          </a:xfrm>
          <a:prstGeom prst="rect">
            <a:avLst/>
          </a:prstGeom>
          <a:noFill/>
          <a:ln>
            <a:noFill/>
          </a:ln>
        </p:spPr>
      </p:pic>
      <p:pic>
        <p:nvPicPr>
          <p:cNvPr id="8" name="Picture 7" descr="A black background with a black square&#10;&#10;AI-generated content may be incorrect.">
            <a:extLst>
              <a:ext uri="{FF2B5EF4-FFF2-40B4-BE49-F238E27FC236}">
                <a16:creationId xmlns:a16="http://schemas.microsoft.com/office/drawing/2014/main" id="{8A4A0D25-252B-39F6-FB64-02B565E1A04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493368" y="3743837"/>
            <a:ext cx="682412" cy="296701"/>
          </a:xfrm>
          <a:prstGeom prst="rect">
            <a:avLst/>
          </a:prstGeom>
        </p:spPr>
      </p:pic>
      <p:sp>
        <p:nvSpPr>
          <p:cNvPr id="11" name="TextBox 10">
            <a:extLst>
              <a:ext uri="{FF2B5EF4-FFF2-40B4-BE49-F238E27FC236}">
                <a16:creationId xmlns:a16="http://schemas.microsoft.com/office/drawing/2014/main" id="{2D72C3E3-F353-9E30-CC97-2B0075FC0E84}"/>
              </a:ext>
            </a:extLst>
          </p:cNvPr>
          <p:cNvSpPr txBox="1"/>
          <p:nvPr/>
        </p:nvSpPr>
        <p:spPr>
          <a:xfrm>
            <a:off x="6497030" y="1358389"/>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Background</a:t>
            </a:r>
          </a:p>
        </p:txBody>
      </p:sp>
      <p:sp>
        <p:nvSpPr>
          <p:cNvPr id="13" name="TextBox 12">
            <a:extLst>
              <a:ext uri="{FF2B5EF4-FFF2-40B4-BE49-F238E27FC236}">
                <a16:creationId xmlns:a16="http://schemas.microsoft.com/office/drawing/2014/main" id="{A29DCF8E-1080-C709-70A6-488126238020}"/>
              </a:ext>
            </a:extLst>
          </p:cNvPr>
          <p:cNvSpPr txBox="1"/>
          <p:nvPr/>
        </p:nvSpPr>
        <p:spPr>
          <a:xfrm>
            <a:off x="6497032" y="2257629"/>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Characterization</a:t>
            </a:r>
          </a:p>
        </p:txBody>
      </p:sp>
      <p:sp>
        <p:nvSpPr>
          <p:cNvPr id="14" name="Down Arrow 13">
            <a:extLst>
              <a:ext uri="{FF2B5EF4-FFF2-40B4-BE49-F238E27FC236}">
                <a16:creationId xmlns:a16="http://schemas.microsoft.com/office/drawing/2014/main" id="{D7BC088F-C33E-F563-AB2F-BFA55CD1AEF3}"/>
              </a:ext>
            </a:extLst>
          </p:cNvPr>
          <p:cNvSpPr/>
          <p:nvPr/>
        </p:nvSpPr>
        <p:spPr>
          <a:xfrm>
            <a:off x="7280903" y="1774172"/>
            <a:ext cx="228649" cy="46161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D168ACE-D3F8-1983-24A6-F0D382EFD521}"/>
              </a:ext>
            </a:extLst>
          </p:cNvPr>
          <p:cNvSpPr txBox="1"/>
          <p:nvPr/>
        </p:nvSpPr>
        <p:spPr>
          <a:xfrm>
            <a:off x="6247044" y="3182491"/>
            <a:ext cx="884967"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Reuse</a:t>
            </a:r>
          </a:p>
        </p:txBody>
      </p:sp>
      <p:sp>
        <p:nvSpPr>
          <p:cNvPr id="16" name="TextBox 15">
            <a:extLst>
              <a:ext uri="{FF2B5EF4-FFF2-40B4-BE49-F238E27FC236}">
                <a16:creationId xmlns:a16="http://schemas.microsoft.com/office/drawing/2014/main" id="{8465CA99-6880-7AE7-DCCD-7E0E78806A0A}"/>
              </a:ext>
            </a:extLst>
          </p:cNvPr>
          <p:cNvSpPr txBox="1"/>
          <p:nvPr/>
        </p:nvSpPr>
        <p:spPr>
          <a:xfrm>
            <a:off x="7587101" y="3182491"/>
            <a:ext cx="884967"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Trust</a:t>
            </a:r>
          </a:p>
        </p:txBody>
      </p:sp>
      <p:cxnSp>
        <p:nvCxnSpPr>
          <p:cNvPr id="19" name="Straight Connector 18">
            <a:extLst>
              <a:ext uri="{FF2B5EF4-FFF2-40B4-BE49-F238E27FC236}">
                <a16:creationId xmlns:a16="http://schemas.microsoft.com/office/drawing/2014/main" id="{10B0719B-F02A-28FC-2E05-BCE5D530EA2E}"/>
              </a:ext>
            </a:extLst>
          </p:cNvPr>
          <p:cNvCxnSpPr>
            <a:cxnSpLocks/>
            <a:stCxn id="15" idx="0"/>
          </p:cNvCxnSpPr>
          <p:nvPr/>
        </p:nvCxnSpPr>
        <p:spPr>
          <a:xfrm flipV="1">
            <a:off x="6689528" y="2648806"/>
            <a:ext cx="643816" cy="533685"/>
          </a:xfrm>
          <a:prstGeom prst="line">
            <a:avLst/>
          </a:prstGeom>
          <a:ln w="63500"/>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6AD7D84A-FB13-20EF-0991-25E256CE6A28}"/>
              </a:ext>
            </a:extLst>
          </p:cNvPr>
          <p:cNvCxnSpPr>
            <a:cxnSpLocks/>
            <a:stCxn id="16" idx="0"/>
          </p:cNvCxnSpPr>
          <p:nvPr/>
        </p:nvCxnSpPr>
        <p:spPr>
          <a:xfrm flipH="1" flipV="1">
            <a:off x="7483743" y="2677621"/>
            <a:ext cx="545842" cy="504870"/>
          </a:xfrm>
          <a:prstGeom prst="line">
            <a:avLst/>
          </a:prstGeom>
          <a:ln w="63500"/>
        </p:spPr>
        <p:style>
          <a:lnRef idx="3">
            <a:schemeClr val="dk1"/>
          </a:lnRef>
          <a:fillRef idx="0">
            <a:schemeClr val="dk1"/>
          </a:fillRef>
          <a:effectRef idx="2">
            <a:schemeClr val="dk1"/>
          </a:effectRef>
          <a:fontRef idx="minor">
            <a:schemeClr val="tx1"/>
          </a:fontRef>
        </p:style>
      </p:cxnSp>
      <p:pic>
        <p:nvPicPr>
          <p:cNvPr id="9" name="Picture 8">
            <a:extLst>
              <a:ext uri="{FF2B5EF4-FFF2-40B4-BE49-F238E27FC236}">
                <a16:creationId xmlns:a16="http://schemas.microsoft.com/office/drawing/2014/main" id="{66103BE4-0E80-0261-B1C2-01F5ABEF5008}"/>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6845771" y="2972203"/>
            <a:ext cx="590931" cy="369332"/>
          </a:xfrm>
          <a:prstGeom prst="rect">
            <a:avLst/>
          </a:prstGeom>
        </p:spPr>
      </p:pic>
      <p:pic>
        <p:nvPicPr>
          <p:cNvPr id="17" name="Picture 16">
            <a:extLst>
              <a:ext uri="{FF2B5EF4-FFF2-40B4-BE49-F238E27FC236}">
                <a16:creationId xmlns:a16="http://schemas.microsoft.com/office/drawing/2014/main" id="{731C3CCF-28C9-7218-EDE6-66766F2975BF}"/>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146853" y="2947165"/>
            <a:ext cx="590931" cy="369332"/>
          </a:xfrm>
          <a:prstGeom prst="rect">
            <a:avLst/>
          </a:prstGeom>
        </p:spPr>
      </p:pic>
    </p:spTree>
    <p:extLst>
      <p:ext uri="{BB962C8B-B14F-4D97-AF65-F5344CB8AC3E}">
        <p14:creationId xmlns:p14="http://schemas.microsoft.com/office/powerpoint/2010/main" val="158261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91" name="Google Shape;791;p74"/>
          <p:cNvSpPr txBox="1">
            <a:spLocks noGrp="1"/>
          </p:cNvSpPr>
          <p:nvPr>
            <p:ph type="title"/>
          </p:nvPr>
        </p:nvSpPr>
        <p:spPr>
          <a:xfrm>
            <a:off x="311700" y="21562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t>Topic 3</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Datasets of PTMs in Open-Source Software</a:t>
            </a:r>
            <a:endParaRPr sz="4000">
              <a:solidFill>
                <a:schemeClr val="dk2"/>
              </a:solidFill>
            </a:endParaRPr>
          </a:p>
        </p:txBody>
      </p:sp>
      <p:sp>
        <p:nvSpPr>
          <p:cNvPr id="790" name="Google Shape;790;p74"/>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792" name="Google Shape;792;p74"/>
          <p:cNvSpPr txBox="1"/>
          <p:nvPr/>
        </p:nvSpPr>
        <p:spPr>
          <a:xfrm>
            <a:off x="-1" y="0"/>
            <a:ext cx="3649055"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latin typeface="Calibri"/>
                <a:ea typeface="Calibri"/>
                <a:cs typeface="Calibri"/>
                <a:sym typeface="Calibri"/>
              </a:rPr>
              <a:t>[Presented in the Preliminary Exam]</a:t>
            </a:r>
          </a:p>
        </p:txBody>
      </p:sp>
      <p:sp>
        <p:nvSpPr>
          <p:cNvPr id="2" name="Slide Number Placeholder 1">
            <a:extLst>
              <a:ext uri="{FF2B5EF4-FFF2-40B4-BE49-F238E27FC236}">
                <a16:creationId xmlns:a16="http://schemas.microsoft.com/office/drawing/2014/main" id="{51557E24-C2C2-7363-7AEE-CF69546406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
        <p:nvSpPr>
          <p:cNvPr id="4" name="TextBox 3">
            <a:extLst>
              <a:ext uri="{FF2B5EF4-FFF2-40B4-BE49-F238E27FC236}">
                <a16:creationId xmlns:a16="http://schemas.microsoft.com/office/drawing/2014/main" id="{BD3B4920-3575-FD85-1D24-888C82EEA661}"/>
              </a:ext>
            </a:extLst>
          </p:cNvPr>
          <p:cNvSpPr txBox="1"/>
          <p:nvPr/>
        </p:nvSpPr>
        <p:spPr>
          <a:xfrm>
            <a:off x="0" y="4548000"/>
            <a:ext cx="8520600" cy="584775"/>
          </a:xfrm>
          <a:prstGeom prst="rect">
            <a:avLst/>
          </a:prstGeom>
          <a:noFill/>
        </p:spPr>
        <p:txBody>
          <a:bodyPr wrap="square">
            <a:spAutoFit/>
          </a:bodyPr>
          <a:lstStyle/>
          <a:p>
            <a:pPr marL="0" indent="0">
              <a:buNone/>
            </a:pPr>
            <a:r>
              <a:rPr lang="en-US" sz="800">
                <a:latin typeface="Arial" panose="020B0604020202020204" pitchFamily="34" charset="0"/>
                <a:cs typeface="Arial" panose="020B0604020202020204" pitchFamily="34" charset="0"/>
              </a:rPr>
              <a:t>[</a:t>
            </a:r>
            <a:r>
              <a:rPr lang="en-US" sz="800" b="1">
                <a:latin typeface="Arial" panose="020B0604020202020204" pitchFamily="34" charset="0"/>
                <a:cs typeface="Arial" panose="020B0604020202020204" pitchFamily="34" charset="0"/>
              </a:rPr>
              <a:t>MSR’24</a:t>
            </a:r>
            <a:r>
              <a:rPr lang="en-US" sz="800">
                <a:latin typeface="Arial" panose="020B0604020202020204" pitchFamily="34" charset="0"/>
                <a:cs typeface="Arial" panose="020B0604020202020204" pitchFamily="34" charset="0"/>
              </a:rPr>
              <a:t>] </a:t>
            </a:r>
            <a:r>
              <a:rPr lang="en-US" sz="800" b="1" u="sng">
                <a:latin typeface="Arial" panose="020B0604020202020204" pitchFamily="34" charset="0"/>
                <a:cs typeface="Arial" panose="020B0604020202020204" pitchFamily="34" charset="0"/>
              </a:rPr>
              <a:t>Jiang</a:t>
            </a:r>
            <a:r>
              <a:rPr lang="en-US" sz="800">
                <a:latin typeface="Arial" panose="020B0604020202020204" pitchFamily="34" charset="0"/>
                <a:cs typeface="Arial" panose="020B0604020202020204" pitchFamily="34" charset="0"/>
              </a:rPr>
              <a:t>, Yasmin, Jones, Synovic, Kuo, Bielanski, Yuan, </a:t>
            </a:r>
            <a:r>
              <a:rPr lang="en-US" sz="800" err="1">
                <a:latin typeface="Arial" panose="020B0604020202020204" pitchFamily="34" charset="0"/>
                <a:cs typeface="Arial" panose="020B0604020202020204" pitchFamily="34" charset="0"/>
              </a:rPr>
              <a:t>Thiruvathukal</a:t>
            </a:r>
            <a:r>
              <a:rPr lang="en-US" sz="800">
                <a:latin typeface="Arial" panose="020B0604020202020204" pitchFamily="34" charset="0"/>
                <a:cs typeface="Arial" panose="020B0604020202020204" pitchFamily="34" charset="0"/>
              </a:rPr>
              <a:t>, and Davis. </a:t>
            </a:r>
            <a:r>
              <a:rPr lang="en-US" sz="800" err="1">
                <a:latin typeface="Arial" panose="020B0604020202020204" pitchFamily="34" charset="0"/>
                <a:cs typeface="Arial" panose="020B0604020202020204" pitchFamily="34" charset="0"/>
              </a:rPr>
              <a:t>PeaTMOSS</a:t>
            </a:r>
            <a:r>
              <a:rPr lang="en-US" sz="800">
                <a:latin typeface="Arial" panose="020B0604020202020204" pitchFamily="34" charset="0"/>
                <a:cs typeface="Arial" panose="020B0604020202020204" pitchFamily="34" charset="0"/>
              </a:rPr>
              <a:t>: Mining Pre-Trained Models in Open-Source Software. Proceedings of the 21th Annual Conference on Mining Software Repositories (MSR’24). 13 pages.</a:t>
            </a:r>
            <a:endParaRPr lang="en-US" sz="800" b="1" u="sng">
              <a:latin typeface="Arial" panose="020B0604020202020204" pitchFamily="34" charset="0"/>
              <a:cs typeface="Arial" panose="020B0604020202020204" pitchFamily="34" charset="0"/>
            </a:endParaRPr>
          </a:p>
          <a:p>
            <a:pPr marL="0" indent="0">
              <a:buNone/>
            </a:pPr>
            <a:r>
              <a:rPr lang="en-US" sz="800">
                <a:latin typeface="Arial" panose="020B0604020202020204" pitchFamily="34" charset="0"/>
                <a:cs typeface="Arial" panose="020B0604020202020204" pitchFamily="34" charset="0"/>
              </a:rPr>
              <a:t>[</a:t>
            </a:r>
            <a:r>
              <a:rPr lang="en-US" sz="800" b="1">
                <a:latin typeface="Arial" panose="020B0604020202020204" pitchFamily="34" charset="0"/>
                <a:cs typeface="Arial" panose="020B0604020202020204" pitchFamily="34" charset="0"/>
              </a:rPr>
              <a:t>MSR-Dataset’23</a:t>
            </a:r>
            <a:r>
              <a:rPr lang="en-US" sz="800">
                <a:latin typeface="Arial" panose="020B0604020202020204" pitchFamily="34" charset="0"/>
                <a:cs typeface="Arial" panose="020B0604020202020204" pitchFamily="34" charset="0"/>
              </a:rPr>
              <a:t>] </a:t>
            </a:r>
            <a:r>
              <a:rPr lang="en-US" sz="800" b="1" u="sng">
                <a:latin typeface="Arial" panose="020B0604020202020204" pitchFamily="34" charset="0"/>
                <a:cs typeface="Arial" panose="020B0604020202020204" pitchFamily="34" charset="0"/>
              </a:rPr>
              <a:t>Jiang</a:t>
            </a:r>
            <a:r>
              <a:rPr lang="en-US" sz="800">
                <a:latin typeface="Arial" panose="020B0604020202020204" pitchFamily="34" charset="0"/>
                <a:cs typeface="Arial" panose="020B0604020202020204" pitchFamily="34" charset="0"/>
              </a:rPr>
              <a:t>, Synovic, </a:t>
            </a:r>
            <a:r>
              <a:rPr lang="en-US" sz="800" err="1">
                <a:latin typeface="Arial" panose="020B0604020202020204" pitchFamily="34" charset="0"/>
                <a:cs typeface="Arial" panose="020B0604020202020204" pitchFamily="34" charset="0"/>
              </a:rPr>
              <a:t>Jajal</a:t>
            </a:r>
            <a:r>
              <a:rPr lang="en-US" sz="800">
                <a:latin typeface="Arial" panose="020B0604020202020204" pitchFamily="34" charset="0"/>
                <a:cs typeface="Arial" panose="020B0604020202020204" pitchFamily="34" charset="0"/>
              </a:rPr>
              <a:t>, Schorlemmer, Tewari, Pareek, </a:t>
            </a:r>
            <a:r>
              <a:rPr lang="en-US" sz="800" err="1">
                <a:latin typeface="Arial" panose="020B0604020202020204" pitchFamily="34" charset="0"/>
                <a:cs typeface="Arial" panose="020B0604020202020204" pitchFamily="34" charset="0"/>
              </a:rPr>
              <a:t>Thiruvathukal</a:t>
            </a:r>
            <a:r>
              <a:rPr lang="en-US" sz="800">
                <a:latin typeface="Arial" panose="020B0604020202020204" pitchFamily="34" charset="0"/>
                <a:cs typeface="Arial" panose="020B0604020202020204" pitchFamily="34" charset="0"/>
              </a:rPr>
              <a:t>, and Davis. </a:t>
            </a:r>
            <a:r>
              <a:rPr lang="en-US" sz="800" err="1">
                <a:latin typeface="Arial" panose="020B0604020202020204" pitchFamily="34" charset="0"/>
                <a:cs typeface="Arial" panose="020B0604020202020204" pitchFamily="34" charset="0"/>
              </a:rPr>
              <a:t>PTMTorrent</a:t>
            </a:r>
            <a:r>
              <a:rPr lang="en-US" sz="800">
                <a:latin typeface="Arial" panose="020B0604020202020204" pitchFamily="34" charset="0"/>
                <a:cs typeface="Arial" panose="020B0604020202020204" pitchFamily="34" charset="0"/>
              </a:rPr>
              <a:t>: A Dataset for Mining Open-source Pre-trained Model Packages. Proceedings of the 20th Annual Conference on Mining Software Repositories — Data and Tool Showcase Track (MSR-Dataset’23). 5 pages.</a:t>
            </a:r>
          </a:p>
        </p:txBody>
      </p:sp>
    </p:spTree>
    <p:extLst>
      <p:ext uri="{BB962C8B-B14F-4D97-AF65-F5344CB8AC3E}">
        <p14:creationId xmlns:p14="http://schemas.microsoft.com/office/powerpoint/2010/main" val="3814069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76"/>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Dataset 1: PTMTorrent - Data Schema</a:t>
            </a:r>
            <a:endParaRPr/>
          </a:p>
        </p:txBody>
      </p:sp>
      <p:pic>
        <p:nvPicPr>
          <p:cNvPr id="808" name="Google Shape;808;p76"/>
          <p:cNvPicPr preferRelativeResize="0"/>
          <p:nvPr/>
        </p:nvPicPr>
        <p:blipFill>
          <a:blip r:embed="rId3">
            <a:alphaModFix/>
          </a:blip>
          <a:stretch>
            <a:fillRect/>
          </a:stretch>
        </p:blipFill>
        <p:spPr>
          <a:xfrm>
            <a:off x="105225" y="684706"/>
            <a:ext cx="7002157" cy="4458795"/>
          </a:xfrm>
          <a:prstGeom prst="rect">
            <a:avLst/>
          </a:prstGeom>
          <a:noFill/>
          <a:ln>
            <a:noFill/>
          </a:ln>
        </p:spPr>
      </p:pic>
      <p:sp>
        <p:nvSpPr>
          <p:cNvPr id="2" name="Slide Number Placeholder 1">
            <a:extLst>
              <a:ext uri="{FF2B5EF4-FFF2-40B4-BE49-F238E27FC236}">
                <a16:creationId xmlns:a16="http://schemas.microsoft.com/office/drawing/2014/main" id="{74682A0A-8BCC-4A95-F7C7-DE924ADE32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cxnSp>
        <p:nvCxnSpPr>
          <p:cNvPr id="3" name="Straight Connector 2">
            <a:extLst>
              <a:ext uri="{FF2B5EF4-FFF2-40B4-BE49-F238E27FC236}">
                <a16:creationId xmlns:a16="http://schemas.microsoft.com/office/drawing/2014/main" id="{2FC63A1F-75C6-7B66-D646-95DC19908976}"/>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602431F2-CCDF-5E6F-106B-30A680C9A23D}"/>
              </a:ext>
            </a:extLst>
          </p:cNvPr>
          <p:cNvSpPr txBox="1"/>
          <p:nvPr/>
        </p:nvSpPr>
        <p:spPr>
          <a:xfrm>
            <a:off x="7396046" y="-61532"/>
            <a:ext cx="1848315" cy="369332"/>
          </a:xfrm>
          <a:prstGeom prst="rect">
            <a:avLst/>
          </a:prstGeom>
          <a:noFill/>
        </p:spPr>
        <p:txBody>
          <a:bodyPr wrap="square">
            <a:spAutoFit/>
          </a:bodyPr>
          <a:lstStyle/>
          <a:p>
            <a:pPr marL="0" lvl="0" indent="0" algn="l" rtl="0">
              <a:spcBef>
                <a:spcPts val="0"/>
              </a:spcBef>
              <a:spcAft>
                <a:spcPts val="0"/>
              </a:spcAft>
              <a:buNone/>
            </a:pPr>
            <a:r>
              <a:rPr lang="en-US">
                <a:solidFill>
                  <a:schemeClr val="dk1"/>
                </a:solidFill>
                <a:latin typeface="Calibri"/>
                <a:ea typeface="Calibri"/>
                <a:cs typeface="Calibri"/>
                <a:sym typeface="Calibri"/>
              </a:rPr>
              <a:t>[MSR’23-Dataset]</a:t>
            </a:r>
          </a:p>
        </p:txBody>
      </p:sp>
    </p:spTree>
    <p:extLst>
      <p:ext uri="{BB962C8B-B14F-4D97-AF65-F5344CB8AC3E}">
        <p14:creationId xmlns:p14="http://schemas.microsoft.com/office/powerpoint/2010/main" val="2555733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79"/>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Dataset 2: PeaTMOSS - Data Schema</a:t>
            </a:r>
            <a:endParaRPr/>
          </a:p>
        </p:txBody>
      </p:sp>
      <p:pic>
        <p:nvPicPr>
          <p:cNvPr id="834" name="Google Shape;834;p79"/>
          <p:cNvPicPr preferRelativeResize="0"/>
          <p:nvPr/>
        </p:nvPicPr>
        <p:blipFill>
          <a:blip r:embed="rId3">
            <a:alphaModFix/>
          </a:blip>
          <a:stretch>
            <a:fillRect/>
          </a:stretch>
        </p:blipFill>
        <p:spPr>
          <a:xfrm>
            <a:off x="1106350" y="615604"/>
            <a:ext cx="7267748" cy="4482021"/>
          </a:xfrm>
          <a:prstGeom prst="rect">
            <a:avLst/>
          </a:prstGeom>
          <a:noFill/>
          <a:ln>
            <a:noFill/>
          </a:ln>
        </p:spPr>
      </p:pic>
      <p:pic>
        <p:nvPicPr>
          <p:cNvPr id="835" name="Google Shape;835;p79"/>
          <p:cNvPicPr preferRelativeResize="0"/>
          <p:nvPr/>
        </p:nvPicPr>
        <p:blipFill>
          <a:blip r:embed="rId4">
            <a:alphaModFix/>
          </a:blip>
          <a:stretch>
            <a:fillRect/>
          </a:stretch>
        </p:blipFill>
        <p:spPr>
          <a:xfrm>
            <a:off x="1106350" y="712475"/>
            <a:ext cx="2973325" cy="3028625"/>
          </a:xfrm>
          <a:prstGeom prst="rect">
            <a:avLst/>
          </a:prstGeom>
          <a:noFill/>
          <a:ln>
            <a:noFill/>
          </a:ln>
        </p:spPr>
      </p:pic>
      <p:pic>
        <p:nvPicPr>
          <p:cNvPr id="836" name="Google Shape;836;p79"/>
          <p:cNvPicPr preferRelativeResize="0"/>
          <p:nvPr/>
        </p:nvPicPr>
        <p:blipFill>
          <a:blip r:embed="rId5">
            <a:alphaModFix/>
          </a:blip>
          <a:stretch>
            <a:fillRect/>
          </a:stretch>
        </p:blipFill>
        <p:spPr>
          <a:xfrm>
            <a:off x="77275" y="712475"/>
            <a:ext cx="1029063" cy="615600"/>
          </a:xfrm>
          <a:prstGeom prst="rect">
            <a:avLst/>
          </a:prstGeom>
          <a:noFill/>
          <a:ln>
            <a:noFill/>
          </a:ln>
        </p:spPr>
      </p:pic>
      <p:pic>
        <p:nvPicPr>
          <p:cNvPr id="837" name="Google Shape;837;p79"/>
          <p:cNvPicPr preferRelativeResize="0"/>
          <p:nvPr/>
        </p:nvPicPr>
        <p:blipFill>
          <a:blip r:embed="rId6">
            <a:alphaModFix/>
          </a:blip>
          <a:stretch>
            <a:fillRect/>
          </a:stretch>
        </p:blipFill>
        <p:spPr>
          <a:xfrm>
            <a:off x="4251900" y="1109600"/>
            <a:ext cx="889100" cy="1229050"/>
          </a:xfrm>
          <a:prstGeom prst="rect">
            <a:avLst/>
          </a:prstGeom>
          <a:noFill/>
          <a:ln>
            <a:noFill/>
          </a:ln>
        </p:spPr>
      </p:pic>
      <p:pic>
        <p:nvPicPr>
          <p:cNvPr id="838" name="Google Shape;838;p79"/>
          <p:cNvPicPr preferRelativeResize="0"/>
          <p:nvPr/>
        </p:nvPicPr>
        <p:blipFill>
          <a:blip r:embed="rId7">
            <a:alphaModFix/>
          </a:blip>
          <a:stretch>
            <a:fillRect/>
          </a:stretch>
        </p:blipFill>
        <p:spPr>
          <a:xfrm>
            <a:off x="4295675" y="2449350"/>
            <a:ext cx="889100" cy="556725"/>
          </a:xfrm>
          <a:prstGeom prst="rect">
            <a:avLst/>
          </a:prstGeom>
          <a:noFill/>
          <a:ln>
            <a:noFill/>
          </a:ln>
        </p:spPr>
      </p:pic>
      <p:pic>
        <p:nvPicPr>
          <p:cNvPr id="839" name="Google Shape;839;p79"/>
          <p:cNvPicPr preferRelativeResize="0"/>
          <p:nvPr/>
        </p:nvPicPr>
        <p:blipFill>
          <a:blip r:embed="rId8">
            <a:alphaModFix/>
          </a:blip>
          <a:stretch>
            <a:fillRect/>
          </a:stretch>
        </p:blipFill>
        <p:spPr>
          <a:xfrm>
            <a:off x="5328550" y="683950"/>
            <a:ext cx="2973325" cy="3807464"/>
          </a:xfrm>
          <a:prstGeom prst="rect">
            <a:avLst/>
          </a:prstGeom>
          <a:noFill/>
          <a:ln>
            <a:noFill/>
          </a:ln>
        </p:spPr>
      </p:pic>
      <p:pic>
        <p:nvPicPr>
          <p:cNvPr id="840" name="Google Shape;840;p79"/>
          <p:cNvPicPr preferRelativeResize="0"/>
          <p:nvPr/>
        </p:nvPicPr>
        <p:blipFill>
          <a:blip r:embed="rId9">
            <a:alphaModFix/>
          </a:blip>
          <a:stretch>
            <a:fillRect/>
          </a:stretch>
        </p:blipFill>
        <p:spPr>
          <a:xfrm>
            <a:off x="8232270" y="683946"/>
            <a:ext cx="1029075" cy="725937"/>
          </a:xfrm>
          <a:prstGeom prst="rect">
            <a:avLst/>
          </a:prstGeom>
          <a:noFill/>
          <a:ln>
            <a:noFill/>
          </a:ln>
        </p:spPr>
      </p:pic>
      <p:pic>
        <p:nvPicPr>
          <p:cNvPr id="841" name="Google Shape;841;p79"/>
          <p:cNvPicPr preferRelativeResize="0"/>
          <p:nvPr/>
        </p:nvPicPr>
        <p:blipFill>
          <a:blip r:embed="rId10">
            <a:alphaModFix/>
          </a:blip>
          <a:stretch>
            <a:fillRect/>
          </a:stretch>
        </p:blipFill>
        <p:spPr>
          <a:xfrm>
            <a:off x="1106350" y="3741100"/>
            <a:ext cx="2973325" cy="1229050"/>
          </a:xfrm>
          <a:prstGeom prst="rect">
            <a:avLst/>
          </a:prstGeom>
          <a:noFill/>
          <a:ln>
            <a:noFill/>
          </a:ln>
        </p:spPr>
      </p:pic>
      <p:pic>
        <p:nvPicPr>
          <p:cNvPr id="842" name="Google Shape;842;p79"/>
          <p:cNvPicPr preferRelativeResize="0"/>
          <p:nvPr/>
        </p:nvPicPr>
        <p:blipFill>
          <a:blip r:embed="rId11">
            <a:alphaModFix/>
          </a:blip>
          <a:stretch>
            <a:fillRect/>
          </a:stretch>
        </p:blipFill>
        <p:spPr>
          <a:xfrm>
            <a:off x="0" y="3741100"/>
            <a:ext cx="1106350" cy="774445"/>
          </a:xfrm>
          <a:prstGeom prst="rect">
            <a:avLst/>
          </a:prstGeom>
          <a:noFill/>
          <a:ln>
            <a:noFill/>
          </a:ln>
        </p:spPr>
      </p:pic>
      <p:sp>
        <p:nvSpPr>
          <p:cNvPr id="2" name="Slide Number Placeholder 1">
            <a:extLst>
              <a:ext uri="{FF2B5EF4-FFF2-40B4-BE49-F238E27FC236}">
                <a16:creationId xmlns:a16="http://schemas.microsoft.com/office/drawing/2014/main" id="{366BDF81-C952-2D8E-DF15-1F6704307F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cxnSp>
        <p:nvCxnSpPr>
          <p:cNvPr id="3" name="Straight Connector 2">
            <a:extLst>
              <a:ext uri="{FF2B5EF4-FFF2-40B4-BE49-F238E27FC236}">
                <a16:creationId xmlns:a16="http://schemas.microsoft.com/office/drawing/2014/main" id="{B4777796-5319-D95E-CC27-876919A8FD3B}"/>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31FABB16-F214-BF77-6B6D-1B9F7870F4B5}"/>
              </a:ext>
            </a:extLst>
          </p:cNvPr>
          <p:cNvSpPr txBox="1"/>
          <p:nvPr/>
        </p:nvSpPr>
        <p:spPr>
          <a:xfrm>
            <a:off x="8182933" y="27433"/>
            <a:ext cx="1078412" cy="369332"/>
          </a:xfrm>
          <a:prstGeom prst="rect">
            <a:avLst/>
          </a:prstGeom>
          <a:noFill/>
        </p:spPr>
        <p:txBody>
          <a:bodyPr wrap="square">
            <a:spAutoFit/>
          </a:bodyPr>
          <a:lstStyle/>
          <a:p>
            <a:pPr marL="0" lvl="0" indent="0" algn="l" rtl="0">
              <a:spcBef>
                <a:spcPts val="0"/>
              </a:spcBef>
              <a:spcAft>
                <a:spcPts val="0"/>
              </a:spcAft>
              <a:buNone/>
            </a:pPr>
            <a:r>
              <a:rPr lang="en-US">
                <a:solidFill>
                  <a:schemeClr val="dk1"/>
                </a:solidFill>
                <a:latin typeface="Calibri"/>
                <a:ea typeface="Calibri"/>
                <a:cs typeface="Calibri"/>
                <a:sym typeface="Calibri"/>
              </a:rPr>
              <a:t>[MSR’24]</a:t>
            </a:r>
          </a:p>
        </p:txBody>
      </p:sp>
    </p:spTree>
    <p:extLst>
      <p:ext uri="{BB962C8B-B14F-4D97-AF65-F5344CB8AC3E}">
        <p14:creationId xmlns:p14="http://schemas.microsoft.com/office/powerpoint/2010/main" val="141771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1">
          <a:extLst>
            <a:ext uri="{FF2B5EF4-FFF2-40B4-BE49-F238E27FC236}">
              <a16:creationId xmlns:a16="http://schemas.microsoft.com/office/drawing/2014/main" id="{1C48E41F-F9F8-A309-4B6A-4E290DD7C1BF}"/>
            </a:ext>
          </a:extLst>
        </p:cNvPr>
        <p:cNvGrpSpPr/>
        <p:nvPr/>
      </p:nvGrpSpPr>
      <p:grpSpPr>
        <a:xfrm>
          <a:off x="0" y="0"/>
          <a:ext cx="0" cy="0"/>
          <a:chOff x="0" y="0"/>
          <a:chExt cx="0" cy="0"/>
        </a:xfrm>
      </p:grpSpPr>
      <p:pic>
        <p:nvPicPr>
          <p:cNvPr id="15" name="Picture 14" descr="A cartoon of a child holding a magnifying glass&#10;&#10;AI-generated content may be incorrect.">
            <a:extLst>
              <a:ext uri="{FF2B5EF4-FFF2-40B4-BE49-F238E27FC236}">
                <a16:creationId xmlns:a16="http://schemas.microsoft.com/office/drawing/2014/main" id="{817307BB-605D-1DA3-7FA4-E585478219E0}"/>
              </a:ext>
            </a:extLst>
          </p:cNvPr>
          <p:cNvPicPr>
            <a:picLocks noChangeAspect="1"/>
          </p:cNvPicPr>
          <p:nvPr/>
        </p:nvPicPr>
        <p:blipFill>
          <a:blip r:embed="rId4">
            <a:extLst>
              <a:ext uri="{837473B0-CC2E-450A-ABE3-18F120FF3D39}">
                <a1611:picAttrSrcUrl xmlns:a1611="http://schemas.microsoft.com/office/drawing/2016/11/main" r:id="rId5"/>
              </a:ext>
            </a:extLst>
          </a:blip>
          <a:srcRect l="24701" r="25263"/>
          <a:stretch/>
        </p:blipFill>
        <p:spPr>
          <a:xfrm>
            <a:off x="0" y="2348512"/>
            <a:ext cx="1486969" cy="2159000"/>
          </a:xfrm>
          <a:prstGeom prst="rect">
            <a:avLst/>
          </a:prstGeom>
        </p:spPr>
      </p:pic>
      <p:sp>
        <p:nvSpPr>
          <p:cNvPr id="512" name="Google Shape;512;p28">
            <a:extLst>
              <a:ext uri="{FF2B5EF4-FFF2-40B4-BE49-F238E27FC236}">
                <a16:creationId xmlns:a16="http://schemas.microsoft.com/office/drawing/2014/main" id="{CABB65DF-226A-2D64-9915-D3D9FE6EA1C1}"/>
              </a:ext>
            </a:extLst>
          </p:cNvPr>
          <p:cNvSpPr txBox="1">
            <a:spLocks noGrp="1"/>
          </p:cNvSpPr>
          <p:nvPr>
            <p:ph type="title"/>
          </p:nvPr>
        </p:nvSpPr>
        <p:spPr>
          <a:xfrm>
            <a:off x="234332" y="106489"/>
            <a:ext cx="8450036" cy="441774"/>
          </a:xfrm>
        </p:spPr>
        <p:txBody>
          <a:bodyPr spcFirstLastPara="1" vert="horz" lIns="91440" tIns="45720" rIns="91440" bIns="45720" rtlCol="0" anchor="ctr" anchorCtr="0">
            <a:noAutofit/>
          </a:bodyPr>
          <a:lstStyle/>
          <a:p>
            <a:pPr>
              <a:lnSpc>
                <a:spcPct val="150000"/>
              </a:lnSpc>
              <a:spcBef>
                <a:spcPts val="0"/>
              </a:spcBef>
              <a:buClr>
                <a:schemeClr val="dk1"/>
              </a:buClr>
              <a:buSzPts val="1100"/>
            </a:pPr>
            <a:r>
              <a:rPr lang="en-US" sz="3000">
                <a:solidFill>
                  <a:schemeClr val="dk1"/>
                </a:solidFill>
              </a:rPr>
              <a:t>Takeaway Message</a:t>
            </a:r>
          </a:p>
        </p:txBody>
      </p:sp>
      <p:sp>
        <p:nvSpPr>
          <p:cNvPr id="6" name="TextBox 5">
            <a:extLst>
              <a:ext uri="{FF2B5EF4-FFF2-40B4-BE49-F238E27FC236}">
                <a16:creationId xmlns:a16="http://schemas.microsoft.com/office/drawing/2014/main" id="{528ECB4B-54A6-5E04-202A-30E49A4B25B1}"/>
              </a:ext>
            </a:extLst>
          </p:cNvPr>
          <p:cNvSpPr txBox="1"/>
          <p:nvPr/>
        </p:nvSpPr>
        <p:spPr>
          <a:xfrm>
            <a:off x="138479" y="808037"/>
            <a:ext cx="2850048" cy="3292754"/>
          </a:xfrm>
          <a:prstGeom prst="rect">
            <a:avLst/>
          </a:prstGeom>
        </p:spPr>
        <p:txBody>
          <a:bodyPr vert="horz" lIns="91440" tIns="45720" rIns="91440" bIns="45720" rtlCol="0">
            <a:normAutofit/>
          </a:bodyPr>
          <a:lstStyle/>
          <a:p>
            <a:pPr marL="0" lvl="1" defTabSz="685800">
              <a:lnSpc>
                <a:spcPct val="90000"/>
              </a:lnSpc>
              <a:spcBef>
                <a:spcPts val="750"/>
              </a:spcBef>
              <a:buClr>
                <a:srgbClr val="000000"/>
              </a:buClr>
              <a:buSzPts val="2400"/>
            </a:pPr>
            <a:r>
              <a:rPr lang="en-US" sz="2000">
                <a:latin typeface="Acumin Pro" panose="020B0504020202020204" pitchFamily="34" charset="77"/>
              </a:rPr>
              <a:t>PTM reuse is still under discovered…</a:t>
            </a:r>
          </a:p>
          <a:p>
            <a:pPr marL="0" lvl="1" defTabSz="685800">
              <a:lnSpc>
                <a:spcPct val="90000"/>
              </a:lnSpc>
              <a:spcBef>
                <a:spcPts val="750"/>
              </a:spcBef>
              <a:buClr>
                <a:srgbClr val="000000"/>
              </a:buClr>
              <a:buSzPts val="2400"/>
            </a:pPr>
            <a:r>
              <a:rPr lang="en-US" sz="2000">
                <a:latin typeface="Acumin Pro" panose="020B0504020202020204" pitchFamily="34" charset="77"/>
              </a:rPr>
              <a:t>There are many directions to be work on!</a:t>
            </a:r>
          </a:p>
        </p:txBody>
      </p:sp>
      <p:sp>
        <p:nvSpPr>
          <p:cNvPr id="4" name="TextBox 3">
            <a:extLst>
              <a:ext uri="{FF2B5EF4-FFF2-40B4-BE49-F238E27FC236}">
                <a16:creationId xmlns:a16="http://schemas.microsoft.com/office/drawing/2014/main" id="{D2C72D05-0721-4122-EDF1-E8262494CEF6}"/>
              </a:ext>
            </a:extLst>
          </p:cNvPr>
          <p:cNvSpPr txBox="1"/>
          <p:nvPr/>
        </p:nvSpPr>
        <p:spPr>
          <a:xfrm>
            <a:off x="342900" y="715718"/>
            <a:ext cx="8458200" cy="274320"/>
          </a:xfrm>
          <a:prstGeom prst="rect">
            <a:avLst/>
          </a:prstGeom>
        </p:spPr>
        <p:txBody>
          <a:bodyPr vert="horz" lIns="91440" tIns="45720" rIns="91440" bIns="45720" rtlCol="0">
            <a:normAutofit/>
          </a:bodyPr>
          <a:lstStyle/>
          <a:p>
            <a:pPr marR="0" defTabSz="685800">
              <a:lnSpc>
                <a:spcPct val="90000"/>
              </a:lnSpc>
              <a:spcBef>
                <a:spcPts val="750"/>
              </a:spcBef>
              <a:spcAft>
                <a:spcPts val="0"/>
              </a:spcAft>
              <a:buClr>
                <a:srgbClr val="000000"/>
              </a:buClr>
              <a:buSzPts val="2400"/>
            </a:pPr>
            <a:endParaRPr lang="en-US" sz="1300" b="1" i="0" strike="noStrike" kern="1200" cap="none" baseline="0">
              <a:solidFill>
                <a:schemeClr val="accent4">
                  <a:lumMod val="65000"/>
                </a:schemeClr>
              </a:solidFill>
              <a:latin typeface="Acumin Pro Condensed Semibold" panose="020B0506020202020204" pitchFamily="34" charset="77"/>
              <a:ea typeface="+mn-ea"/>
              <a:cs typeface="+mn-cs"/>
            </a:endParaRPr>
          </a:p>
        </p:txBody>
      </p:sp>
      <p:sp>
        <p:nvSpPr>
          <p:cNvPr id="2" name="Slide Number Placeholder 1" hidden="1">
            <a:extLst>
              <a:ext uri="{FF2B5EF4-FFF2-40B4-BE49-F238E27FC236}">
                <a16:creationId xmlns:a16="http://schemas.microsoft.com/office/drawing/2014/main" id="{8104A9B8-5272-D565-850F-FFED81C0D544}"/>
              </a:ext>
            </a:extLst>
          </p:cNvPr>
          <p:cNvSpPr>
            <a:spLocks noGrp="1"/>
          </p:cNvSpPr>
          <p:nvPr>
            <p:ph type="sldNum" idx="4294967295"/>
          </p:nvPr>
        </p:nvSpPr>
        <p:spPr>
          <a:xfrm>
            <a:off x="8361860" y="4843130"/>
            <a:ext cx="365760" cy="274320"/>
          </a:xfrm>
          <a:prstGeom prst="ellipse">
            <a:avLst/>
          </a:prstGeom>
        </p:spPr>
        <p:txBody>
          <a:bodyPr/>
          <a:lstStyle/>
          <a:p>
            <a:pPr marL="0" lvl="0" indent="0" algn="ctr" rtl="0">
              <a:spcBef>
                <a:spcPts val="0"/>
              </a:spcBef>
              <a:spcAft>
                <a:spcPts val="600"/>
              </a:spcAft>
              <a:buNone/>
            </a:pPr>
            <a:fld id="{00000000-1234-1234-1234-123412341234}" type="slidenum">
              <a:rPr lang="en-US" smtClean="0"/>
              <a:pPr marL="0" lvl="0" indent="0" algn="ctr" rtl="0">
                <a:spcBef>
                  <a:spcPts val="0"/>
                </a:spcBef>
                <a:spcAft>
                  <a:spcPts val="600"/>
                </a:spcAft>
                <a:buNone/>
              </a:pPr>
              <a:t>37</a:t>
            </a:fld>
            <a:endParaRPr lang="en-US"/>
          </a:p>
        </p:txBody>
      </p:sp>
      <p:cxnSp>
        <p:nvCxnSpPr>
          <p:cNvPr id="10" name="Straight Connector 9">
            <a:extLst>
              <a:ext uri="{FF2B5EF4-FFF2-40B4-BE49-F238E27FC236}">
                <a16:creationId xmlns:a16="http://schemas.microsoft.com/office/drawing/2014/main" id="{9B19D2E4-83A6-DEE2-BE20-12C0133EC203}"/>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3" name="Picture 4">
            <a:extLst>
              <a:ext uri="{FF2B5EF4-FFF2-40B4-BE49-F238E27FC236}">
                <a16:creationId xmlns:a16="http://schemas.microsoft.com/office/drawing/2014/main" id="{CB68D0EA-9017-EDD9-C44C-AD611E44E7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4488" y="781553"/>
            <a:ext cx="4921033" cy="40334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9F6B240-BED2-CC2A-BD21-D5F118EA03DB}"/>
              </a:ext>
            </a:extLst>
          </p:cNvPr>
          <p:cNvSpPr txBox="1"/>
          <p:nvPr/>
        </p:nvSpPr>
        <p:spPr>
          <a:xfrm>
            <a:off x="1669036" y="2540382"/>
            <a:ext cx="1137424" cy="923330"/>
          </a:xfrm>
          <a:prstGeom prst="rect">
            <a:avLst/>
          </a:prstGeom>
          <a:noFill/>
        </p:spPr>
        <p:txBody>
          <a:bodyPr wrap="square" rtlCol="0">
            <a:spAutoFit/>
          </a:bodyPr>
          <a:lstStyle/>
          <a:p>
            <a:r>
              <a:rPr lang="en-US">
                <a:solidFill>
                  <a:schemeClr val="accent3"/>
                </a:solidFill>
              </a:rPr>
              <a:t>Proposed </a:t>
            </a:r>
            <a:r>
              <a:rPr lang="en-US" b="1" u="sng">
                <a:solidFill>
                  <a:schemeClr val="accent3"/>
                </a:solidFill>
              </a:rPr>
              <a:t>15</a:t>
            </a:r>
            <a:r>
              <a:rPr lang="en-US">
                <a:solidFill>
                  <a:schemeClr val="accent3"/>
                </a:solidFill>
              </a:rPr>
              <a:t> future directions</a:t>
            </a:r>
          </a:p>
        </p:txBody>
      </p:sp>
      <p:cxnSp>
        <p:nvCxnSpPr>
          <p:cNvPr id="7" name="Straight Connector 6">
            <a:extLst>
              <a:ext uri="{FF2B5EF4-FFF2-40B4-BE49-F238E27FC236}">
                <a16:creationId xmlns:a16="http://schemas.microsoft.com/office/drawing/2014/main" id="{7F0172FB-9547-0A4E-C08F-6713D90BA79D}"/>
              </a:ext>
            </a:extLst>
          </p:cNvPr>
          <p:cNvCxnSpPr>
            <a:cxnSpLocks/>
            <a:stCxn id="5" idx="0"/>
          </p:cNvCxnSpPr>
          <p:nvPr/>
        </p:nvCxnSpPr>
        <p:spPr>
          <a:xfrm flipV="1">
            <a:off x="2237748" y="781553"/>
            <a:ext cx="1807601" cy="1758829"/>
          </a:xfrm>
          <a:prstGeom prst="line">
            <a:avLst/>
          </a:prstGeom>
          <a:ln w="38100"/>
        </p:spPr>
        <p:style>
          <a:lnRef idx="2">
            <a:schemeClr val="accent5"/>
          </a:lnRef>
          <a:fillRef idx="0">
            <a:schemeClr val="accent5"/>
          </a:fillRef>
          <a:effectRef idx="1">
            <a:schemeClr val="accent5"/>
          </a:effectRef>
          <a:fontRef idx="minor">
            <a:schemeClr val="tx1"/>
          </a:fontRef>
        </p:style>
      </p:cxnSp>
      <p:cxnSp>
        <p:nvCxnSpPr>
          <p:cNvPr id="8" name="Straight Connector 7">
            <a:extLst>
              <a:ext uri="{FF2B5EF4-FFF2-40B4-BE49-F238E27FC236}">
                <a16:creationId xmlns:a16="http://schemas.microsoft.com/office/drawing/2014/main" id="{9B956017-ED98-2771-06F9-0ADB5B774651}"/>
              </a:ext>
            </a:extLst>
          </p:cNvPr>
          <p:cNvCxnSpPr>
            <a:cxnSpLocks/>
            <a:stCxn id="5" idx="2"/>
          </p:cNvCxnSpPr>
          <p:nvPr/>
        </p:nvCxnSpPr>
        <p:spPr>
          <a:xfrm>
            <a:off x="2237748" y="3463712"/>
            <a:ext cx="1807601" cy="1256151"/>
          </a:xfrm>
          <a:prstGeom prst="line">
            <a:avLst/>
          </a:prstGeom>
          <a:ln w="38100"/>
        </p:spPr>
        <p:style>
          <a:lnRef idx="2">
            <a:schemeClr val="accent5"/>
          </a:lnRef>
          <a:fillRef idx="0">
            <a:schemeClr val="accent5"/>
          </a:fillRef>
          <a:effectRef idx="1">
            <a:schemeClr val="accent5"/>
          </a:effectRef>
          <a:fontRef idx="minor">
            <a:schemeClr val="tx1"/>
          </a:fontRef>
        </p:style>
      </p:cxnSp>
      <p:sp>
        <p:nvSpPr>
          <p:cNvPr id="23" name="TextBox 22">
            <a:extLst>
              <a:ext uri="{FF2B5EF4-FFF2-40B4-BE49-F238E27FC236}">
                <a16:creationId xmlns:a16="http://schemas.microsoft.com/office/drawing/2014/main" id="{8F3A4A94-136C-35B9-1403-42B5EB9EDF00}"/>
              </a:ext>
            </a:extLst>
          </p:cNvPr>
          <p:cNvSpPr txBox="1"/>
          <p:nvPr/>
        </p:nvSpPr>
        <p:spPr>
          <a:xfrm>
            <a:off x="3374538" y="1274227"/>
            <a:ext cx="1137424" cy="369332"/>
          </a:xfrm>
          <a:prstGeom prst="rect">
            <a:avLst/>
          </a:prstGeom>
          <a:noFill/>
        </p:spPr>
        <p:txBody>
          <a:bodyPr wrap="square" rtlCol="0">
            <a:spAutoFit/>
          </a:bodyPr>
          <a:lstStyle/>
          <a:p>
            <a:r>
              <a:rPr lang="en-US">
                <a:solidFill>
                  <a:schemeClr val="accent3"/>
                </a:solidFill>
              </a:rPr>
              <a:t>PTM</a:t>
            </a:r>
          </a:p>
        </p:txBody>
      </p:sp>
      <p:sp>
        <p:nvSpPr>
          <p:cNvPr id="24" name="TextBox 23">
            <a:extLst>
              <a:ext uri="{FF2B5EF4-FFF2-40B4-BE49-F238E27FC236}">
                <a16:creationId xmlns:a16="http://schemas.microsoft.com/office/drawing/2014/main" id="{5D500030-6B9A-2751-3700-589CDE1476B9}"/>
              </a:ext>
            </a:extLst>
          </p:cNvPr>
          <p:cNvSpPr txBox="1"/>
          <p:nvPr/>
        </p:nvSpPr>
        <p:spPr>
          <a:xfrm>
            <a:off x="3166653" y="2382223"/>
            <a:ext cx="1137424" cy="369332"/>
          </a:xfrm>
          <a:prstGeom prst="rect">
            <a:avLst/>
          </a:prstGeom>
          <a:noFill/>
        </p:spPr>
        <p:txBody>
          <a:bodyPr wrap="square" rtlCol="0">
            <a:spAutoFit/>
          </a:bodyPr>
          <a:lstStyle/>
          <a:p>
            <a:r>
              <a:rPr lang="en-US">
                <a:solidFill>
                  <a:schemeClr val="accent3"/>
                </a:solidFill>
              </a:rPr>
              <a:t>GitHub</a:t>
            </a:r>
          </a:p>
        </p:txBody>
      </p:sp>
      <p:sp>
        <p:nvSpPr>
          <p:cNvPr id="25" name="TextBox 24">
            <a:extLst>
              <a:ext uri="{FF2B5EF4-FFF2-40B4-BE49-F238E27FC236}">
                <a16:creationId xmlns:a16="http://schemas.microsoft.com/office/drawing/2014/main" id="{26766B88-2993-8CF2-9AC1-C8320EDAA556}"/>
              </a:ext>
            </a:extLst>
          </p:cNvPr>
          <p:cNvSpPr txBox="1"/>
          <p:nvPr/>
        </p:nvSpPr>
        <p:spPr>
          <a:xfrm>
            <a:off x="2988527" y="3716253"/>
            <a:ext cx="1349297" cy="369332"/>
          </a:xfrm>
          <a:prstGeom prst="rect">
            <a:avLst/>
          </a:prstGeom>
          <a:noFill/>
        </p:spPr>
        <p:txBody>
          <a:bodyPr wrap="square" rtlCol="0">
            <a:spAutoFit/>
          </a:bodyPr>
          <a:lstStyle/>
          <a:p>
            <a:r>
              <a:rPr lang="en-US">
                <a:solidFill>
                  <a:schemeClr val="accent3"/>
                </a:solidFill>
              </a:rPr>
              <a:t>Integration</a:t>
            </a:r>
          </a:p>
        </p:txBody>
      </p:sp>
    </p:spTree>
    <p:extLst>
      <p:ext uri="{BB962C8B-B14F-4D97-AF65-F5344CB8AC3E}">
        <p14:creationId xmlns:p14="http://schemas.microsoft.com/office/powerpoint/2010/main" val="154083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24" grpId="0"/>
      <p:bldP spid="25" grpId="0"/>
    </p:bldLst>
  </p:timing>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52E99-7317-16E7-CA7C-3DAC702C9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E28105-05AA-A786-0776-EB7DE8891961}"/>
              </a:ext>
            </a:extLst>
          </p:cNvPr>
          <p:cNvSpPr>
            <a:spLocks noGrp="1"/>
          </p:cNvSpPr>
          <p:nvPr>
            <p:ph type="ctrTitle"/>
          </p:nvPr>
        </p:nvSpPr>
        <p:spPr>
          <a:xfrm>
            <a:off x="701488" y="1676400"/>
            <a:ext cx="7741024" cy="1790700"/>
          </a:xfrm>
        </p:spPr>
        <p:txBody>
          <a:bodyPr anchor="ctr">
            <a:normAutofit/>
          </a:bodyPr>
          <a:lstStyle/>
          <a:p>
            <a:r>
              <a:rPr lang="en-US"/>
              <a:t>Part 2: Improving Trustworthy Reuse in AI Model Supply Chain</a:t>
            </a:r>
          </a:p>
        </p:txBody>
      </p:sp>
      <p:sp>
        <p:nvSpPr>
          <p:cNvPr id="3" name="Slide Number Placeholder 2">
            <a:extLst>
              <a:ext uri="{FF2B5EF4-FFF2-40B4-BE49-F238E27FC236}">
                <a16:creationId xmlns:a16="http://schemas.microsoft.com/office/drawing/2014/main" id="{3722044D-94E7-CE53-3BD0-61BBB8F29EBC}"/>
              </a:ext>
            </a:extLst>
          </p:cNvPr>
          <p:cNvSpPr>
            <a:spLocks noGrp="1"/>
          </p:cNvSpPr>
          <p:nvPr>
            <p:ph type="sldNum" sz="quarter" idx="12"/>
          </p:nvPr>
        </p:nvSpPr>
        <p:spPr/>
        <p:txBody>
          <a:bodyPr/>
          <a:lstStyle/>
          <a:p>
            <a:endParaRPr lang="en-US"/>
          </a:p>
        </p:txBody>
      </p:sp>
      <p:sp>
        <p:nvSpPr>
          <p:cNvPr id="4" name="Slide Number Placeholder 1">
            <a:extLst>
              <a:ext uri="{FF2B5EF4-FFF2-40B4-BE49-F238E27FC236}">
                <a16:creationId xmlns:a16="http://schemas.microsoft.com/office/drawing/2014/main" id="{F3BC6481-9063-8462-7E81-1E2FB6A188FF}"/>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38</a:t>
            </a:fld>
            <a:endParaRPr lang="en"/>
          </a:p>
        </p:txBody>
      </p:sp>
    </p:spTree>
    <p:extLst>
      <p:ext uri="{BB962C8B-B14F-4D97-AF65-F5344CB8AC3E}">
        <p14:creationId xmlns:p14="http://schemas.microsoft.com/office/powerpoint/2010/main" val="2488823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1">
          <a:extLst>
            <a:ext uri="{FF2B5EF4-FFF2-40B4-BE49-F238E27FC236}">
              <a16:creationId xmlns:a16="http://schemas.microsoft.com/office/drawing/2014/main" id="{991A2FD3-1689-7BA0-F658-B1C9DE095DB1}"/>
            </a:ext>
          </a:extLst>
        </p:cNvPr>
        <p:cNvGrpSpPr/>
        <p:nvPr/>
      </p:nvGrpSpPr>
      <p:grpSpPr>
        <a:xfrm>
          <a:off x="0" y="0"/>
          <a:ext cx="0" cy="0"/>
          <a:chOff x="0" y="0"/>
          <a:chExt cx="0" cy="0"/>
        </a:xfrm>
      </p:grpSpPr>
      <p:sp>
        <p:nvSpPr>
          <p:cNvPr id="154" name="Google Shape;154;p24">
            <a:extLst>
              <a:ext uri="{FF2B5EF4-FFF2-40B4-BE49-F238E27FC236}">
                <a16:creationId xmlns:a16="http://schemas.microsoft.com/office/drawing/2014/main" id="{69FE24B1-0AA3-CEBB-BB09-308F45165588}"/>
              </a:ext>
            </a:extLst>
          </p:cNvPr>
          <p:cNvSpPr txBox="1">
            <a:spLocks noGrp="1"/>
          </p:cNvSpPr>
          <p:nvPr>
            <p:ph type="title"/>
          </p:nvPr>
        </p:nvSpPr>
        <p:spPr>
          <a:xfrm>
            <a:off x="0" y="0"/>
            <a:ext cx="9307500" cy="61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What Do We Know So Far?</a:t>
            </a:r>
            <a:endParaRPr sz="3000" u="sng">
              <a:solidFill>
                <a:schemeClr val="dk2"/>
              </a:solidFill>
            </a:endParaRPr>
          </a:p>
        </p:txBody>
      </p:sp>
      <p:sp>
        <p:nvSpPr>
          <p:cNvPr id="2" name="Slide Number Placeholder 1">
            <a:extLst>
              <a:ext uri="{FF2B5EF4-FFF2-40B4-BE49-F238E27FC236}">
                <a16:creationId xmlns:a16="http://schemas.microsoft.com/office/drawing/2014/main" id="{7C4A65BF-C0EE-4C3F-0970-EF45915A7A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cxnSp>
        <p:nvCxnSpPr>
          <p:cNvPr id="3" name="Straight Connector 2">
            <a:extLst>
              <a:ext uri="{FF2B5EF4-FFF2-40B4-BE49-F238E27FC236}">
                <a16:creationId xmlns:a16="http://schemas.microsoft.com/office/drawing/2014/main" id="{E066F49F-4AB5-ED37-E99F-0273EB513A72}"/>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53073565-DB00-CD5D-8D15-D9FC385EABF4}"/>
              </a:ext>
            </a:extLst>
          </p:cNvPr>
          <p:cNvSpPr txBox="1"/>
          <p:nvPr/>
        </p:nvSpPr>
        <p:spPr>
          <a:xfrm>
            <a:off x="932240" y="1604801"/>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Background</a:t>
            </a:r>
          </a:p>
        </p:txBody>
      </p:sp>
      <p:sp>
        <p:nvSpPr>
          <p:cNvPr id="15" name="TextBox 14">
            <a:extLst>
              <a:ext uri="{FF2B5EF4-FFF2-40B4-BE49-F238E27FC236}">
                <a16:creationId xmlns:a16="http://schemas.microsoft.com/office/drawing/2014/main" id="{8802F666-06F1-A78D-4B0C-7D7C100BDB7F}"/>
              </a:ext>
            </a:extLst>
          </p:cNvPr>
          <p:cNvSpPr txBox="1"/>
          <p:nvPr/>
        </p:nvSpPr>
        <p:spPr>
          <a:xfrm>
            <a:off x="932240" y="2839943"/>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Characterization</a:t>
            </a:r>
          </a:p>
        </p:txBody>
      </p:sp>
      <p:sp>
        <p:nvSpPr>
          <p:cNvPr id="16" name="Down Arrow 15">
            <a:extLst>
              <a:ext uri="{FF2B5EF4-FFF2-40B4-BE49-F238E27FC236}">
                <a16:creationId xmlns:a16="http://schemas.microsoft.com/office/drawing/2014/main" id="{8A2D6EA9-7029-486E-F386-C1EFA2F36358}"/>
              </a:ext>
            </a:extLst>
          </p:cNvPr>
          <p:cNvSpPr/>
          <p:nvPr/>
        </p:nvSpPr>
        <p:spPr>
          <a:xfrm>
            <a:off x="1678770" y="2082182"/>
            <a:ext cx="263105" cy="649711"/>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706DFF7-C7F2-BE8D-BA91-589DE03BBD39}"/>
              </a:ext>
            </a:extLst>
          </p:cNvPr>
          <p:cNvSpPr txBox="1"/>
          <p:nvPr/>
        </p:nvSpPr>
        <p:spPr>
          <a:xfrm>
            <a:off x="3875992" y="2836101"/>
            <a:ext cx="884967"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Reuse</a:t>
            </a:r>
          </a:p>
        </p:txBody>
      </p:sp>
      <p:sp>
        <p:nvSpPr>
          <p:cNvPr id="18" name="TextBox 17">
            <a:extLst>
              <a:ext uri="{FF2B5EF4-FFF2-40B4-BE49-F238E27FC236}">
                <a16:creationId xmlns:a16="http://schemas.microsoft.com/office/drawing/2014/main" id="{19EC75B6-996E-2128-FDC5-0E2210784895}"/>
              </a:ext>
            </a:extLst>
          </p:cNvPr>
          <p:cNvSpPr txBox="1"/>
          <p:nvPr/>
        </p:nvSpPr>
        <p:spPr>
          <a:xfrm>
            <a:off x="4625902" y="3592584"/>
            <a:ext cx="884967"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Trust</a:t>
            </a:r>
          </a:p>
        </p:txBody>
      </p:sp>
      <p:cxnSp>
        <p:nvCxnSpPr>
          <p:cNvPr id="20" name="Straight Connector 19">
            <a:extLst>
              <a:ext uri="{FF2B5EF4-FFF2-40B4-BE49-F238E27FC236}">
                <a16:creationId xmlns:a16="http://schemas.microsoft.com/office/drawing/2014/main" id="{EF2474C0-D21A-E513-F9A6-D265F2874843}"/>
              </a:ext>
            </a:extLst>
          </p:cNvPr>
          <p:cNvCxnSpPr>
            <a:cxnSpLocks/>
            <a:stCxn id="17" idx="0"/>
            <a:endCxn id="29" idx="2"/>
          </p:cNvCxnSpPr>
          <p:nvPr/>
        </p:nvCxnSpPr>
        <p:spPr>
          <a:xfrm flipV="1">
            <a:off x="4318476" y="2373384"/>
            <a:ext cx="580546" cy="462717"/>
          </a:xfrm>
          <a:prstGeom prst="line">
            <a:avLst/>
          </a:prstGeom>
          <a:ln w="63500"/>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1BA24BCC-622F-4378-D3B6-CE70976C0217}"/>
              </a:ext>
            </a:extLst>
          </p:cNvPr>
          <p:cNvSpPr txBox="1"/>
          <p:nvPr/>
        </p:nvSpPr>
        <p:spPr>
          <a:xfrm>
            <a:off x="4000822" y="1123886"/>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Trad. Software</a:t>
            </a:r>
          </a:p>
        </p:txBody>
      </p:sp>
      <p:sp>
        <p:nvSpPr>
          <p:cNvPr id="24" name="TextBox 23">
            <a:extLst>
              <a:ext uri="{FF2B5EF4-FFF2-40B4-BE49-F238E27FC236}">
                <a16:creationId xmlns:a16="http://schemas.microsoft.com/office/drawing/2014/main" id="{523F0445-6014-2C01-76BF-4EFE79BA99AE}"/>
              </a:ext>
            </a:extLst>
          </p:cNvPr>
          <p:cNvSpPr txBox="1"/>
          <p:nvPr/>
        </p:nvSpPr>
        <p:spPr>
          <a:xfrm>
            <a:off x="6129167" y="805457"/>
            <a:ext cx="89250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Reuse</a:t>
            </a:r>
          </a:p>
        </p:txBody>
      </p:sp>
      <p:sp>
        <p:nvSpPr>
          <p:cNvPr id="25" name="TextBox 24">
            <a:extLst>
              <a:ext uri="{FF2B5EF4-FFF2-40B4-BE49-F238E27FC236}">
                <a16:creationId xmlns:a16="http://schemas.microsoft.com/office/drawing/2014/main" id="{A31FAB90-739F-2077-4BEB-88E226386F1D}"/>
              </a:ext>
            </a:extLst>
          </p:cNvPr>
          <p:cNvSpPr txBox="1"/>
          <p:nvPr/>
        </p:nvSpPr>
        <p:spPr>
          <a:xfrm>
            <a:off x="6129166" y="1490791"/>
            <a:ext cx="89250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Trust</a:t>
            </a:r>
          </a:p>
        </p:txBody>
      </p:sp>
      <p:cxnSp>
        <p:nvCxnSpPr>
          <p:cNvPr id="26" name="Straight Connector 25">
            <a:extLst>
              <a:ext uri="{FF2B5EF4-FFF2-40B4-BE49-F238E27FC236}">
                <a16:creationId xmlns:a16="http://schemas.microsoft.com/office/drawing/2014/main" id="{CD178DBF-DC99-7AB7-74AD-CDD861B6FB57}"/>
              </a:ext>
            </a:extLst>
          </p:cNvPr>
          <p:cNvCxnSpPr>
            <a:cxnSpLocks/>
            <a:stCxn id="14" idx="3"/>
            <a:endCxn id="23" idx="1"/>
          </p:cNvCxnSpPr>
          <p:nvPr/>
        </p:nvCxnSpPr>
        <p:spPr>
          <a:xfrm flipV="1">
            <a:off x="2728639" y="1308552"/>
            <a:ext cx="1272183" cy="480915"/>
          </a:xfrm>
          <a:prstGeom prst="line">
            <a:avLst/>
          </a:prstGeom>
          <a:ln w="63500"/>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id="{B043EC0B-72F9-A8B6-946F-066E0A669677}"/>
              </a:ext>
            </a:extLst>
          </p:cNvPr>
          <p:cNvCxnSpPr>
            <a:cxnSpLocks/>
            <a:stCxn id="23" idx="3"/>
            <a:endCxn id="24" idx="1"/>
          </p:cNvCxnSpPr>
          <p:nvPr/>
        </p:nvCxnSpPr>
        <p:spPr>
          <a:xfrm flipV="1">
            <a:off x="5797221" y="990123"/>
            <a:ext cx="331946" cy="318429"/>
          </a:xfrm>
          <a:prstGeom prst="line">
            <a:avLst/>
          </a:prstGeom>
          <a:ln w="63500"/>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87D93751-FA89-EBA8-6924-577E16E2CB0B}"/>
              </a:ext>
            </a:extLst>
          </p:cNvPr>
          <p:cNvCxnSpPr>
            <a:cxnSpLocks/>
            <a:stCxn id="23" idx="3"/>
            <a:endCxn id="25" idx="1"/>
          </p:cNvCxnSpPr>
          <p:nvPr/>
        </p:nvCxnSpPr>
        <p:spPr>
          <a:xfrm>
            <a:off x="5797221" y="1308552"/>
            <a:ext cx="331945" cy="366905"/>
          </a:xfrm>
          <a:prstGeom prst="line">
            <a:avLst/>
          </a:prstGeom>
          <a:ln w="63500"/>
        </p:spPr>
        <p:style>
          <a:lnRef idx="3">
            <a:schemeClr val="dk1"/>
          </a:lnRef>
          <a:fillRef idx="0">
            <a:schemeClr val="dk1"/>
          </a:fillRef>
          <a:effectRef idx="2">
            <a:schemeClr val="dk1"/>
          </a:effectRef>
          <a:fontRef idx="minor">
            <a:schemeClr val="tx1"/>
          </a:fontRef>
        </p:style>
      </p:cxnSp>
      <p:sp>
        <p:nvSpPr>
          <p:cNvPr id="29" name="TextBox 28">
            <a:extLst>
              <a:ext uri="{FF2B5EF4-FFF2-40B4-BE49-F238E27FC236}">
                <a16:creationId xmlns:a16="http://schemas.microsoft.com/office/drawing/2014/main" id="{C752FA64-3401-EDC8-9DAA-3906CD9F9F24}"/>
              </a:ext>
            </a:extLst>
          </p:cNvPr>
          <p:cNvSpPr txBox="1"/>
          <p:nvPr/>
        </p:nvSpPr>
        <p:spPr>
          <a:xfrm>
            <a:off x="4000822" y="2004052"/>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PTMs</a:t>
            </a:r>
          </a:p>
        </p:txBody>
      </p:sp>
      <p:cxnSp>
        <p:nvCxnSpPr>
          <p:cNvPr id="30" name="Straight Connector 29">
            <a:extLst>
              <a:ext uri="{FF2B5EF4-FFF2-40B4-BE49-F238E27FC236}">
                <a16:creationId xmlns:a16="http://schemas.microsoft.com/office/drawing/2014/main" id="{C2C36528-E114-D1BF-FB65-F691956229DB}"/>
              </a:ext>
            </a:extLst>
          </p:cNvPr>
          <p:cNvCxnSpPr>
            <a:cxnSpLocks/>
            <a:stCxn id="29" idx="1"/>
            <a:endCxn id="14" idx="3"/>
          </p:cNvCxnSpPr>
          <p:nvPr/>
        </p:nvCxnSpPr>
        <p:spPr>
          <a:xfrm flipH="1" flipV="1">
            <a:off x="2728639" y="1789467"/>
            <a:ext cx="1272183" cy="399251"/>
          </a:xfrm>
          <a:prstGeom prst="line">
            <a:avLst/>
          </a:prstGeom>
          <a:ln w="63500"/>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a16="http://schemas.microsoft.com/office/drawing/2014/main" id="{373CD4E2-E465-0AB7-F25C-0187BAD45F64}"/>
              </a:ext>
            </a:extLst>
          </p:cNvPr>
          <p:cNvCxnSpPr>
            <a:cxnSpLocks/>
            <a:stCxn id="15" idx="3"/>
            <a:endCxn id="17" idx="1"/>
          </p:cNvCxnSpPr>
          <p:nvPr/>
        </p:nvCxnSpPr>
        <p:spPr>
          <a:xfrm flipV="1">
            <a:off x="2728639" y="3020767"/>
            <a:ext cx="1147353" cy="3842"/>
          </a:xfrm>
          <a:prstGeom prst="line">
            <a:avLst/>
          </a:prstGeom>
          <a:ln w="635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3" name="Straight Connector 42">
            <a:extLst>
              <a:ext uri="{FF2B5EF4-FFF2-40B4-BE49-F238E27FC236}">
                <a16:creationId xmlns:a16="http://schemas.microsoft.com/office/drawing/2014/main" id="{68CBBDF3-91CF-9E38-70F4-E8E2AFE98A8B}"/>
              </a:ext>
            </a:extLst>
          </p:cNvPr>
          <p:cNvCxnSpPr>
            <a:cxnSpLocks/>
            <a:stCxn id="18" idx="0"/>
            <a:endCxn id="29" idx="2"/>
          </p:cNvCxnSpPr>
          <p:nvPr/>
        </p:nvCxnSpPr>
        <p:spPr>
          <a:xfrm flipH="1" flipV="1">
            <a:off x="4899022" y="2373384"/>
            <a:ext cx="169364" cy="1219200"/>
          </a:xfrm>
          <a:prstGeom prst="line">
            <a:avLst/>
          </a:prstGeom>
          <a:ln w="63500"/>
        </p:spPr>
        <p:style>
          <a:lnRef idx="3">
            <a:schemeClr val="dk1"/>
          </a:lnRef>
          <a:fillRef idx="0">
            <a:schemeClr val="dk1"/>
          </a:fillRef>
          <a:effectRef idx="2">
            <a:schemeClr val="dk1"/>
          </a:effectRef>
          <a:fontRef idx="minor">
            <a:schemeClr val="tx1"/>
          </a:fontRef>
        </p:style>
      </p:cxnSp>
      <p:cxnSp>
        <p:nvCxnSpPr>
          <p:cNvPr id="49" name="Straight Connector 48">
            <a:extLst>
              <a:ext uri="{FF2B5EF4-FFF2-40B4-BE49-F238E27FC236}">
                <a16:creationId xmlns:a16="http://schemas.microsoft.com/office/drawing/2014/main" id="{761408BC-40B3-0713-7B26-0857582847C8}"/>
              </a:ext>
            </a:extLst>
          </p:cNvPr>
          <p:cNvCxnSpPr>
            <a:cxnSpLocks/>
            <a:stCxn id="15" idx="3"/>
            <a:endCxn id="18" idx="1"/>
          </p:cNvCxnSpPr>
          <p:nvPr/>
        </p:nvCxnSpPr>
        <p:spPr>
          <a:xfrm>
            <a:off x="2728639" y="3024609"/>
            <a:ext cx="1897263" cy="752641"/>
          </a:xfrm>
          <a:prstGeom prst="line">
            <a:avLst/>
          </a:prstGeom>
          <a:ln w="635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3" name="TextBox 52">
            <a:extLst>
              <a:ext uri="{FF2B5EF4-FFF2-40B4-BE49-F238E27FC236}">
                <a16:creationId xmlns:a16="http://schemas.microsoft.com/office/drawing/2014/main" id="{B26E1747-4ED5-2A44-E76E-C16AC5B9AADC}"/>
              </a:ext>
            </a:extLst>
          </p:cNvPr>
          <p:cNvSpPr txBox="1"/>
          <p:nvPr/>
        </p:nvSpPr>
        <p:spPr>
          <a:xfrm>
            <a:off x="932239" y="4363149"/>
            <a:ext cx="1796399" cy="369332"/>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a:t>Enhancement</a:t>
            </a:r>
          </a:p>
        </p:txBody>
      </p:sp>
      <p:sp>
        <p:nvSpPr>
          <p:cNvPr id="54" name="Down Arrow 53">
            <a:extLst>
              <a:ext uri="{FF2B5EF4-FFF2-40B4-BE49-F238E27FC236}">
                <a16:creationId xmlns:a16="http://schemas.microsoft.com/office/drawing/2014/main" id="{961C2A5F-B9FB-EA15-BA47-5642FEEE6D79}"/>
              </a:ext>
            </a:extLst>
          </p:cNvPr>
          <p:cNvSpPr/>
          <p:nvPr/>
        </p:nvSpPr>
        <p:spPr>
          <a:xfrm>
            <a:off x="1670458" y="3350221"/>
            <a:ext cx="263105" cy="85405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1" name="Google Shape;79;p15">
            <a:extLst>
              <a:ext uri="{FF2B5EF4-FFF2-40B4-BE49-F238E27FC236}">
                <a16:creationId xmlns:a16="http://schemas.microsoft.com/office/drawing/2014/main" id="{91DFF9CD-0414-A055-F045-0A8F309B6103}"/>
              </a:ext>
            </a:extLst>
          </p:cNvPr>
          <p:cNvPicPr preferRelativeResize="0"/>
          <p:nvPr/>
        </p:nvPicPr>
        <p:blipFill>
          <a:blip r:embed="rId4">
            <a:alphaModFix/>
          </a:blip>
          <a:stretch>
            <a:fillRect/>
          </a:stretch>
        </p:blipFill>
        <p:spPr>
          <a:xfrm>
            <a:off x="5797221" y="3170899"/>
            <a:ext cx="2409877" cy="1972601"/>
          </a:xfrm>
          <a:prstGeom prst="rect">
            <a:avLst/>
          </a:prstGeom>
          <a:noFill/>
          <a:ln>
            <a:noFill/>
          </a:ln>
        </p:spPr>
      </p:pic>
    </p:spTree>
    <p:extLst>
      <p:ext uri="{BB962C8B-B14F-4D97-AF65-F5344CB8AC3E}">
        <p14:creationId xmlns:p14="http://schemas.microsoft.com/office/powerpoint/2010/main" val="190210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C63EEB0-3ACB-028F-DC43-FE73E76F1765}"/>
              </a:ext>
            </a:extLst>
          </p:cNvPr>
          <p:cNvSpPr>
            <a:spLocks noGrp="1"/>
          </p:cNvSpPr>
          <p:nvPr>
            <p:ph type="title"/>
          </p:nvPr>
        </p:nvSpPr>
        <p:spPr>
          <a:xfrm>
            <a:off x="138479" y="0"/>
            <a:ext cx="8520600" cy="683234"/>
          </a:xfrm>
        </p:spPr>
        <p:txBody>
          <a:bodyPr/>
          <a:lstStyle/>
          <a:p>
            <a:r>
              <a:rPr lang="en-US"/>
              <a:t>Thesis Statement</a:t>
            </a:r>
          </a:p>
        </p:txBody>
      </p:sp>
      <p:sp>
        <p:nvSpPr>
          <p:cNvPr id="11" name="Text Placeholder 2">
            <a:extLst>
              <a:ext uri="{FF2B5EF4-FFF2-40B4-BE49-F238E27FC236}">
                <a16:creationId xmlns:a16="http://schemas.microsoft.com/office/drawing/2014/main" id="{4052E628-D180-6173-35F7-2348816916CF}"/>
              </a:ext>
            </a:extLst>
          </p:cNvPr>
          <p:cNvSpPr>
            <a:spLocks noGrp="1"/>
          </p:cNvSpPr>
          <p:nvPr>
            <p:ph type="body" idx="1"/>
          </p:nvPr>
        </p:nvSpPr>
        <p:spPr>
          <a:xfrm>
            <a:off x="0" y="413772"/>
            <a:ext cx="9021158" cy="5293727"/>
          </a:xfrm>
        </p:spPr>
        <p:txBody>
          <a:bodyPr/>
          <a:lstStyle/>
          <a:p>
            <a:pPr marL="0">
              <a:lnSpc>
                <a:spcPct val="200000"/>
              </a:lnSpc>
              <a:buNone/>
            </a:pPr>
            <a:r>
              <a:rPr lang="en-US" sz="1800" i="0" u="none" strike="noStrike">
                <a:solidFill>
                  <a:srgbClr val="000000"/>
                </a:solidFill>
                <a:effectLst/>
                <a:latin typeface="Arial"/>
                <a:cs typeface="Arial"/>
              </a:rPr>
              <a:t>The </a:t>
            </a:r>
            <a:r>
              <a:rPr lang="en-US" sz="1800">
                <a:solidFill>
                  <a:srgbClr val="000000"/>
                </a:solidFill>
                <a:latin typeface="Arial"/>
                <a:cs typeface="Arial"/>
              </a:rPr>
              <a:t>software engineering</a:t>
            </a:r>
            <a:r>
              <a:rPr lang="en-US" sz="1800" i="0" u="none" strike="noStrike">
                <a:solidFill>
                  <a:srgbClr val="000000"/>
                </a:solidFill>
                <a:effectLst/>
                <a:latin typeface="Arial"/>
                <a:cs typeface="Arial"/>
              </a:rPr>
              <a:t> community faces a foundational gap in </a:t>
            </a:r>
            <a:r>
              <a:rPr lang="en-US" sz="1800">
                <a:solidFill>
                  <a:srgbClr val="000000"/>
                </a:solidFill>
                <a:latin typeface="Arial"/>
                <a:cs typeface="Arial"/>
              </a:rPr>
              <a:t>understanding</a:t>
            </a:r>
            <a:endParaRPr lang="en-US"/>
          </a:p>
          <a:p>
            <a:pPr marL="0">
              <a:lnSpc>
                <a:spcPct val="200000"/>
              </a:lnSpc>
              <a:buNone/>
            </a:pPr>
            <a:r>
              <a:rPr lang="en-US" sz="1800" b="1" i="1">
                <a:solidFill>
                  <a:srgbClr val="000000"/>
                </a:solidFill>
                <a:latin typeface="Arial"/>
                <a:cs typeface="Arial"/>
              </a:rPr>
              <a:t> challenges</a:t>
            </a:r>
            <a:r>
              <a:rPr lang="en-US" sz="1800" b="1" i="1" strike="noStrike">
                <a:solidFill>
                  <a:srgbClr val="000000"/>
                </a:solidFill>
                <a:effectLst/>
                <a:latin typeface="Arial"/>
                <a:cs typeface="Arial"/>
              </a:rPr>
              <a:t> </a:t>
            </a:r>
            <a:r>
              <a:rPr lang="en-US" sz="1800" i="0" strike="noStrike">
                <a:solidFill>
                  <a:srgbClr val="000000"/>
                </a:solidFill>
                <a:effectLst/>
                <a:latin typeface="Arial"/>
                <a:cs typeface="Arial"/>
              </a:rPr>
              <a:t>and</a:t>
            </a:r>
            <a:r>
              <a:rPr lang="en-US" sz="1800" i="1" strike="noStrike">
                <a:solidFill>
                  <a:srgbClr val="000000"/>
                </a:solidFill>
                <a:effectLst/>
                <a:latin typeface="Arial"/>
                <a:cs typeface="Arial"/>
              </a:rPr>
              <a:t> </a:t>
            </a:r>
            <a:r>
              <a:rPr lang="en-US" sz="1800" b="1" i="1" strike="noStrike">
                <a:solidFill>
                  <a:srgbClr val="000000"/>
                </a:solidFill>
                <a:effectLst/>
                <a:latin typeface="Arial"/>
                <a:cs typeface="Arial"/>
              </a:rPr>
              <a:t>best practices</a:t>
            </a:r>
            <a:r>
              <a:rPr lang="en-US" sz="1800" b="1" i="0" strike="noStrike">
                <a:solidFill>
                  <a:srgbClr val="000000"/>
                </a:solidFill>
                <a:effectLst/>
                <a:latin typeface="Arial"/>
                <a:cs typeface="Arial"/>
              </a:rPr>
              <a:t> </a:t>
            </a:r>
            <a:r>
              <a:rPr lang="en-US" sz="1800" i="0" strike="noStrike">
                <a:solidFill>
                  <a:srgbClr val="000000"/>
                </a:solidFill>
                <a:effectLst/>
                <a:latin typeface="Arial"/>
                <a:cs typeface="Arial"/>
              </a:rPr>
              <a:t>for </a:t>
            </a:r>
            <a:r>
              <a:rPr lang="en-US" sz="1800" b="1" i="0" strike="noStrike">
                <a:solidFill>
                  <a:srgbClr val="000000"/>
                </a:solidFill>
                <a:effectLst/>
                <a:latin typeface="Arial"/>
                <a:cs typeface="Arial"/>
              </a:rPr>
              <a:t>reuse activities </a:t>
            </a:r>
            <a:r>
              <a:rPr lang="en-US" sz="1800" i="0" strike="noStrike">
                <a:solidFill>
                  <a:srgbClr val="000000"/>
                </a:solidFill>
                <a:effectLst/>
                <a:latin typeface="Arial"/>
                <a:cs typeface="Arial"/>
              </a:rPr>
              <a:t>in the </a:t>
            </a:r>
            <a:r>
              <a:rPr lang="en-US" sz="1800" b="1" i="0" strike="noStrike">
                <a:solidFill>
                  <a:srgbClr val="000000"/>
                </a:solidFill>
                <a:effectLst/>
                <a:latin typeface="Arial"/>
                <a:cs typeface="Arial"/>
              </a:rPr>
              <a:t>AI model supply chain</a:t>
            </a:r>
            <a:r>
              <a:rPr lang="en-US" sz="1800" i="0" u="none" strike="noStrike">
                <a:solidFill>
                  <a:srgbClr val="000000"/>
                </a:solidFill>
                <a:effectLst/>
                <a:latin typeface="Arial"/>
                <a:cs typeface="Arial"/>
              </a:rPr>
              <a:t>. </a:t>
            </a:r>
            <a:endParaRPr lang="en-US"/>
          </a:p>
          <a:p>
            <a:pPr marL="0" rtl="0">
              <a:lnSpc>
                <a:spcPct val="200000"/>
              </a:lnSpc>
              <a:buNone/>
            </a:pPr>
            <a:r>
              <a:rPr lang="en-US" sz="1800" i="0" u="none" strike="noStrike">
                <a:solidFill>
                  <a:srgbClr val="000000"/>
                </a:solidFill>
                <a:effectLst/>
                <a:latin typeface="Arial" panose="020B0604020202020204" pitchFamily="34" charset="0"/>
                <a:cs typeface="Arial" panose="020B0604020202020204" pitchFamily="34" charset="0"/>
              </a:rPr>
              <a:t>This thesis addresses this gap by understanding and improving the trustworthiness and reusability of open-source </a:t>
            </a:r>
            <a:r>
              <a:rPr lang="en-US" sz="1800" b="1" i="0" u="sng" strike="noStrike">
                <a:solidFill>
                  <a:srgbClr val="000000"/>
                </a:solidFill>
                <a:effectLst/>
                <a:latin typeface="Arial" panose="020B0604020202020204" pitchFamily="34" charset="0"/>
                <a:cs typeface="Arial" panose="020B0604020202020204" pitchFamily="34" charset="0"/>
              </a:rPr>
              <a:t>P</a:t>
            </a:r>
            <a:r>
              <a:rPr lang="en-US" sz="1800" i="0" u="none" strike="noStrike">
                <a:solidFill>
                  <a:srgbClr val="000000"/>
                </a:solidFill>
                <a:effectLst/>
                <a:latin typeface="Arial" panose="020B0604020202020204" pitchFamily="34" charset="0"/>
                <a:cs typeface="Arial" panose="020B0604020202020204" pitchFamily="34" charset="0"/>
              </a:rPr>
              <a:t>re-</a:t>
            </a:r>
            <a:r>
              <a:rPr lang="en-US" sz="1800" b="1" i="0" u="sng" strike="noStrike">
                <a:solidFill>
                  <a:srgbClr val="000000"/>
                </a:solidFill>
                <a:effectLst/>
                <a:latin typeface="Arial" panose="020B0604020202020204" pitchFamily="34" charset="0"/>
                <a:cs typeface="Arial" panose="020B0604020202020204" pitchFamily="34" charset="0"/>
              </a:rPr>
              <a:t>T</a:t>
            </a:r>
            <a:r>
              <a:rPr lang="en-US" sz="1800" i="0" u="none" strike="noStrike">
                <a:solidFill>
                  <a:srgbClr val="000000"/>
                </a:solidFill>
                <a:effectLst/>
                <a:latin typeface="Arial" panose="020B0604020202020204" pitchFamily="34" charset="0"/>
                <a:cs typeface="Arial" panose="020B0604020202020204" pitchFamily="34" charset="0"/>
              </a:rPr>
              <a:t>rained AI </a:t>
            </a:r>
            <a:r>
              <a:rPr lang="en-US" sz="1800" b="1" i="0" u="sng" strike="noStrike">
                <a:solidFill>
                  <a:srgbClr val="000000"/>
                </a:solidFill>
                <a:effectLst/>
                <a:latin typeface="Arial" panose="020B0604020202020204" pitchFamily="34" charset="0"/>
                <a:cs typeface="Arial" panose="020B0604020202020204" pitchFamily="34" charset="0"/>
              </a:rPr>
              <a:t>M</a:t>
            </a:r>
            <a:r>
              <a:rPr lang="en-US" sz="1800" i="0" u="none" strike="noStrike">
                <a:solidFill>
                  <a:srgbClr val="000000"/>
                </a:solidFill>
                <a:effectLst/>
                <a:latin typeface="Arial" panose="020B0604020202020204" pitchFamily="34" charset="0"/>
                <a:cs typeface="Arial" panose="020B0604020202020204" pitchFamily="34" charset="0"/>
              </a:rPr>
              <a:t>odels (PTMs) through:</a:t>
            </a:r>
          </a:p>
          <a:p>
            <a:pPr marL="457200" lvl="0" indent="-342900" algn="l" rtl="0">
              <a:lnSpc>
                <a:spcPct val="200000"/>
              </a:lnSpc>
              <a:spcBef>
                <a:spcPts val="0"/>
              </a:spcBef>
              <a:spcAft>
                <a:spcPts val="0"/>
              </a:spcAft>
              <a:buClr>
                <a:schemeClr val="dk1"/>
              </a:buClr>
              <a:buSzPts val="1800"/>
              <a:buAutoNum type="arabicPeriod"/>
            </a:pPr>
            <a:r>
              <a:rPr lang="en-US" sz="1800">
                <a:solidFill>
                  <a:schemeClr val="dk1"/>
                </a:solidFill>
              </a:rPr>
              <a:t>Characterizing the </a:t>
            </a:r>
            <a:r>
              <a:rPr lang="en-US" sz="1800" b="1" u="sng">
                <a:solidFill>
                  <a:schemeClr val="dk1"/>
                </a:solidFill>
              </a:rPr>
              <a:t>open problems</a:t>
            </a:r>
            <a:r>
              <a:rPr lang="en-US" sz="1800">
                <a:solidFill>
                  <a:schemeClr val="dk1"/>
                </a:solidFill>
              </a:rPr>
              <a:t> of trustworthy PTM reuse</a:t>
            </a:r>
          </a:p>
          <a:p>
            <a:pPr marL="457200" lvl="0" indent="-342900" algn="l" rtl="0">
              <a:lnSpc>
                <a:spcPct val="200000"/>
              </a:lnSpc>
              <a:spcBef>
                <a:spcPts val="0"/>
              </a:spcBef>
              <a:spcAft>
                <a:spcPts val="0"/>
              </a:spcAft>
              <a:buClr>
                <a:schemeClr val="dk1"/>
              </a:buClr>
              <a:buSzPts val="1800"/>
              <a:buAutoNum type="arabicPeriod"/>
            </a:pPr>
            <a:r>
              <a:rPr lang="en-US" sz="1800">
                <a:solidFill>
                  <a:schemeClr val="dk1"/>
                </a:solidFill>
              </a:rPr>
              <a:t>Developing </a:t>
            </a:r>
            <a:r>
              <a:rPr lang="en-US" sz="1800" b="1" u="sng">
                <a:solidFill>
                  <a:schemeClr val="dk1"/>
                </a:solidFill>
              </a:rPr>
              <a:t>tools</a:t>
            </a:r>
            <a:r>
              <a:rPr lang="en-US" sz="1800">
                <a:solidFill>
                  <a:schemeClr val="dk1"/>
                </a:solidFill>
              </a:rPr>
              <a:t> to improve PTM trustworthiness and reusability</a:t>
            </a:r>
          </a:p>
          <a:p>
            <a:pPr marL="457200" lvl="0" indent="-342900">
              <a:lnSpc>
                <a:spcPct val="200000"/>
              </a:lnSpc>
              <a:buClr>
                <a:schemeClr val="dk1"/>
              </a:buClr>
              <a:buSzPts val="1800"/>
              <a:buAutoNum type="arabicPeriod"/>
            </a:pPr>
            <a:r>
              <a:rPr lang="en-US" sz="1800">
                <a:solidFill>
                  <a:schemeClr val="dk1"/>
                </a:solidFill>
              </a:rPr>
              <a:t>Publishing </a:t>
            </a:r>
            <a:r>
              <a:rPr lang="en-US" sz="1800" b="1" u="sng">
                <a:solidFill>
                  <a:schemeClr val="dk1"/>
                </a:solidFill>
              </a:rPr>
              <a:t>datasets</a:t>
            </a:r>
            <a:r>
              <a:rPr lang="en-US" sz="1800">
                <a:solidFill>
                  <a:schemeClr val="dk1"/>
                </a:solidFill>
              </a:rPr>
              <a:t> for the larger research community</a:t>
            </a:r>
          </a:p>
          <a:p>
            <a:pPr marL="0" rtl="0">
              <a:lnSpc>
                <a:spcPct val="200000"/>
              </a:lnSpc>
              <a:buNone/>
            </a:pPr>
            <a:br>
              <a:rPr lang="en-US" sz="2000">
                <a:latin typeface="Arial" panose="020B0604020202020204" pitchFamily="34" charset="0"/>
                <a:cs typeface="Arial" panose="020B0604020202020204" pitchFamily="34" charset="0"/>
              </a:rPr>
            </a:br>
            <a:endParaRPr lang="en-US" sz="200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64F87489-5EE0-CF8C-C16C-C97F34AAE827}"/>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2" name="Slide Number Placeholder 1">
            <a:extLst>
              <a:ext uri="{FF2B5EF4-FFF2-40B4-BE49-F238E27FC236}">
                <a16:creationId xmlns:a16="http://schemas.microsoft.com/office/drawing/2014/main" id="{8F118DBB-48F2-CEC8-1268-2DCD3F34404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3" name="TextBox 2">
            <a:extLst>
              <a:ext uri="{FF2B5EF4-FFF2-40B4-BE49-F238E27FC236}">
                <a16:creationId xmlns:a16="http://schemas.microsoft.com/office/drawing/2014/main" id="{73B47558-ECF8-AE33-2D3D-FC268CB48AF4}"/>
              </a:ext>
            </a:extLst>
          </p:cNvPr>
          <p:cNvSpPr txBox="1"/>
          <p:nvPr/>
        </p:nvSpPr>
        <p:spPr>
          <a:xfrm>
            <a:off x="6982175" y="2241391"/>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Background</a:t>
            </a:r>
          </a:p>
        </p:txBody>
      </p:sp>
      <p:sp>
        <p:nvSpPr>
          <p:cNvPr id="4" name="TextBox 3">
            <a:extLst>
              <a:ext uri="{FF2B5EF4-FFF2-40B4-BE49-F238E27FC236}">
                <a16:creationId xmlns:a16="http://schemas.microsoft.com/office/drawing/2014/main" id="{CF3F97CD-25C9-85FB-F90D-95749AADCF65}"/>
              </a:ext>
            </a:extLst>
          </p:cNvPr>
          <p:cNvSpPr txBox="1"/>
          <p:nvPr/>
        </p:nvSpPr>
        <p:spPr>
          <a:xfrm>
            <a:off x="6982177" y="3140631"/>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Characterization</a:t>
            </a:r>
          </a:p>
        </p:txBody>
      </p:sp>
      <p:sp>
        <p:nvSpPr>
          <p:cNvPr id="5" name="TextBox 4">
            <a:extLst>
              <a:ext uri="{FF2B5EF4-FFF2-40B4-BE49-F238E27FC236}">
                <a16:creationId xmlns:a16="http://schemas.microsoft.com/office/drawing/2014/main" id="{D72E0FD4-EAA3-732E-71F7-31C3E5115C21}"/>
              </a:ext>
            </a:extLst>
          </p:cNvPr>
          <p:cNvSpPr txBox="1"/>
          <p:nvPr/>
        </p:nvSpPr>
        <p:spPr>
          <a:xfrm>
            <a:off x="6982175" y="4027459"/>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Enhancement</a:t>
            </a:r>
          </a:p>
        </p:txBody>
      </p:sp>
      <p:sp>
        <p:nvSpPr>
          <p:cNvPr id="7" name="Down Arrow 6">
            <a:extLst>
              <a:ext uri="{FF2B5EF4-FFF2-40B4-BE49-F238E27FC236}">
                <a16:creationId xmlns:a16="http://schemas.microsoft.com/office/drawing/2014/main" id="{CC12D80B-8FB2-E3D5-1A0C-52D3F9A015D7}"/>
              </a:ext>
            </a:extLst>
          </p:cNvPr>
          <p:cNvSpPr/>
          <p:nvPr/>
        </p:nvSpPr>
        <p:spPr>
          <a:xfrm>
            <a:off x="7766048" y="2657174"/>
            <a:ext cx="228649" cy="46161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id="{2A64C6B6-F51C-466C-0932-8BB53C2C441D}"/>
              </a:ext>
            </a:extLst>
          </p:cNvPr>
          <p:cNvSpPr/>
          <p:nvPr/>
        </p:nvSpPr>
        <p:spPr>
          <a:xfrm>
            <a:off x="7766049" y="3544002"/>
            <a:ext cx="228649" cy="46161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683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6784D396-FADE-CA52-91C5-7271B31E4524}"/>
            </a:ext>
          </a:extLst>
        </p:cNvPr>
        <p:cNvGrpSpPr/>
        <p:nvPr/>
      </p:nvGrpSpPr>
      <p:grpSpPr>
        <a:xfrm>
          <a:off x="0" y="0"/>
          <a:ext cx="0" cy="0"/>
          <a:chOff x="0" y="0"/>
          <a:chExt cx="0" cy="0"/>
        </a:xfrm>
      </p:grpSpPr>
      <p:sp>
        <p:nvSpPr>
          <p:cNvPr id="363" name="Google Shape;363;p34">
            <a:extLst>
              <a:ext uri="{FF2B5EF4-FFF2-40B4-BE49-F238E27FC236}">
                <a16:creationId xmlns:a16="http://schemas.microsoft.com/office/drawing/2014/main" id="{15F62469-6202-9C8D-24C1-A06C266F5D80}"/>
              </a:ext>
            </a:extLst>
          </p:cNvPr>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4000"/>
              <a:t>Topic 4</a:t>
            </a:r>
          </a:p>
          <a:p>
            <a:pPr marL="0" lvl="0" indent="0" algn="ctr" rtl="0">
              <a:spcBef>
                <a:spcPts val="0"/>
              </a:spcBef>
              <a:spcAft>
                <a:spcPts val="0"/>
              </a:spcAft>
              <a:buNone/>
            </a:pPr>
            <a:endParaRPr lang="en-US" sz="4000"/>
          </a:p>
          <a:p>
            <a:pPr marL="0" lvl="0" indent="0" algn="ctr" rtl="0">
              <a:spcBef>
                <a:spcPts val="0"/>
              </a:spcBef>
              <a:spcAft>
                <a:spcPts val="0"/>
              </a:spcAft>
              <a:buNone/>
            </a:pPr>
            <a:r>
              <a:rPr lang="en-US" sz="4000">
                <a:solidFill>
                  <a:schemeClr val="dk2"/>
                </a:solidFill>
              </a:rPr>
              <a:t>Enhancing PTM Naming Practices and Consistency</a:t>
            </a:r>
          </a:p>
        </p:txBody>
      </p:sp>
      <p:sp>
        <p:nvSpPr>
          <p:cNvPr id="362" name="Google Shape;362;p34">
            <a:extLst>
              <a:ext uri="{FF2B5EF4-FFF2-40B4-BE49-F238E27FC236}">
                <a16:creationId xmlns:a16="http://schemas.microsoft.com/office/drawing/2014/main" id="{7D1CD7B5-F9B7-1EEE-51A6-5C8851AAC16E}"/>
              </a:ext>
            </a:extLst>
          </p:cNvPr>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4" name="Google Shape;364;p34">
            <a:extLst>
              <a:ext uri="{FF2B5EF4-FFF2-40B4-BE49-F238E27FC236}">
                <a16:creationId xmlns:a16="http://schemas.microsoft.com/office/drawing/2014/main" id="{36473E26-6F56-7E20-190E-62C6EF7BF391}"/>
              </a:ext>
            </a:extLst>
          </p:cNvPr>
          <p:cNvSpPr txBox="1"/>
          <p:nvPr/>
        </p:nvSpPr>
        <p:spPr>
          <a:xfrm>
            <a:off x="0" y="4712643"/>
            <a:ext cx="8832300" cy="430857"/>
          </a:xfrm>
          <a:prstGeom prst="rect">
            <a:avLst/>
          </a:prstGeom>
          <a:noFill/>
          <a:ln>
            <a:noFill/>
          </a:ln>
        </p:spPr>
        <p:txBody>
          <a:bodyPr spcFirstLastPara="1" wrap="square" lIns="91425" tIns="91425" rIns="91425" bIns="91425" anchor="t" anchorCtr="0">
            <a:spAutoFit/>
          </a:bodyPr>
          <a:lstStyle/>
          <a:p>
            <a:pPr marL="0" indent="0">
              <a:buNone/>
            </a:pPr>
            <a:r>
              <a:rPr lang="en-US" sz="800" b="1" dirty="0">
                <a:latin typeface="Arial"/>
                <a:cs typeface="Arial"/>
              </a:rPr>
              <a:t>[</a:t>
            </a:r>
            <a:r>
              <a:rPr lang="en-US" sz="800" b="1" dirty="0" err="1">
                <a:latin typeface="Arial"/>
                <a:cs typeface="Arial"/>
              </a:rPr>
              <a:t>Revised&amp;Resubmitted</a:t>
            </a:r>
            <a:r>
              <a:rPr lang="en-US" sz="800" b="1" dirty="0">
                <a:latin typeface="Arial"/>
                <a:cs typeface="Arial"/>
              </a:rPr>
              <a:t> to EMSE’25]</a:t>
            </a:r>
            <a:r>
              <a:rPr lang="en-US" sz="800" dirty="0">
                <a:latin typeface="Arial"/>
                <a:cs typeface="Arial"/>
              </a:rPr>
              <a:t> </a:t>
            </a:r>
            <a:r>
              <a:rPr lang="en-US" sz="800" b="1" u="sng" dirty="0">
                <a:latin typeface="Arial"/>
                <a:cs typeface="Arial"/>
              </a:rPr>
              <a:t>Jiang</a:t>
            </a:r>
            <a:r>
              <a:rPr lang="en-US" sz="800" dirty="0">
                <a:latin typeface="Arial"/>
                <a:cs typeface="Arial"/>
              </a:rPr>
              <a:t>, Kim, Cheung, Kim, </a:t>
            </a:r>
            <a:r>
              <a:rPr lang="en-US" sz="800" dirty="0" err="1">
                <a:latin typeface="Arial"/>
                <a:cs typeface="Arial"/>
              </a:rPr>
              <a:t>Thiruvathukal</a:t>
            </a:r>
            <a:r>
              <a:rPr lang="en-US" sz="800" dirty="0">
                <a:latin typeface="Arial"/>
                <a:cs typeface="Arial"/>
              </a:rPr>
              <a:t>, and Davis. “I see models being a whole other thing”: An Empirical Study of Pre-Trained Model Naming Conventions and A Tool for Enhancing Naming Consistency. (</a:t>
            </a:r>
            <a:r>
              <a:rPr lang="en-US" sz="800" b="1" dirty="0" err="1">
                <a:latin typeface="Arial"/>
                <a:cs typeface="Arial"/>
              </a:rPr>
              <a:t>Revised&amp;Resubmitted</a:t>
            </a:r>
            <a:r>
              <a:rPr lang="en-US" sz="800" b="1" dirty="0">
                <a:latin typeface="Arial"/>
                <a:cs typeface="Arial"/>
              </a:rPr>
              <a:t> to EMSE’25</a:t>
            </a:r>
            <a:r>
              <a:rPr lang="en-US" sz="800" dirty="0">
                <a:latin typeface="Arial"/>
                <a:cs typeface="Arial"/>
              </a:rPr>
              <a:t>). 67 pages.</a:t>
            </a:r>
          </a:p>
        </p:txBody>
      </p:sp>
      <p:sp>
        <p:nvSpPr>
          <p:cNvPr id="2" name="Slide Number Placeholder 1">
            <a:extLst>
              <a:ext uri="{FF2B5EF4-FFF2-40B4-BE49-F238E27FC236}">
                <a16:creationId xmlns:a16="http://schemas.microsoft.com/office/drawing/2014/main" id="{6C0A97D0-E621-9B8B-90F8-F991369C22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sp>
        <p:nvSpPr>
          <p:cNvPr id="4" name="TextBox 3">
            <a:extLst>
              <a:ext uri="{FF2B5EF4-FFF2-40B4-BE49-F238E27FC236}">
                <a16:creationId xmlns:a16="http://schemas.microsoft.com/office/drawing/2014/main" id="{BAEEF2CF-F207-4746-E1ED-4106A867B6DB}"/>
              </a:ext>
            </a:extLst>
          </p:cNvPr>
          <p:cNvSpPr txBox="1"/>
          <p:nvPr/>
        </p:nvSpPr>
        <p:spPr>
          <a:xfrm>
            <a:off x="0" y="41564"/>
            <a:ext cx="4572000" cy="369332"/>
          </a:xfrm>
          <a:prstGeom prst="rect">
            <a:avLst/>
          </a:prstGeom>
          <a:noFill/>
        </p:spPr>
        <p:txBody>
          <a:bodyPr wrap="square">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[Proposed in the Preliminary Exam]</a:t>
            </a:r>
          </a:p>
        </p:txBody>
      </p:sp>
    </p:spTree>
    <p:extLst>
      <p:ext uri="{BB962C8B-B14F-4D97-AF65-F5344CB8AC3E}">
        <p14:creationId xmlns:p14="http://schemas.microsoft.com/office/powerpoint/2010/main" val="1759810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0">
          <a:extLst>
            <a:ext uri="{FF2B5EF4-FFF2-40B4-BE49-F238E27FC236}">
              <a16:creationId xmlns:a16="http://schemas.microsoft.com/office/drawing/2014/main" id="{B242A686-24F0-BA7C-0B09-D561208AE7CE}"/>
            </a:ext>
          </a:extLst>
        </p:cNvPr>
        <p:cNvGrpSpPr/>
        <p:nvPr/>
      </p:nvGrpSpPr>
      <p:grpSpPr>
        <a:xfrm>
          <a:off x="0" y="0"/>
          <a:ext cx="0" cy="0"/>
          <a:chOff x="0" y="0"/>
          <a:chExt cx="0" cy="0"/>
        </a:xfrm>
      </p:grpSpPr>
      <p:sp>
        <p:nvSpPr>
          <p:cNvPr id="651" name="Google Shape;651;p60">
            <a:extLst>
              <a:ext uri="{FF2B5EF4-FFF2-40B4-BE49-F238E27FC236}">
                <a16:creationId xmlns:a16="http://schemas.microsoft.com/office/drawing/2014/main" id="{03883504-01CF-ABBC-6825-6911145B4D92}"/>
              </a:ext>
            </a:extLst>
          </p:cNvPr>
          <p:cNvSpPr txBox="1">
            <a:spLocks noGrp="1"/>
          </p:cNvSpPr>
          <p:nvPr>
            <p:ph type="title"/>
          </p:nvPr>
        </p:nvSpPr>
        <p:spPr>
          <a:xfrm>
            <a:off x="0" y="0"/>
            <a:ext cx="8520600" cy="6832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t>Hierarchy of PTM Naming Taxonomy</a:t>
            </a:r>
            <a:endParaRPr/>
          </a:p>
        </p:txBody>
      </p:sp>
      <p:sp>
        <p:nvSpPr>
          <p:cNvPr id="2" name="Slide Number Placeholder 1">
            <a:extLst>
              <a:ext uri="{FF2B5EF4-FFF2-40B4-BE49-F238E27FC236}">
                <a16:creationId xmlns:a16="http://schemas.microsoft.com/office/drawing/2014/main" id="{9A43B40E-16DB-442E-9C27-C1357963DF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cxnSp>
        <p:nvCxnSpPr>
          <p:cNvPr id="3" name="Straight Connector 2">
            <a:extLst>
              <a:ext uri="{FF2B5EF4-FFF2-40B4-BE49-F238E27FC236}">
                <a16:creationId xmlns:a16="http://schemas.microsoft.com/office/drawing/2014/main" id="{DB6BDA69-2CCC-EE5C-8033-DE01B028EB36}"/>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1F50BD95-6A66-F5AB-ED4F-45DD3142718F}"/>
              </a:ext>
            </a:extLst>
          </p:cNvPr>
          <p:cNvPicPr>
            <a:picLocks noChangeAspect="1"/>
          </p:cNvPicPr>
          <p:nvPr/>
        </p:nvPicPr>
        <p:blipFill>
          <a:blip r:embed="rId3"/>
          <a:stretch>
            <a:fillRect/>
          </a:stretch>
        </p:blipFill>
        <p:spPr>
          <a:xfrm>
            <a:off x="1471424" y="683234"/>
            <a:ext cx="5577751" cy="4258283"/>
          </a:xfrm>
          <a:prstGeom prst="rect">
            <a:avLst/>
          </a:prstGeom>
        </p:spPr>
      </p:pic>
    </p:spTree>
    <p:extLst>
      <p:ext uri="{BB962C8B-B14F-4D97-AF65-F5344CB8AC3E}">
        <p14:creationId xmlns:p14="http://schemas.microsoft.com/office/powerpoint/2010/main" val="1676797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0">
          <a:extLst>
            <a:ext uri="{FF2B5EF4-FFF2-40B4-BE49-F238E27FC236}">
              <a16:creationId xmlns:a16="http://schemas.microsoft.com/office/drawing/2014/main" id="{64A40518-5B43-328A-28C5-B06D0BE261F5}"/>
            </a:ext>
          </a:extLst>
        </p:cNvPr>
        <p:cNvGrpSpPr/>
        <p:nvPr/>
      </p:nvGrpSpPr>
      <p:grpSpPr>
        <a:xfrm>
          <a:off x="0" y="0"/>
          <a:ext cx="0" cy="0"/>
          <a:chOff x="0" y="0"/>
          <a:chExt cx="0" cy="0"/>
        </a:xfrm>
      </p:grpSpPr>
      <p:sp>
        <p:nvSpPr>
          <p:cNvPr id="651" name="Google Shape;651;p60">
            <a:extLst>
              <a:ext uri="{FF2B5EF4-FFF2-40B4-BE49-F238E27FC236}">
                <a16:creationId xmlns:a16="http://schemas.microsoft.com/office/drawing/2014/main" id="{B80CC5D0-F636-023A-72E8-40A0DAF4BB07}"/>
              </a:ext>
            </a:extLst>
          </p:cNvPr>
          <p:cNvSpPr txBox="1">
            <a:spLocks noGrp="1"/>
          </p:cNvSpPr>
          <p:nvPr>
            <p:ph type="title"/>
          </p:nvPr>
        </p:nvSpPr>
        <p:spPr>
          <a:xfrm>
            <a:off x="0" y="0"/>
            <a:ext cx="9624456" cy="6832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latin typeface="Acumin Pro Condensed Semibold"/>
                <a:cs typeface="Acumin Pro Condensed Semibold"/>
              </a:rPr>
              <a:t>Inconsistent Naming Hinders Model Reuse</a:t>
            </a:r>
            <a:endParaRPr>
              <a:latin typeface="Acumin Pro Condensed Semibold"/>
              <a:cs typeface="Acumin Pro Condensed Semibold"/>
            </a:endParaRPr>
          </a:p>
        </p:txBody>
      </p:sp>
      <p:sp>
        <p:nvSpPr>
          <p:cNvPr id="2" name="Slide Number Placeholder 1">
            <a:extLst>
              <a:ext uri="{FF2B5EF4-FFF2-40B4-BE49-F238E27FC236}">
                <a16:creationId xmlns:a16="http://schemas.microsoft.com/office/drawing/2014/main" id="{E94795B3-F19A-D742-D160-EC9F8A39B6C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cxnSp>
        <p:nvCxnSpPr>
          <p:cNvPr id="3" name="Straight Connector 2">
            <a:extLst>
              <a:ext uri="{FF2B5EF4-FFF2-40B4-BE49-F238E27FC236}">
                <a16:creationId xmlns:a16="http://schemas.microsoft.com/office/drawing/2014/main" id="{5442B6EF-F5F5-8480-3893-9FE7903E78C6}"/>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7D220665-34E9-EE68-D1F1-2CA783E5CA71}"/>
              </a:ext>
            </a:extLst>
          </p:cNvPr>
          <p:cNvPicPr>
            <a:picLocks noChangeAspect="1"/>
          </p:cNvPicPr>
          <p:nvPr/>
        </p:nvPicPr>
        <p:blipFill>
          <a:blip r:embed="rId3"/>
          <a:stretch>
            <a:fillRect/>
          </a:stretch>
        </p:blipFill>
        <p:spPr>
          <a:xfrm>
            <a:off x="476930" y="636048"/>
            <a:ext cx="4816765" cy="4260581"/>
          </a:xfrm>
          <a:prstGeom prst="rect">
            <a:avLst/>
          </a:prstGeom>
        </p:spPr>
      </p:pic>
      <p:pic>
        <p:nvPicPr>
          <p:cNvPr id="6" name="Picture 5">
            <a:extLst>
              <a:ext uri="{FF2B5EF4-FFF2-40B4-BE49-F238E27FC236}">
                <a16:creationId xmlns:a16="http://schemas.microsoft.com/office/drawing/2014/main" id="{4D2094AF-0DA7-91AF-ADA6-42DE3F098803}"/>
              </a:ext>
            </a:extLst>
          </p:cNvPr>
          <p:cNvPicPr>
            <a:picLocks noChangeAspect="1"/>
          </p:cNvPicPr>
          <p:nvPr/>
        </p:nvPicPr>
        <p:blipFill>
          <a:blip r:embed="rId4"/>
          <a:stretch>
            <a:fillRect/>
          </a:stretch>
        </p:blipFill>
        <p:spPr>
          <a:xfrm>
            <a:off x="1263100" y="683436"/>
            <a:ext cx="5994400" cy="2222500"/>
          </a:xfrm>
          <a:prstGeom prst="rect">
            <a:avLst/>
          </a:prstGeom>
        </p:spPr>
      </p:pic>
      <p:pic>
        <p:nvPicPr>
          <p:cNvPr id="7" name="Picture 6">
            <a:extLst>
              <a:ext uri="{FF2B5EF4-FFF2-40B4-BE49-F238E27FC236}">
                <a16:creationId xmlns:a16="http://schemas.microsoft.com/office/drawing/2014/main" id="{6B74A96F-8910-A2DE-4581-9E9CD7CEB7C7}"/>
              </a:ext>
            </a:extLst>
          </p:cNvPr>
          <p:cNvPicPr>
            <a:picLocks noChangeAspect="1"/>
          </p:cNvPicPr>
          <p:nvPr/>
        </p:nvPicPr>
        <p:blipFill>
          <a:blip r:embed="rId5"/>
          <a:stretch>
            <a:fillRect/>
          </a:stretch>
        </p:blipFill>
        <p:spPr>
          <a:xfrm>
            <a:off x="3516839" y="683234"/>
            <a:ext cx="4663707" cy="4445405"/>
          </a:xfrm>
          <a:prstGeom prst="rect">
            <a:avLst/>
          </a:prstGeom>
        </p:spPr>
      </p:pic>
      <p:pic>
        <p:nvPicPr>
          <p:cNvPr id="18434" name="Picture 2" descr="Hacking Into Nvidia Nemo Script(Download Common Voice)">
            <a:extLst>
              <a:ext uri="{FF2B5EF4-FFF2-40B4-BE49-F238E27FC236}">
                <a16:creationId xmlns:a16="http://schemas.microsoft.com/office/drawing/2014/main" id="{3CF53DC7-419B-7F5A-AD88-A69AF6CF28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448" y="683234"/>
            <a:ext cx="2679867" cy="1508666"/>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192;p23">
            <a:extLst>
              <a:ext uri="{FF2B5EF4-FFF2-40B4-BE49-F238E27FC236}">
                <a16:creationId xmlns:a16="http://schemas.microsoft.com/office/drawing/2014/main" id="{D7450267-78F8-02DA-6610-40F1DEB98AAB}"/>
              </a:ext>
            </a:extLst>
          </p:cNvPr>
          <p:cNvPicPr preferRelativeResize="0"/>
          <p:nvPr/>
        </p:nvPicPr>
        <p:blipFill>
          <a:blip r:embed="rId7">
            <a:alphaModFix/>
          </a:blip>
          <a:stretch>
            <a:fillRect/>
          </a:stretch>
        </p:blipFill>
        <p:spPr>
          <a:xfrm>
            <a:off x="7052115" y="595685"/>
            <a:ext cx="1333500" cy="1333500"/>
          </a:xfrm>
          <a:prstGeom prst="rect">
            <a:avLst/>
          </a:prstGeom>
          <a:noFill/>
          <a:ln>
            <a:noFill/>
          </a:ln>
        </p:spPr>
      </p:pic>
    </p:spTree>
    <p:extLst>
      <p:ext uri="{BB962C8B-B14F-4D97-AF65-F5344CB8AC3E}">
        <p14:creationId xmlns:p14="http://schemas.microsoft.com/office/powerpoint/2010/main" val="142424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0">
          <a:extLst>
            <a:ext uri="{FF2B5EF4-FFF2-40B4-BE49-F238E27FC236}">
              <a16:creationId xmlns:a16="http://schemas.microsoft.com/office/drawing/2014/main" id="{7335AF14-D9D3-0640-2557-8771BE95A701}"/>
            </a:ext>
          </a:extLst>
        </p:cNvPr>
        <p:cNvGrpSpPr/>
        <p:nvPr/>
      </p:nvGrpSpPr>
      <p:grpSpPr>
        <a:xfrm>
          <a:off x="0" y="0"/>
          <a:ext cx="0" cy="0"/>
          <a:chOff x="0" y="0"/>
          <a:chExt cx="0" cy="0"/>
        </a:xfrm>
      </p:grpSpPr>
      <p:sp>
        <p:nvSpPr>
          <p:cNvPr id="651" name="Google Shape;651;p60">
            <a:extLst>
              <a:ext uri="{FF2B5EF4-FFF2-40B4-BE49-F238E27FC236}">
                <a16:creationId xmlns:a16="http://schemas.microsoft.com/office/drawing/2014/main" id="{1A58B853-C22C-F338-44E6-5FE5B0049CE3}"/>
              </a:ext>
            </a:extLst>
          </p:cNvPr>
          <p:cNvSpPr txBox="1">
            <a:spLocks noGrp="1"/>
          </p:cNvSpPr>
          <p:nvPr>
            <p:ph type="title"/>
          </p:nvPr>
        </p:nvSpPr>
        <p:spPr>
          <a:xfrm>
            <a:off x="0" y="0"/>
            <a:ext cx="8520600" cy="6832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t>Importance of Accurate PTM Naming</a:t>
            </a:r>
            <a:endParaRPr/>
          </a:p>
        </p:txBody>
      </p:sp>
      <p:sp>
        <p:nvSpPr>
          <p:cNvPr id="2" name="Slide Number Placeholder 1">
            <a:extLst>
              <a:ext uri="{FF2B5EF4-FFF2-40B4-BE49-F238E27FC236}">
                <a16:creationId xmlns:a16="http://schemas.microsoft.com/office/drawing/2014/main" id="{9FC1A60F-DAB9-74D8-8D0B-44EBC63B42A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cxnSp>
        <p:nvCxnSpPr>
          <p:cNvPr id="3" name="Straight Connector 2">
            <a:extLst>
              <a:ext uri="{FF2B5EF4-FFF2-40B4-BE49-F238E27FC236}">
                <a16:creationId xmlns:a16="http://schemas.microsoft.com/office/drawing/2014/main" id="{1C7482CA-87DA-420D-58AB-0D45EAD35B38}"/>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60FD40BC-BB76-48AF-D101-0626C126A18C}"/>
              </a:ext>
            </a:extLst>
          </p:cNvPr>
          <p:cNvPicPr>
            <a:picLocks noChangeAspect="1"/>
          </p:cNvPicPr>
          <p:nvPr/>
        </p:nvPicPr>
        <p:blipFill>
          <a:blip r:embed="rId3"/>
          <a:stretch>
            <a:fillRect/>
          </a:stretch>
        </p:blipFill>
        <p:spPr>
          <a:xfrm>
            <a:off x="203439" y="792179"/>
            <a:ext cx="8737122" cy="3559142"/>
          </a:xfrm>
          <a:prstGeom prst="rect">
            <a:avLst/>
          </a:prstGeom>
        </p:spPr>
      </p:pic>
    </p:spTree>
    <p:extLst>
      <p:ext uri="{BB962C8B-B14F-4D97-AF65-F5344CB8AC3E}">
        <p14:creationId xmlns:p14="http://schemas.microsoft.com/office/powerpoint/2010/main" val="1906461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60"/>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t>Overview of RQs and Methodologies</a:t>
            </a:r>
            <a:endParaRPr/>
          </a:p>
        </p:txBody>
      </p:sp>
      <p:pic>
        <p:nvPicPr>
          <p:cNvPr id="653" name="Google Shape;653;p60"/>
          <p:cNvPicPr preferRelativeResize="0"/>
          <p:nvPr/>
        </p:nvPicPr>
        <p:blipFill>
          <a:blip r:embed="rId3">
            <a:alphaModFix/>
          </a:blip>
          <a:stretch>
            <a:fillRect/>
          </a:stretch>
        </p:blipFill>
        <p:spPr>
          <a:xfrm>
            <a:off x="152400" y="936350"/>
            <a:ext cx="8839202" cy="3270797"/>
          </a:xfrm>
          <a:prstGeom prst="rect">
            <a:avLst/>
          </a:prstGeom>
          <a:noFill/>
          <a:ln>
            <a:noFill/>
          </a:ln>
        </p:spPr>
      </p:pic>
      <p:sp>
        <p:nvSpPr>
          <p:cNvPr id="2" name="Slide Number Placeholder 1">
            <a:extLst>
              <a:ext uri="{FF2B5EF4-FFF2-40B4-BE49-F238E27FC236}">
                <a16:creationId xmlns:a16="http://schemas.microsoft.com/office/drawing/2014/main" id="{B93BAAE9-FE81-B7FC-5B77-C3E6C4C3D6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cxnSp>
        <p:nvCxnSpPr>
          <p:cNvPr id="3" name="Straight Connector 2">
            <a:extLst>
              <a:ext uri="{FF2B5EF4-FFF2-40B4-BE49-F238E27FC236}">
                <a16:creationId xmlns:a16="http://schemas.microsoft.com/office/drawing/2014/main" id="{CAB8D009-95B5-018C-71FC-17CDFBFA68FA}"/>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66784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61"/>
          <p:cNvSpPr txBox="1">
            <a:spLocks noGrp="1"/>
          </p:cNvSpPr>
          <p:nvPr>
            <p:ph type="title"/>
          </p:nvPr>
        </p:nvSpPr>
        <p:spPr>
          <a:xfrm>
            <a:off x="0" y="0"/>
            <a:ext cx="8520600" cy="1046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Methodology - Survey</a:t>
            </a:r>
            <a:endParaRPr/>
          </a:p>
          <a:p>
            <a:pPr marL="0" lvl="0" indent="0" algn="l" rtl="0">
              <a:spcBef>
                <a:spcPts val="0"/>
              </a:spcBef>
              <a:spcAft>
                <a:spcPts val="0"/>
              </a:spcAft>
              <a:buNone/>
            </a:pPr>
            <a:endParaRPr/>
          </a:p>
        </p:txBody>
      </p:sp>
      <p:sp>
        <p:nvSpPr>
          <p:cNvPr id="660" name="Google Shape;660;p61"/>
          <p:cNvSpPr txBox="1"/>
          <p:nvPr/>
        </p:nvSpPr>
        <p:spPr>
          <a:xfrm>
            <a:off x="0" y="796121"/>
            <a:ext cx="8803500" cy="7905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Char char="-"/>
            </a:pPr>
            <a:r>
              <a:rPr lang="en" sz="2000" b="1">
                <a:solidFill>
                  <a:schemeClr val="dk1"/>
                </a:solidFill>
              </a:rPr>
              <a:t>Demographics</a:t>
            </a:r>
            <a:endParaRPr sz="2000" b="1">
              <a:solidFill>
                <a:schemeClr val="dk1"/>
              </a:solidFill>
            </a:endParaRPr>
          </a:p>
          <a:p>
            <a:pPr marL="457200" lvl="0" indent="-355600" algn="l" rtl="0">
              <a:spcBef>
                <a:spcPts val="0"/>
              </a:spcBef>
              <a:spcAft>
                <a:spcPts val="0"/>
              </a:spcAft>
              <a:buClr>
                <a:schemeClr val="dk1"/>
              </a:buClr>
              <a:buSzPts val="2000"/>
              <a:buChar char="-"/>
            </a:pPr>
            <a:r>
              <a:rPr lang="en" sz="2000" b="1">
                <a:solidFill>
                  <a:schemeClr val="dk1"/>
                </a:solidFill>
              </a:rPr>
              <a:t>Comparison to Traditional software</a:t>
            </a:r>
            <a:endParaRPr sz="2000" b="1">
              <a:solidFill>
                <a:schemeClr val="dk1"/>
              </a:solidFill>
            </a:endParaRPr>
          </a:p>
          <a:p>
            <a:pPr marL="914400" lvl="1" indent="-355600" algn="l" rtl="0">
              <a:spcBef>
                <a:spcPts val="0"/>
              </a:spcBef>
              <a:spcAft>
                <a:spcPts val="0"/>
              </a:spcAft>
              <a:buClr>
                <a:schemeClr val="dk1"/>
              </a:buClr>
              <a:buSzPts val="2000"/>
              <a:buChar char="-"/>
            </a:pPr>
            <a:r>
              <a:rPr lang="en" sz="2000">
                <a:solidFill>
                  <a:schemeClr val="dk1"/>
                </a:solidFill>
              </a:rPr>
              <a:t>How is PTM naming similar/different from naming traditional packages?</a:t>
            </a:r>
            <a:endParaRPr sz="2000">
              <a:solidFill>
                <a:schemeClr val="dk1"/>
              </a:solidFill>
            </a:endParaRPr>
          </a:p>
          <a:p>
            <a:pPr marL="457200" lvl="0" indent="-355600" algn="l" rtl="0">
              <a:spcBef>
                <a:spcPts val="0"/>
              </a:spcBef>
              <a:spcAft>
                <a:spcPts val="0"/>
              </a:spcAft>
              <a:buClr>
                <a:schemeClr val="dk1"/>
              </a:buClr>
              <a:buSzPts val="2000"/>
              <a:buChar char="-"/>
            </a:pPr>
            <a:r>
              <a:rPr lang="en" sz="2000" b="1">
                <a:solidFill>
                  <a:schemeClr val="dk1"/>
                </a:solidFill>
              </a:rPr>
              <a:t>Naming practices</a:t>
            </a:r>
            <a:endParaRPr sz="2000" b="1">
              <a:solidFill>
                <a:schemeClr val="dk1"/>
              </a:solidFill>
            </a:endParaRPr>
          </a:p>
          <a:p>
            <a:pPr marL="914400" lvl="1" indent="-355600" algn="l" rtl="0">
              <a:spcBef>
                <a:spcPts val="0"/>
              </a:spcBef>
              <a:spcAft>
                <a:spcPts val="0"/>
              </a:spcAft>
              <a:buClr>
                <a:schemeClr val="dk1"/>
              </a:buClr>
              <a:buSzPts val="2000"/>
              <a:buChar char="-"/>
            </a:pPr>
            <a:r>
              <a:rPr lang="en" sz="2000">
                <a:solidFill>
                  <a:schemeClr val="dk1"/>
                </a:solidFill>
              </a:rPr>
              <a:t>Which naming convention do you prefer?</a:t>
            </a:r>
            <a:endParaRPr sz="2000">
              <a:solidFill>
                <a:schemeClr val="dk1"/>
              </a:solidFill>
            </a:endParaRPr>
          </a:p>
          <a:p>
            <a:pPr marL="914400" lvl="1" indent="-355600" algn="l" rtl="0">
              <a:spcBef>
                <a:spcPts val="0"/>
              </a:spcBef>
              <a:spcAft>
                <a:spcPts val="0"/>
              </a:spcAft>
              <a:buClr>
                <a:schemeClr val="dk1"/>
              </a:buClr>
              <a:buSzPts val="2000"/>
              <a:buChar char="-"/>
            </a:pPr>
            <a:r>
              <a:rPr lang="en" sz="2000">
                <a:solidFill>
                  <a:schemeClr val="dk1"/>
                </a:solidFill>
              </a:rPr>
              <a:t>What naming elements are important?</a:t>
            </a:r>
            <a:endParaRPr sz="2000">
              <a:solidFill>
                <a:schemeClr val="dk1"/>
              </a:solidFill>
            </a:endParaRPr>
          </a:p>
          <a:p>
            <a:pPr marL="914400" lvl="1" indent="-355600" algn="l" rtl="0">
              <a:spcBef>
                <a:spcPts val="0"/>
              </a:spcBef>
              <a:spcAft>
                <a:spcPts val="0"/>
              </a:spcAft>
              <a:buClr>
                <a:schemeClr val="dk1"/>
              </a:buClr>
              <a:buSzPts val="2000"/>
              <a:buChar char="-"/>
            </a:pPr>
            <a:r>
              <a:rPr lang="en" sz="2000">
                <a:solidFill>
                  <a:schemeClr val="dk1"/>
                </a:solidFill>
              </a:rPr>
              <a:t>What kind of modifications might necessitate a new model type/architecture?</a:t>
            </a:r>
            <a:endParaRPr sz="2000">
              <a:solidFill>
                <a:schemeClr val="dk1"/>
              </a:solidFill>
            </a:endParaRPr>
          </a:p>
          <a:p>
            <a:pPr marL="457200" lvl="0" indent="-355600" algn="l" rtl="0">
              <a:spcBef>
                <a:spcPts val="0"/>
              </a:spcBef>
              <a:spcAft>
                <a:spcPts val="0"/>
              </a:spcAft>
              <a:buClr>
                <a:schemeClr val="dk1"/>
              </a:buClr>
              <a:buSzPts val="2000"/>
              <a:buChar char="-"/>
            </a:pPr>
            <a:r>
              <a:rPr lang="en" sz="2000" b="1">
                <a:solidFill>
                  <a:schemeClr val="dk1"/>
                </a:solidFill>
              </a:rPr>
              <a:t>Naming challenges</a:t>
            </a:r>
            <a:endParaRPr sz="2000" b="1">
              <a:solidFill>
                <a:schemeClr val="dk1"/>
              </a:solidFill>
            </a:endParaRPr>
          </a:p>
          <a:p>
            <a:pPr marL="914400" lvl="1" indent="-355600" algn="l" rtl="0">
              <a:spcBef>
                <a:spcPts val="0"/>
              </a:spcBef>
              <a:spcAft>
                <a:spcPts val="0"/>
              </a:spcAft>
              <a:buClr>
                <a:schemeClr val="dk1"/>
              </a:buClr>
              <a:buSzPts val="2000"/>
              <a:buChar char="-"/>
            </a:pPr>
            <a:r>
              <a:rPr lang="en" sz="2000">
                <a:solidFill>
                  <a:schemeClr val="dk1"/>
                </a:solidFill>
              </a:rPr>
              <a:t>Do the PTMs accurately describe their behavior/content?</a:t>
            </a:r>
            <a:endParaRPr sz="2000">
              <a:solidFill>
                <a:schemeClr val="dk1"/>
              </a:solidFill>
            </a:endParaRPr>
          </a:p>
          <a:p>
            <a:pPr marL="914400" lvl="1" indent="-355600" algn="l" rtl="0">
              <a:spcBef>
                <a:spcPts val="0"/>
              </a:spcBef>
              <a:spcAft>
                <a:spcPts val="0"/>
              </a:spcAft>
              <a:buClr>
                <a:schemeClr val="dk1"/>
              </a:buClr>
              <a:buSzPts val="2000"/>
              <a:buChar char="-"/>
            </a:pPr>
            <a:r>
              <a:rPr lang="en" sz="2000">
                <a:solidFill>
                  <a:schemeClr val="dk1"/>
                </a:solidFill>
              </a:rPr>
              <a:t>Do you think you would notice if a PTM had an incorrect name?</a:t>
            </a:r>
            <a:endParaRPr sz="2000">
              <a:solidFill>
                <a:schemeClr val="dk1"/>
              </a:solidFill>
            </a:endParaRPr>
          </a:p>
          <a:p>
            <a:pPr marL="914400" lvl="1" indent="-355600" algn="l" rtl="0">
              <a:spcBef>
                <a:spcPts val="0"/>
              </a:spcBef>
              <a:spcAft>
                <a:spcPts val="0"/>
              </a:spcAft>
              <a:buClr>
                <a:schemeClr val="dk1"/>
              </a:buClr>
              <a:buSzPts val="2000"/>
              <a:buChar char="-"/>
            </a:pPr>
            <a:r>
              <a:rPr lang="en" sz="2000">
                <a:solidFill>
                  <a:schemeClr val="dk1"/>
                </a:solidFill>
              </a:rPr>
              <a:t>What process do you follow to find discrepancies?</a:t>
            </a:r>
            <a:endParaRPr sz="2000">
              <a:solidFill>
                <a:schemeClr val="dk1"/>
              </a:solidFill>
            </a:endParaRPr>
          </a:p>
        </p:txBody>
      </p:sp>
      <p:sp>
        <p:nvSpPr>
          <p:cNvPr id="2" name="Slide Number Placeholder 1">
            <a:extLst>
              <a:ext uri="{FF2B5EF4-FFF2-40B4-BE49-F238E27FC236}">
                <a16:creationId xmlns:a16="http://schemas.microsoft.com/office/drawing/2014/main" id="{54DD0E63-77AD-FBCC-C06E-C2FF85914A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a:p>
        </p:txBody>
      </p:sp>
      <p:cxnSp>
        <p:nvCxnSpPr>
          <p:cNvPr id="3" name="Straight Connector 2">
            <a:extLst>
              <a:ext uri="{FF2B5EF4-FFF2-40B4-BE49-F238E27FC236}">
                <a16:creationId xmlns:a16="http://schemas.microsoft.com/office/drawing/2014/main" id="{D52055AF-CF06-1BCB-9B6B-B5761B46DC4C}"/>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694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6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6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6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6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6" name="Google Shape;666;p62"/>
          <p:cNvSpPr txBox="1"/>
          <p:nvPr/>
        </p:nvSpPr>
        <p:spPr>
          <a:xfrm>
            <a:off x="0" y="-48075"/>
            <a:ext cx="6001500" cy="5727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sz="2400" b="1" u="sng">
                <a:solidFill>
                  <a:schemeClr val="dk1"/>
                </a:solidFill>
              </a:rPr>
              <a:t>RQ1</a:t>
            </a:r>
            <a:r>
              <a:rPr lang="en" sz="2400" b="1">
                <a:solidFill>
                  <a:schemeClr val="dk1"/>
                </a:solidFill>
              </a:rPr>
              <a:t>:</a:t>
            </a:r>
            <a:r>
              <a:rPr lang="en" sz="2400" i="1">
                <a:solidFill>
                  <a:srgbClr val="1F77B5"/>
                </a:solidFill>
              </a:rPr>
              <a:t> PTM</a:t>
            </a:r>
            <a:r>
              <a:rPr lang="en" sz="2400"/>
              <a:t> </a:t>
            </a:r>
            <a:r>
              <a:rPr lang="en" sz="2400" i="1">
                <a:solidFill>
                  <a:srgbClr val="1F77B5"/>
                </a:solidFill>
              </a:rPr>
              <a:t>package</a:t>
            </a:r>
            <a:r>
              <a:rPr lang="en" sz="2400"/>
              <a:t> vs. </a:t>
            </a:r>
            <a:r>
              <a:rPr lang="en" sz="2400" i="1">
                <a:solidFill>
                  <a:srgbClr val="FF7F0C"/>
                </a:solidFill>
              </a:rPr>
              <a:t>Traditional software packages</a:t>
            </a:r>
            <a:endParaRPr sz="2400" i="1">
              <a:solidFill>
                <a:srgbClr val="FF7F0C"/>
              </a:solidFill>
            </a:endParaRPr>
          </a:p>
        </p:txBody>
      </p:sp>
      <p:sp>
        <p:nvSpPr>
          <p:cNvPr id="667" name="Google Shape;667;p62"/>
          <p:cNvSpPr txBox="1"/>
          <p:nvPr/>
        </p:nvSpPr>
        <p:spPr>
          <a:xfrm>
            <a:off x="93050" y="2408763"/>
            <a:ext cx="32217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000" b="1" u="sng"/>
              <a:t>Why</a:t>
            </a:r>
            <a:r>
              <a:rPr lang="en" sz="2000"/>
              <a:t> PTM names differ?</a:t>
            </a:r>
            <a:endParaRPr sz="2000">
              <a:solidFill>
                <a:srgbClr val="000000"/>
              </a:solidFill>
            </a:endParaRPr>
          </a:p>
        </p:txBody>
      </p:sp>
      <p:sp>
        <p:nvSpPr>
          <p:cNvPr id="668" name="Google Shape;668;p62"/>
          <p:cNvSpPr txBox="1"/>
          <p:nvPr/>
        </p:nvSpPr>
        <p:spPr>
          <a:xfrm>
            <a:off x="93050" y="434000"/>
            <a:ext cx="32217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000" b="1" u="sng"/>
              <a:t>How</a:t>
            </a:r>
            <a:r>
              <a:rPr lang="en" sz="2000"/>
              <a:t> PTM names differ?</a:t>
            </a:r>
            <a:endParaRPr sz="2000">
              <a:solidFill>
                <a:srgbClr val="000000"/>
              </a:solidFill>
            </a:endParaRPr>
          </a:p>
        </p:txBody>
      </p:sp>
      <p:sp>
        <p:nvSpPr>
          <p:cNvPr id="2" name="Slide Number Placeholder 1">
            <a:extLst>
              <a:ext uri="{FF2B5EF4-FFF2-40B4-BE49-F238E27FC236}">
                <a16:creationId xmlns:a16="http://schemas.microsoft.com/office/drawing/2014/main" id="{20DCDA99-2215-E864-9CB7-22F38DB9D5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cxnSp>
        <p:nvCxnSpPr>
          <p:cNvPr id="3" name="Straight Connector 2">
            <a:extLst>
              <a:ext uri="{FF2B5EF4-FFF2-40B4-BE49-F238E27FC236}">
                <a16:creationId xmlns:a16="http://schemas.microsoft.com/office/drawing/2014/main" id="{EB1CF5D6-8763-68BA-469D-AECDC4EB3F02}"/>
              </a:ext>
            </a:extLst>
          </p:cNvPr>
          <p:cNvCxnSpPr>
            <a:cxnSpLocks/>
          </p:cNvCxnSpPr>
          <p:nvPr/>
        </p:nvCxnSpPr>
        <p:spPr>
          <a:xfrm>
            <a:off x="138479" y="434000"/>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1B01BAD9-B9DD-6D1B-CF9B-FC0E1DFF568E}"/>
              </a:ext>
            </a:extLst>
          </p:cNvPr>
          <p:cNvPicPr>
            <a:picLocks noChangeAspect="1"/>
          </p:cNvPicPr>
          <p:nvPr/>
        </p:nvPicPr>
        <p:blipFill>
          <a:blip r:embed="rId3"/>
          <a:stretch>
            <a:fillRect/>
          </a:stretch>
        </p:blipFill>
        <p:spPr>
          <a:xfrm>
            <a:off x="183877" y="1133568"/>
            <a:ext cx="8776246" cy="1153082"/>
          </a:xfrm>
          <a:prstGeom prst="rect">
            <a:avLst/>
          </a:prstGeom>
        </p:spPr>
      </p:pic>
      <p:pic>
        <p:nvPicPr>
          <p:cNvPr id="6" name="Picture 5">
            <a:extLst>
              <a:ext uri="{FF2B5EF4-FFF2-40B4-BE49-F238E27FC236}">
                <a16:creationId xmlns:a16="http://schemas.microsoft.com/office/drawing/2014/main" id="{892FBACB-496C-D280-A5CE-48B5A3604566}"/>
              </a:ext>
            </a:extLst>
          </p:cNvPr>
          <p:cNvPicPr>
            <a:picLocks noChangeAspect="1"/>
          </p:cNvPicPr>
          <p:nvPr/>
        </p:nvPicPr>
        <p:blipFill>
          <a:blip r:embed="rId4"/>
          <a:stretch>
            <a:fillRect/>
          </a:stretch>
        </p:blipFill>
        <p:spPr>
          <a:xfrm>
            <a:off x="311726" y="2856851"/>
            <a:ext cx="8279429" cy="2026876"/>
          </a:xfrm>
          <a:prstGeom prst="rect">
            <a:avLst/>
          </a:prstGeom>
        </p:spPr>
      </p:pic>
    </p:spTree>
    <p:extLst>
      <p:ext uri="{BB962C8B-B14F-4D97-AF65-F5344CB8AC3E}">
        <p14:creationId xmlns:p14="http://schemas.microsoft.com/office/powerpoint/2010/main" val="315150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6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64"/>
          <p:cNvSpPr txBox="1">
            <a:spLocks noGrp="1"/>
          </p:cNvSpPr>
          <p:nvPr>
            <p:ph type="title"/>
          </p:nvPr>
        </p:nvSpPr>
        <p:spPr>
          <a:xfrm>
            <a:off x="0" y="0"/>
            <a:ext cx="8520600" cy="1046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3000"/>
              <a:t>Methodology - Naming Elements</a:t>
            </a:r>
            <a:endParaRPr sz="3000"/>
          </a:p>
          <a:p>
            <a:pPr marL="0" lvl="0" indent="0" algn="l" rtl="0">
              <a:spcBef>
                <a:spcPts val="0"/>
              </a:spcBef>
              <a:spcAft>
                <a:spcPts val="0"/>
              </a:spcAft>
              <a:buNone/>
            </a:pPr>
            <a:endParaRPr sz="3000"/>
          </a:p>
        </p:txBody>
      </p:sp>
      <p:pic>
        <p:nvPicPr>
          <p:cNvPr id="684" name="Google Shape;684;p64"/>
          <p:cNvPicPr preferRelativeResize="0"/>
          <p:nvPr/>
        </p:nvPicPr>
        <p:blipFill>
          <a:blip r:embed="rId3">
            <a:alphaModFix/>
          </a:blip>
          <a:stretch>
            <a:fillRect/>
          </a:stretch>
        </p:blipFill>
        <p:spPr>
          <a:xfrm>
            <a:off x="1601202" y="583098"/>
            <a:ext cx="5941595" cy="4473709"/>
          </a:xfrm>
          <a:prstGeom prst="rect">
            <a:avLst/>
          </a:prstGeom>
          <a:noFill/>
          <a:ln>
            <a:noFill/>
          </a:ln>
        </p:spPr>
      </p:pic>
      <p:sp>
        <p:nvSpPr>
          <p:cNvPr id="2" name="Slide Number Placeholder 1">
            <a:extLst>
              <a:ext uri="{FF2B5EF4-FFF2-40B4-BE49-F238E27FC236}">
                <a16:creationId xmlns:a16="http://schemas.microsoft.com/office/drawing/2014/main" id="{4A713859-3AF1-733F-0A5C-9C67362B8E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a:p>
        </p:txBody>
      </p:sp>
      <p:cxnSp>
        <p:nvCxnSpPr>
          <p:cNvPr id="3" name="Straight Connector 2">
            <a:extLst>
              <a:ext uri="{FF2B5EF4-FFF2-40B4-BE49-F238E27FC236}">
                <a16:creationId xmlns:a16="http://schemas.microsoft.com/office/drawing/2014/main" id="{D778D6F2-4AF8-B1D0-F77B-674A1ACFBBEB}"/>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219080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1">
          <a:extLst>
            <a:ext uri="{FF2B5EF4-FFF2-40B4-BE49-F238E27FC236}">
              <a16:creationId xmlns:a16="http://schemas.microsoft.com/office/drawing/2014/main" id="{31DF8F29-2DE5-B43D-262A-87D2739DC503}"/>
            </a:ext>
          </a:extLst>
        </p:cNvPr>
        <p:cNvGrpSpPr/>
        <p:nvPr/>
      </p:nvGrpSpPr>
      <p:grpSpPr>
        <a:xfrm>
          <a:off x="0" y="0"/>
          <a:ext cx="0" cy="0"/>
          <a:chOff x="0" y="0"/>
          <a:chExt cx="0" cy="0"/>
        </a:xfrm>
      </p:grpSpPr>
      <p:sp>
        <p:nvSpPr>
          <p:cNvPr id="682" name="Google Shape;682;p64">
            <a:extLst>
              <a:ext uri="{FF2B5EF4-FFF2-40B4-BE49-F238E27FC236}">
                <a16:creationId xmlns:a16="http://schemas.microsoft.com/office/drawing/2014/main" id="{B4F06DA3-CF6F-5A99-0D76-DD76CFE2608A}"/>
              </a:ext>
            </a:extLst>
          </p:cNvPr>
          <p:cNvSpPr txBox="1">
            <a:spLocks noGrp="1"/>
          </p:cNvSpPr>
          <p:nvPr>
            <p:ph type="title"/>
          </p:nvPr>
        </p:nvSpPr>
        <p:spPr>
          <a:xfrm>
            <a:off x="0" y="0"/>
            <a:ext cx="8520600" cy="1046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3000"/>
              <a:t>Methodology - Naming Conventions</a:t>
            </a:r>
            <a:endParaRPr sz="3000"/>
          </a:p>
          <a:p>
            <a:pPr marL="0" lvl="0" indent="0" algn="l" rtl="0">
              <a:spcBef>
                <a:spcPts val="0"/>
              </a:spcBef>
              <a:spcAft>
                <a:spcPts val="0"/>
              </a:spcAft>
              <a:buNone/>
            </a:pPr>
            <a:endParaRPr sz="3000"/>
          </a:p>
        </p:txBody>
      </p:sp>
      <p:sp>
        <p:nvSpPr>
          <p:cNvPr id="2" name="Slide Number Placeholder 1">
            <a:extLst>
              <a:ext uri="{FF2B5EF4-FFF2-40B4-BE49-F238E27FC236}">
                <a16:creationId xmlns:a16="http://schemas.microsoft.com/office/drawing/2014/main" id="{B0654002-CDFF-8E79-3F94-CB45B61E8C3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a:p>
        </p:txBody>
      </p:sp>
      <p:cxnSp>
        <p:nvCxnSpPr>
          <p:cNvPr id="3" name="Straight Connector 2">
            <a:extLst>
              <a:ext uri="{FF2B5EF4-FFF2-40B4-BE49-F238E27FC236}">
                <a16:creationId xmlns:a16="http://schemas.microsoft.com/office/drawing/2014/main" id="{DCA50D5D-6C26-E7E0-3352-E1C296D8E0F8}"/>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D787609A-9D26-9C8D-E8EF-E5964BBC6477}"/>
              </a:ext>
            </a:extLst>
          </p:cNvPr>
          <p:cNvPicPr>
            <a:picLocks noChangeAspect="1"/>
          </p:cNvPicPr>
          <p:nvPr/>
        </p:nvPicPr>
        <p:blipFill>
          <a:blip r:embed="rId3"/>
          <a:stretch>
            <a:fillRect/>
          </a:stretch>
        </p:blipFill>
        <p:spPr>
          <a:xfrm>
            <a:off x="623400" y="1046700"/>
            <a:ext cx="7772400" cy="3156120"/>
          </a:xfrm>
          <a:prstGeom prst="rect">
            <a:avLst/>
          </a:prstGeom>
        </p:spPr>
      </p:pic>
    </p:spTree>
    <p:extLst>
      <p:ext uri="{BB962C8B-B14F-4D97-AF65-F5344CB8AC3E}">
        <p14:creationId xmlns:p14="http://schemas.microsoft.com/office/powerpoint/2010/main" val="1896717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63"/>
          <p:cNvSpPr txBox="1">
            <a:spLocks noGrp="1"/>
          </p:cNvSpPr>
          <p:nvPr>
            <p:ph type="title"/>
          </p:nvPr>
        </p:nvSpPr>
        <p:spPr>
          <a:xfrm>
            <a:off x="0" y="0"/>
            <a:ext cx="8520600" cy="1046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3000"/>
              <a:t>Methodology - Mining of PTM Names</a:t>
            </a:r>
            <a:endParaRPr sz="3000"/>
          </a:p>
          <a:p>
            <a:pPr marL="0" lvl="0" indent="0" algn="l" rtl="0">
              <a:spcBef>
                <a:spcPts val="0"/>
              </a:spcBef>
              <a:spcAft>
                <a:spcPts val="0"/>
              </a:spcAft>
              <a:buNone/>
            </a:pPr>
            <a:endParaRPr sz="3000"/>
          </a:p>
        </p:txBody>
      </p:sp>
      <p:pic>
        <p:nvPicPr>
          <p:cNvPr id="677" name="Google Shape;677;p63"/>
          <p:cNvPicPr preferRelativeResize="0"/>
          <p:nvPr/>
        </p:nvPicPr>
        <p:blipFill>
          <a:blip r:embed="rId3">
            <a:alphaModFix/>
          </a:blip>
          <a:stretch>
            <a:fillRect/>
          </a:stretch>
        </p:blipFill>
        <p:spPr>
          <a:xfrm>
            <a:off x="1413388" y="582925"/>
            <a:ext cx="5693825" cy="4418999"/>
          </a:xfrm>
          <a:prstGeom prst="rect">
            <a:avLst/>
          </a:prstGeom>
          <a:noFill/>
          <a:ln>
            <a:noFill/>
          </a:ln>
        </p:spPr>
      </p:pic>
      <p:sp>
        <p:nvSpPr>
          <p:cNvPr id="2" name="Slide Number Placeholder 1">
            <a:extLst>
              <a:ext uri="{FF2B5EF4-FFF2-40B4-BE49-F238E27FC236}">
                <a16:creationId xmlns:a16="http://schemas.microsoft.com/office/drawing/2014/main" id="{04677641-BD8A-62E0-44B8-9ECF92D181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cxnSp>
        <p:nvCxnSpPr>
          <p:cNvPr id="3" name="Straight Connector 2">
            <a:extLst>
              <a:ext uri="{FF2B5EF4-FFF2-40B4-BE49-F238E27FC236}">
                <a16:creationId xmlns:a16="http://schemas.microsoft.com/office/drawing/2014/main" id="{1CA13F85-A027-2D1E-247D-EF751FAA063F}"/>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92546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0048F-F7C1-FD88-B6C9-52CE340127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B86998-2A5B-7191-7E33-69BD08BAAFE5}"/>
              </a:ext>
            </a:extLst>
          </p:cNvPr>
          <p:cNvSpPr>
            <a:spLocks noGrp="1"/>
          </p:cNvSpPr>
          <p:nvPr>
            <p:ph type="ctrTitle"/>
          </p:nvPr>
        </p:nvSpPr>
        <p:spPr>
          <a:xfrm>
            <a:off x="1143000" y="841772"/>
            <a:ext cx="6858000" cy="1790700"/>
          </a:xfrm>
        </p:spPr>
        <p:txBody>
          <a:bodyPr anchor="b">
            <a:normAutofit/>
          </a:bodyPr>
          <a:lstStyle/>
          <a:p>
            <a:r>
              <a:rPr lang="en-US"/>
              <a:t>Outcomes</a:t>
            </a:r>
          </a:p>
        </p:txBody>
      </p:sp>
      <p:sp>
        <p:nvSpPr>
          <p:cNvPr id="3" name="Slide Number Placeholder 2">
            <a:extLst>
              <a:ext uri="{FF2B5EF4-FFF2-40B4-BE49-F238E27FC236}">
                <a16:creationId xmlns:a16="http://schemas.microsoft.com/office/drawing/2014/main" id="{764DF0D6-C5DB-0EE6-C5F2-53579A1E873F}"/>
              </a:ext>
            </a:extLst>
          </p:cNvPr>
          <p:cNvSpPr>
            <a:spLocks noGrp="1"/>
          </p:cNvSpPr>
          <p:nvPr>
            <p:ph type="sldNum" sz="quarter" idx="12"/>
          </p:nvPr>
        </p:nvSpPr>
        <p:spPr/>
        <p:txBody>
          <a:bodyPr/>
          <a:lstStyle/>
          <a:p>
            <a:endParaRPr lang="en-US"/>
          </a:p>
        </p:txBody>
      </p:sp>
      <p:sp>
        <p:nvSpPr>
          <p:cNvPr id="4" name="Slide Number Placeholder 1">
            <a:extLst>
              <a:ext uri="{FF2B5EF4-FFF2-40B4-BE49-F238E27FC236}">
                <a16:creationId xmlns:a16="http://schemas.microsoft.com/office/drawing/2014/main" id="{A0B80243-E937-B491-558C-68EA99B623F5}"/>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5</a:t>
            </a:fld>
            <a:endParaRPr lang="en"/>
          </a:p>
        </p:txBody>
      </p:sp>
    </p:spTree>
    <p:extLst>
      <p:ext uri="{BB962C8B-B14F-4D97-AF65-F5344CB8AC3E}">
        <p14:creationId xmlns:p14="http://schemas.microsoft.com/office/powerpoint/2010/main" val="4801602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65"/>
          <p:cNvSpPr txBox="1">
            <a:spLocks noGrp="1"/>
          </p:cNvSpPr>
          <p:nvPr>
            <p:ph type="title"/>
          </p:nvPr>
        </p:nvSpPr>
        <p:spPr>
          <a:xfrm>
            <a:off x="0" y="0"/>
            <a:ext cx="8520600" cy="600134"/>
          </a:xfrm>
          <a:prstGeom prst="rect">
            <a:avLst/>
          </a:prstGeom>
        </p:spPr>
        <p:txBody>
          <a:bodyPr spcFirstLastPara="1" wrap="square" lIns="91425" tIns="91425" rIns="91425" bIns="91425" anchor="t" anchorCtr="0">
            <a:spAutoFit/>
          </a:bodyPr>
          <a:lstStyle/>
          <a:p>
            <a:r>
              <a:rPr lang="en-US" sz="3000">
                <a:latin typeface="Acumin Pro Condensed Semibold"/>
                <a:cs typeface="Acumin Pro Condensed Semibold"/>
              </a:rPr>
              <a:t>Results - PTM Name Analysis</a:t>
            </a:r>
            <a:endParaRPr lang="en-US" sz="3000"/>
          </a:p>
        </p:txBody>
      </p:sp>
      <p:sp>
        <p:nvSpPr>
          <p:cNvPr id="691" name="Google Shape;691;p65"/>
          <p:cNvSpPr txBox="1"/>
          <p:nvPr/>
        </p:nvSpPr>
        <p:spPr>
          <a:xfrm>
            <a:off x="180625" y="615600"/>
            <a:ext cx="41334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400" b="1" i="1" u="sng">
                <a:solidFill>
                  <a:schemeClr val="dk1"/>
                </a:solidFill>
              </a:rPr>
              <a:t>RQ2</a:t>
            </a:r>
            <a:r>
              <a:rPr lang="en" sz="2400" b="1">
                <a:solidFill>
                  <a:schemeClr val="dk1"/>
                </a:solidFill>
              </a:rPr>
              <a:t>:</a:t>
            </a:r>
            <a:r>
              <a:rPr lang="en" sz="2400" i="1">
                <a:solidFill>
                  <a:srgbClr val="1F77B5"/>
                </a:solidFill>
              </a:rPr>
              <a:t> Survey</a:t>
            </a:r>
            <a:r>
              <a:rPr lang="en" sz="2400"/>
              <a:t> vs. </a:t>
            </a:r>
            <a:r>
              <a:rPr lang="en" sz="2400" i="1">
                <a:solidFill>
                  <a:srgbClr val="FF7F0C"/>
                </a:solidFill>
              </a:rPr>
              <a:t>Practice</a:t>
            </a:r>
            <a:endParaRPr sz="2400" i="1">
              <a:solidFill>
                <a:srgbClr val="FF7F0C"/>
              </a:solidFill>
            </a:endParaRPr>
          </a:p>
        </p:txBody>
      </p:sp>
      <p:sp>
        <p:nvSpPr>
          <p:cNvPr id="692" name="Google Shape;692;p65"/>
          <p:cNvSpPr txBox="1"/>
          <p:nvPr/>
        </p:nvSpPr>
        <p:spPr>
          <a:xfrm>
            <a:off x="0" y="1125850"/>
            <a:ext cx="32217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000"/>
              <a:t>Naming elements:</a:t>
            </a:r>
            <a:endParaRPr sz="2000">
              <a:solidFill>
                <a:srgbClr val="000000"/>
              </a:solidFill>
            </a:endParaRPr>
          </a:p>
        </p:txBody>
      </p:sp>
      <p:sp>
        <p:nvSpPr>
          <p:cNvPr id="693" name="Google Shape;693;p65"/>
          <p:cNvSpPr txBox="1"/>
          <p:nvPr/>
        </p:nvSpPr>
        <p:spPr>
          <a:xfrm>
            <a:off x="5003450" y="1125850"/>
            <a:ext cx="32217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000"/>
              <a:t>Naming conventions:</a:t>
            </a:r>
            <a:endParaRPr sz="2000">
              <a:solidFill>
                <a:srgbClr val="000000"/>
              </a:solidFill>
            </a:endParaRPr>
          </a:p>
        </p:txBody>
      </p:sp>
      <p:pic>
        <p:nvPicPr>
          <p:cNvPr id="694" name="Google Shape;694;p65"/>
          <p:cNvPicPr preferRelativeResize="0"/>
          <p:nvPr/>
        </p:nvPicPr>
        <p:blipFill>
          <a:blip r:embed="rId3">
            <a:alphaModFix/>
          </a:blip>
          <a:stretch>
            <a:fillRect/>
          </a:stretch>
        </p:blipFill>
        <p:spPr>
          <a:xfrm>
            <a:off x="4714500" y="1674841"/>
            <a:ext cx="4306649" cy="3037559"/>
          </a:xfrm>
          <a:prstGeom prst="rect">
            <a:avLst/>
          </a:prstGeom>
          <a:noFill/>
          <a:ln>
            <a:noFill/>
          </a:ln>
        </p:spPr>
      </p:pic>
      <p:pic>
        <p:nvPicPr>
          <p:cNvPr id="695" name="Google Shape;695;p65"/>
          <p:cNvPicPr preferRelativeResize="0"/>
          <p:nvPr/>
        </p:nvPicPr>
        <p:blipFill>
          <a:blip r:embed="rId4">
            <a:alphaModFix/>
          </a:blip>
          <a:stretch>
            <a:fillRect/>
          </a:stretch>
        </p:blipFill>
        <p:spPr>
          <a:xfrm>
            <a:off x="180625" y="1649100"/>
            <a:ext cx="4409701" cy="3089052"/>
          </a:xfrm>
          <a:prstGeom prst="rect">
            <a:avLst/>
          </a:prstGeom>
          <a:noFill/>
          <a:ln>
            <a:noFill/>
          </a:ln>
        </p:spPr>
      </p:pic>
      <p:sp>
        <p:nvSpPr>
          <p:cNvPr id="2" name="Slide Number Placeholder 1">
            <a:extLst>
              <a:ext uri="{FF2B5EF4-FFF2-40B4-BE49-F238E27FC236}">
                <a16:creationId xmlns:a16="http://schemas.microsoft.com/office/drawing/2014/main" id="{0F4B3841-27AA-025E-3E24-011D5FEF8A4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p:cxnSp>
        <p:nvCxnSpPr>
          <p:cNvPr id="3" name="Straight Connector 2">
            <a:extLst>
              <a:ext uri="{FF2B5EF4-FFF2-40B4-BE49-F238E27FC236}">
                <a16:creationId xmlns:a16="http://schemas.microsoft.com/office/drawing/2014/main" id="{CD081146-C516-9C6C-4D24-B45B4ADE1F64}"/>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9166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9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9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66"/>
          <p:cNvSpPr txBox="1">
            <a:spLocks noGrp="1"/>
          </p:cNvSpPr>
          <p:nvPr>
            <p:ph type="title"/>
          </p:nvPr>
        </p:nvSpPr>
        <p:spPr>
          <a:xfrm>
            <a:off x="0" y="0"/>
            <a:ext cx="8520600" cy="1046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3000" b="1" i="1"/>
              <a:t>What kind of modifications might necessitate a new model type/architecture? </a:t>
            </a:r>
            <a:endParaRPr sz="3000" b="1" i="1"/>
          </a:p>
        </p:txBody>
      </p:sp>
      <p:pic>
        <p:nvPicPr>
          <p:cNvPr id="702" name="Google Shape;702;p66"/>
          <p:cNvPicPr preferRelativeResize="0"/>
          <p:nvPr/>
        </p:nvPicPr>
        <p:blipFill>
          <a:blip r:embed="rId3">
            <a:alphaModFix/>
          </a:blip>
          <a:stretch>
            <a:fillRect/>
          </a:stretch>
        </p:blipFill>
        <p:spPr>
          <a:xfrm>
            <a:off x="738288" y="1046700"/>
            <a:ext cx="7044024" cy="2339450"/>
          </a:xfrm>
          <a:prstGeom prst="rect">
            <a:avLst/>
          </a:prstGeom>
          <a:noFill/>
          <a:ln>
            <a:noFill/>
          </a:ln>
        </p:spPr>
      </p:pic>
      <p:pic>
        <p:nvPicPr>
          <p:cNvPr id="703" name="Google Shape;703;p66"/>
          <p:cNvPicPr preferRelativeResize="0"/>
          <p:nvPr/>
        </p:nvPicPr>
        <p:blipFill>
          <a:blip r:embed="rId4">
            <a:alphaModFix/>
          </a:blip>
          <a:stretch>
            <a:fillRect/>
          </a:stretch>
        </p:blipFill>
        <p:spPr>
          <a:xfrm>
            <a:off x="738288" y="3516350"/>
            <a:ext cx="3838575" cy="1447800"/>
          </a:xfrm>
          <a:prstGeom prst="rect">
            <a:avLst/>
          </a:prstGeom>
          <a:noFill/>
          <a:ln>
            <a:noFill/>
          </a:ln>
        </p:spPr>
      </p:pic>
      <p:sp>
        <p:nvSpPr>
          <p:cNvPr id="704" name="Google Shape;704;p66"/>
          <p:cNvSpPr txBox="1"/>
          <p:nvPr/>
        </p:nvSpPr>
        <p:spPr>
          <a:xfrm>
            <a:off x="4956800" y="3855300"/>
            <a:ext cx="3369900" cy="69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CC0000"/>
                </a:solidFill>
              </a:rPr>
              <a:t>Can we automatically verify the correctness?</a:t>
            </a:r>
            <a:endParaRPr sz="2000">
              <a:solidFill>
                <a:srgbClr val="CC0000"/>
              </a:solidFill>
            </a:endParaRPr>
          </a:p>
        </p:txBody>
      </p:sp>
      <p:sp>
        <p:nvSpPr>
          <p:cNvPr id="2" name="Slide Number Placeholder 1">
            <a:extLst>
              <a:ext uri="{FF2B5EF4-FFF2-40B4-BE49-F238E27FC236}">
                <a16:creationId xmlns:a16="http://schemas.microsoft.com/office/drawing/2014/main" id="{F72CAFAF-A8BF-D936-A987-132A139B15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p:cxnSp>
        <p:nvCxnSpPr>
          <p:cNvPr id="3" name="Straight Connector 2">
            <a:extLst>
              <a:ext uri="{FF2B5EF4-FFF2-40B4-BE49-F238E27FC236}">
                <a16:creationId xmlns:a16="http://schemas.microsoft.com/office/drawing/2014/main" id="{C12F4C3D-DA0F-6953-FA2A-44016185823A}"/>
              </a:ext>
            </a:extLst>
          </p:cNvPr>
          <p:cNvCxnSpPr>
            <a:cxnSpLocks/>
          </p:cNvCxnSpPr>
          <p:nvPr/>
        </p:nvCxnSpPr>
        <p:spPr>
          <a:xfrm>
            <a:off x="138479" y="944692"/>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Google Shape;711;p67">
            <a:extLst>
              <a:ext uri="{FF2B5EF4-FFF2-40B4-BE49-F238E27FC236}">
                <a16:creationId xmlns:a16="http://schemas.microsoft.com/office/drawing/2014/main" id="{5710CFA8-D1E4-E933-C839-657B8C6999D2}"/>
              </a:ext>
            </a:extLst>
          </p:cNvPr>
          <p:cNvPicPr preferRelativeResize="0"/>
          <p:nvPr/>
        </p:nvPicPr>
        <p:blipFill>
          <a:blip r:embed="rId5">
            <a:alphaModFix/>
          </a:blip>
          <a:stretch>
            <a:fillRect/>
          </a:stretch>
        </p:blipFill>
        <p:spPr>
          <a:xfrm>
            <a:off x="151645" y="1724542"/>
            <a:ext cx="8368955" cy="1896183"/>
          </a:xfrm>
          <a:prstGeom prst="rect">
            <a:avLst/>
          </a:prstGeom>
          <a:noFill/>
          <a:ln>
            <a:noFill/>
          </a:ln>
        </p:spPr>
      </p:pic>
    </p:spTree>
    <p:extLst>
      <p:ext uri="{BB962C8B-B14F-4D97-AF65-F5344CB8AC3E}">
        <p14:creationId xmlns:p14="http://schemas.microsoft.com/office/powerpoint/2010/main" val="377593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67"/>
          <p:cNvSpPr txBox="1">
            <a:spLocks noGrp="1"/>
          </p:cNvSpPr>
          <p:nvPr>
            <p:ph type="title"/>
          </p:nvPr>
        </p:nvSpPr>
        <p:spPr>
          <a:xfrm>
            <a:off x="0" y="0"/>
            <a:ext cx="8520600" cy="6001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3000" b="1" i="1" u="sng"/>
              <a:t>D</a:t>
            </a:r>
            <a:r>
              <a:rPr lang="en" sz="3000"/>
              <a:t>NN </a:t>
            </a:r>
            <a:r>
              <a:rPr lang="en" sz="3000" b="1" i="1" u="sng" err="1"/>
              <a:t>AR</a:t>
            </a:r>
            <a:r>
              <a:rPr lang="en" sz="3000" err="1"/>
              <a:t>chitecture</a:t>
            </a:r>
            <a:r>
              <a:rPr lang="en" sz="3000"/>
              <a:t> </a:t>
            </a:r>
            <a:r>
              <a:rPr lang="en" sz="3000" b="1" i="1" u="sng"/>
              <a:t>A</a:t>
            </a:r>
            <a:r>
              <a:rPr lang="en" sz="3000"/>
              <a:t>ssessment (</a:t>
            </a:r>
            <a:r>
              <a:rPr lang="en" sz="3000" b="1"/>
              <a:t>DARA</a:t>
            </a:r>
            <a:r>
              <a:rPr lang="en" sz="3000"/>
              <a:t>) - Overview</a:t>
            </a:r>
            <a:endParaRPr sz="3000"/>
          </a:p>
        </p:txBody>
      </p:sp>
      <p:sp>
        <p:nvSpPr>
          <p:cNvPr id="2" name="Slide Number Placeholder 1">
            <a:extLst>
              <a:ext uri="{FF2B5EF4-FFF2-40B4-BE49-F238E27FC236}">
                <a16:creationId xmlns:a16="http://schemas.microsoft.com/office/drawing/2014/main" id="{2EEE281F-154F-11D5-5C24-568745DC01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p:cxnSp>
        <p:nvCxnSpPr>
          <p:cNvPr id="3" name="Straight Connector 2">
            <a:extLst>
              <a:ext uri="{FF2B5EF4-FFF2-40B4-BE49-F238E27FC236}">
                <a16:creationId xmlns:a16="http://schemas.microsoft.com/office/drawing/2014/main" id="{0AEE2FA4-901F-A494-2587-A3E5505906F4}"/>
              </a:ext>
            </a:extLst>
          </p:cNvPr>
          <p:cNvCxnSpPr>
            <a:cxnSpLocks/>
          </p:cNvCxnSpPr>
          <p:nvPr/>
        </p:nvCxnSpPr>
        <p:spPr>
          <a:xfrm>
            <a:off x="138479" y="611562"/>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0352A941-6BEB-A9CD-36F3-83DCD7C4CA6F}"/>
              </a:ext>
            </a:extLst>
          </p:cNvPr>
          <p:cNvPicPr>
            <a:picLocks noChangeAspect="1"/>
          </p:cNvPicPr>
          <p:nvPr/>
        </p:nvPicPr>
        <p:blipFill>
          <a:blip r:embed="rId4"/>
          <a:srcRect l="4236"/>
          <a:stretch/>
        </p:blipFill>
        <p:spPr>
          <a:xfrm>
            <a:off x="980752" y="851404"/>
            <a:ext cx="6358759" cy="4007109"/>
          </a:xfrm>
          <a:prstGeom prst="rect">
            <a:avLst/>
          </a:prstGeom>
        </p:spPr>
      </p:pic>
      <p:sp>
        <p:nvSpPr>
          <p:cNvPr id="14" name="Rectangle 13">
            <a:extLst>
              <a:ext uri="{FF2B5EF4-FFF2-40B4-BE49-F238E27FC236}">
                <a16:creationId xmlns:a16="http://schemas.microsoft.com/office/drawing/2014/main" id="{5FED458A-2557-D6B9-DBED-C8C45327F05D}"/>
              </a:ext>
            </a:extLst>
          </p:cNvPr>
          <p:cNvSpPr/>
          <p:nvPr/>
        </p:nvSpPr>
        <p:spPr>
          <a:xfrm>
            <a:off x="1224458" y="851404"/>
            <a:ext cx="2243956" cy="1523934"/>
          </a:xfrm>
          <a:prstGeom prst="rect">
            <a:avLst/>
          </a:prstGeom>
          <a:noFill/>
          <a:ln w="63500">
            <a:solidFill>
              <a:srgbClr val="4631C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48DA1892-7749-5BF7-8307-BF21ECBBBA11}"/>
              </a:ext>
            </a:extLst>
          </p:cNvPr>
          <p:cNvSpPr/>
          <p:nvPr/>
        </p:nvSpPr>
        <p:spPr>
          <a:xfrm>
            <a:off x="3468414" y="851404"/>
            <a:ext cx="2243956" cy="1523934"/>
          </a:xfrm>
          <a:prstGeom prst="rect">
            <a:avLst/>
          </a:prstGeom>
          <a:noFill/>
          <a:ln w="63500">
            <a:solidFill>
              <a:srgbClr val="4631C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33F2E19D-D793-3D0C-6C0C-4ABA3575AE8B}"/>
              </a:ext>
            </a:extLst>
          </p:cNvPr>
          <p:cNvSpPr/>
          <p:nvPr/>
        </p:nvSpPr>
        <p:spPr>
          <a:xfrm>
            <a:off x="1077309" y="2571749"/>
            <a:ext cx="2843049" cy="2091467"/>
          </a:xfrm>
          <a:prstGeom prst="rect">
            <a:avLst/>
          </a:prstGeom>
          <a:noFill/>
          <a:ln w="63500">
            <a:solidFill>
              <a:srgbClr val="4631C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173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Lst>
  </p:timing>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8">
          <a:extLst>
            <a:ext uri="{FF2B5EF4-FFF2-40B4-BE49-F238E27FC236}">
              <a16:creationId xmlns:a16="http://schemas.microsoft.com/office/drawing/2014/main" id="{0D5EFC8C-FB4E-9F87-C028-0D765F6DE74B}"/>
            </a:ext>
          </a:extLst>
        </p:cNvPr>
        <p:cNvGrpSpPr/>
        <p:nvPr/>
      </p:nvGrpSpPr>
      <p:grpSpPr>
        <a:xfrm>
          <a:off x="0" y="0"/>
          <a:ext cx="0" cy="0"/>
          <a:chOff x="0" y="0"/>
          <a:chExt cx="0" cy="0"/>
        </a:xfrm>
      </p:grpSpPr>
      <p:sp>
        <p:nvSpPr>
          <p:cNvPr id="709" name="Google Shape;709;p67">
            <a:extLst>
              <a:ext uri="{FF2B5EF4-FFF2-40B4-BE49-F238E27FC236}">
                <a16:creationId xmlns:a16="http://schemas.microsoft.com/office/drawing/2014/main" id="{A504D6F1-3DAC-488D-547D-3BE07C6B5D54}"/>
              </a:ext>
            </a:extLst>
          </p:cNvPr>
          <p:cNvSpPr txBox="1">
            <a:spLocks noGrp="1"/>
          </p:cNvSpPr>
          <p:nvPr>
            <p:ph type="title"/>
          </p:nvPr>
        </p:nvSpPr>
        <p:spPr>
          <a:xfrm>
            <a:off x="0" y="0"/>
            <a:ext cx="9021158" cy="1015632"/>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3000" b="1"/>
              <a:t>Design of DARA</a:t>
            </a:r>
            <a:r>
              <a:rPr lang="en" sz="3000"/>
              <a:t> – </a:t>
            </a:r>
            <a:r>
              <a:rPr lang="en-GB" sz="3000"/>
              <a:t>Feature Extraction</a:t>
            </a:r>
            <a:endParaRPr sz="3000"/>
          </a:p>
          <a:p>
            <a:pPr marL="0" lvl="0" indent="0" algn="l" rtl="0">
              <a:spcBef>
                <a:spcPts val="0"/>
              </a:spcBef>
              <a:spcAft>
                <a:spcPts val="0"/>
              </a:spcAft>
              <a:buNone/>
            </a:pPr>
            <a:endParaRPr sz="3000"/>
          </a:p>
        </p:txBody>
      </p:sp>
      <p:sp>
        <p:nvSpPr>
          <p:cNvPr id="2" name="Slide Number Placeholder 1">
            <a:extLst>
              <a:ext uri="{FF2B5EF4-FFF2-40B4-BE49-F238E27FC236}">
                <a16:creationId xmlns:a16="http://schemas.microsoft.com/office/drawing/2014/main" id="{E28A7F30-484C-2617-28C3-E2B0B12C30F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cxnSp>
        <p:nvCxnSpPr>
          <p:cNvPr id="3" name="Straight Connector 2">
            <a:extLst>
              <a:ext uri="{FF2B5EF4-FFF2-40B4-BE49-F238E27FC236}">
                <a16:creationId xmlns:a16="http://schemas.microsoft.com/office/drawing/2014/main" id="{2349723A-D10E-3D81-3A19-ECC217F4C433}"/>
              </a:ext>
            </a:extLst>
          </p:cNvPr>
          <p:cNvCxnSpPr>
            <a:cxnSpLocks/>
          </p:cNvCxnSpPr>
          <p:nvPr/>
        </p:nvCxnSpPr>
        <p:spPr>
          <a:xfrm>
            <a:off x="138479" y="611562"/>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649121EF-2620-2F72-01BC-96006AC6CC4E}"/>
              </a:ext>
            </a:extLst>
          </p:cNvPr>
          <p:cNvPicPr>
            <a:picLocks noChangeAspect="1"/>
          </p:cNvPicPr>
          <p:nvPr/>
        </p:nvPicPr>
        <p:blipFill>
          <a:blip r:embed="rId4"/>
          <a:stretch>
            <a:fillRect/>
          </a:stretch>
        </p:blipFill>
        <p:spPr>
          <a:xfrm>
            <a:off x="138480" y="2167213"/>
            <a:ext cx="4638720" cy="2889604"/>
          </a:xfrm>
          <a:prstGeom prst="rect">
            <a:avLst/>
          </a:prstGeom>
        </p:spPr>
      </p:pic>
      <p:pic>
        <p:nvPicPr>
          <p:cNvPr id="6" name="Picture 5">
            <a:extLst>
              <a:ext uri="{FF2B5EF4-FFF2-40B4-BE49-F238E27FC236}">
                <a16:creationId xmlns:a16="http://schemas.microsoft.com/office/drawing/2014/main" id="{57FB4E3E-5C4C-4877-B2A4-7650FBCB353B}"/>
              </a:ext>
            </a:extLst>
          </p:cNvPr>
          <p:cNvPicPr>
            <a:picLocks noChangeAspect="1"/>
          </p:cNvPicPr>
          <p:nvPr/>
        </p:nvPicPr>
        <p:blipFill>
          <a:blip r:embed="rId5"/>
          <a:stretch>
            <a:fillRect/>
          </a:stretch>
        </p:blipFill>
        <p:spPr>
          <a:xfrm>
            <a:off x="3563231" y="766218"/>
            <a:ext cx="5442289" cy="2214139"/>
          </a:xfrm>
          <a:prstGeom prst="rect">
            <a:avLst/>
          </a:prstGeom>
        </p:spPr>
      </p:pic>
      <p:sp>
        <p:nvSpPr>
          <p:cNvPr id="7" name="TextBox 6">
            <a:extLst>
              <a:ext uri="{FF2B5EF4-FFF2-40B4-BE49-F238E27FC236}">
                <a16:creationId xmlns:a16="http://schemas.microsoft.com/office/drawing/2014/main" id="{ACF5D1A8-985A-0832-01CD-4486B36F330C}"/>
              </a:ext>
            </a:extLst>
          </p:cNvPr>
          <p:cNvSpPr txBox="1"/>
          <p:nvPr/>
        </p:nvSpPr>
        <p:spPr>
          <a:xfrm>
            <a:off x="138479" y="1578478"/>
            <a:ext cx="2205328" cy="369332"/>
          </a:xfrm>
          <a:prstGeom prst="rect">
            <a:avLst/>
          </a:prstGeom>
          <a:noFill/>
        </p:spPr>
        <p:txBody>
          <a:bodyPr wrap="square" rtlCol="0">
            <a:spAutoFit/>
          </a:bodyPr>
          <a:lstStyle/>
          <a:p>
            <a:r>
              <a:rPr lang="en-US"/>
              <a:t>1. N-gram features</a:t>
            </a:r>
          </a:p>
        </p:txBody>
      </p:sp>
      <p:sp>
        <p:nvSpPr>
          <p:cNvPr id="8" name="TextBox 7">
            <a:extLst>
              <a:ext uri="{FF2B5EF4-FFF2-40B4-BE49-F238E27FC236}">
                <a16:creationId xmlns:a16="http://schemas.microsoft.com/office/drawing/2014/main" id="{B8D2013F-B0B3-0405-4A1A-D81FF7B2038D}"/>
              </a:ext>
            </a:extLst>
          </p:cNvPr>
          <p:cNvSpPr txBox="1"/>
          <p:nvPr/>
        </p:nvSpPr>
        <p:spPr>
          <a:xfrm>
            <a:off x="4883898" y="3135012"/>
            <a:ext cx="3293149" cy="369332"/>
          </a:xfrm>
          <a:prstGeom prst="rect">
            <a:avLst/>
          </a:prstGeom>
          <a:noFill/>
        </p:spPr>
        <p:txBody>
          <a:bodyPr wrap="square" rtlCol="0">
            <a:spAutoFit/>
          </a:bodyPr>
          <a:lstStyle/>
          <a:p>
            <a:r>
              <a:rPr lang="en-US"/>
              <a:t>2. Advanced sequential feature</a:t>
            </a:r>
          </a:p>
        </p:txBody>
      </p:sp>
    </p:spTree>
    <p:extLst>
      <p:ext uri="{BB962C8B-B14F-4D97-AF65-F5344CB8AC3E}">
        <p14:creationId xmlns:p14="http://schemas.microsoft.com/office/powerpoint/2010/main" val="212757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8">
          <a:extLst>
            <a:ext uri="{FF2B5EF4-FFF2-40B4-BE49-F238E27FC236}">
              <a16:creationId xmlns:a16="http://schemas.microsoft.com/office/drawing/2014/main" id="{BDEB8751-2423-E5AA-F506-DE87E68C9CF1}"/>
            </a:ext>
          </a:extLst>
        </p:cNvPr>
        <p:cNvGrpSpPr/>
        <p:nvPr/>
      </p:nvGrpSpPr>
      <p:grpSpPr>
        <a:xfrm>
          <a:off x="0" y="0"/>
          <a:ext cx="0" cy="0"/>
          <a:chOff x="0" y="0"/>
          <a:chExt cx="0" cy="0"/>
        </a:xfrm>
      </p:grpSpPr>
      <p:sp>
        <p:nvSpPr>
          <p:cNvPr id="709" name="Google Shape;709;p67">
            <a:extLst>
              <a:ext uri="{FF2B5EF4-FFF2-40B4-BE49-F238E27FC236}">
                <a16:creationId xmlns:a16="http://schemas.microsoft.com/office/drawing/2014/main" id="{8D4746DE-F7DC-9DC0-D1FD-10C46207AF74}"/>
              </a:ext>
            </a:extLst>
          </p:cNvPr>
          <p:cNvSpPr txBox="1">
            <a:spLocks noGrp="1"/>
          </p:cNvSpPr>
          <p:nvPr>
            <p:ph type="title"/>
          </p:nvPr>
        </p:nvSpPr>
        <p:spPr>
          <a:xfrm>
            <a:off x="0" y="0"/>
            <a:ext cx="8520600" cy="6001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3000"/>
              <a:t>Design of DARA – Anomaly Detection</a:t>
            </a:r>
            <a:endParaRPr sz="3000"/>
          </a:p>
        </p:txBody>
      </p:sp>
      <p:sp>
        <p:nvSpPr>
          <p:cNvPr id="2" name="Slide Number Placeholder 1">
            <a:extLst>
              <a:ext uri="{FF2B5EF4-FFF2-40B4-BE49-F238E27FC236}">
                <a16:creationId xmlns:a16="http://schemas.microsoft.com/office/drawing/2014/main" id="{40FEE41E-D7BC-E4CB-CDA1-B74E435971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p:cxnSp>
        <p:nvCxnSpPr>
          <p:cNvPr id="3" name="Straight Connector 2">
            <a:extLst>
              <a:ext uri="{FF2B5EF4-FFF2-40B4-BE49-F238E27FC236}">
                <a16:creationId xmlns:a16="http://schemas.microsoft.com/office/drawing/2014/main" id="{5E560590-3008-A797-6756-A9E6464C5C37}"/>
              </a:ext>
            </a:extLst>
          </p:cNvPr>
          <p:cNvCxnSpPr>
            <a:cxnSpLocks/>
          </p:cNvCxnSpPr>
          <p:nvPr/>
        </p:nvCxnSpPr>
        <p:spPr>
          <a:xfrm>
            <a:off x="138479" y="611562"/>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7C24784C-A903-1665-82D5-3414FC5B220E}"/>
              </a:ext>
            </a:extLst>
          </p:cNvPr>
          <p:cNvPicPr>
            <a:picLocks noChangeAspect="1"/>
          </p:cNvPicPr>
          <p:nvPr/>
        </p:nvPicPr>
        <p:blipFill>
          <a:blip r:embed="rId4"/>
          <a:srcRect l="4236"/>
          <a:stretch/>
        </p:blipFill>
        <p:spPr>
          <a:xfrm>
            <a:off x="138479" y="830482"/>
            <a:ext cx="6756307" cy="4257632"/>
          </a:xfrm>
          <a:prstGeom prst="rect">
            <a:avLst/>
          </a:prstGeom>
        </p:spPr>
      </p:pic>
      <p:sp>
        <p:nvSpPr>
          <p:cNvPr id="5" name="TextBox 4">
            <a:extLst>
              <a:ext uri="{FF2B5EF4-FFF2-40B4-BE49-F238E27FC236}">
                <a16:creationId xmlns:a16="http://schemas.microsoft.com/office/drawing/2014/main" id="{8FCCE5DB-B3D5-BAD4-8A0D-7B205B2BE287}"/>
              </a:ext>
            </a:extLst>
          </p:cNvPr>
          <p:cNvSpPr txBox="1"/>
          <p:nvPr/>
        </p:nvSpPr>
        <p:spPr>
          <a:xfrm>
            <a:off x="3263462" y="2571750"/>
            <a:ext cx="909144" cy="369332"/>
          </a:xfrm>
          <a:prstGeom prst="rect">
            <a:avLst/>
          </a:prstGeom>
          <a:noFill/>
        </p:spPr>
        <p:txBody>
          <a:bodyPr wrap="square" rtlCol="0">
            <a:spAutoFit/>
          </a:bodyPr>
          <a:lstStyle/>
          <a:p>
            <a:r>
              <a:rPr lang="en-US" b="1">
                <a:solidFill>
                  <a:srgbClr val="4631C2"/>
                </a:solidFill>
                <a:latin typeface="Georgia" panose="02040502050405020303" pitchFamily="18" charset="0"/>
              </a:rPr>
              <a:t>BERT</a:t>
            </a:r>
          </a:p>
        </p:txBody>
      </p:sp>
      <p:sp>
        <p:nvSpPr>
          <p:cNvPr id="6" name="TextBox 5">
            <a:extLst>
              <a:ext uri="{FF2B5EF4-FFF2-40B4-BE49-F238E27FC236}">
                <a16:creationId xmlns:a16="http://schemas.microsoft.com/office/drawing/2014/main" id="{8603FB76-F78F-25C2-B9EB-8EBEC8A4E075}"/>
              </a:ext>
            </a:extLst>
          </p:cNvPr>
          <p:cNvSpPr txBox="1"/>
          <p:nvPr/>
        </p:nvSpPr>
        <p:spPr>
          <a:xfrm>
            <a:off x="3991304" y="4505654"/>
            <a:ext cx="767255" cy="369332"/>
          </a:xfrm>
          <a:prstGeom prst="rect">
            <a:avLst/>
          </a:prstGeom>
          <a:noFill/>
        </p:spPr>
        <p:txBody>
          <a:bodyPr wrap="square" rtlCol="0">
            <a:spAutoFit/>
          </a:bodyPr>
          <a:lstStyle/>
          <a:p>
            <a:r>
              <a:rPr lang="en-US" b="1">
                <a:solidFill>
                  <a:srgbClr val="4631C2"/>
                </a:solidFill>
                <a:latin typeface="Georgia" panose="02040502050405020303" pitchFamily="18" charset="0"/>
              </a:rPr>
              <a:t>GPT</a:t>
            </a:r>
          </a:p>
        </p:txBody>
      </p:sp>
      <p:sp>
        <p:nvSpPr>
          <p:cNvPr id="7" name="Rectangle 6">
            <a:extLst>
              <a:ext uri="{FF2B5EF4-FFF2-40B4-BE49-F238E27FC236}">
                <a16:creationId xmlns:a16="http://schemas.microsoft.com/office/drawing/2014/main" id="{A7EBF35A-B561-4CCE-CDFC-464952E12403}"/>
              </a:ext>
            </a:extLst>
          </p:cNvPr>
          <p:cNvSpPr/>
          <p:nvPr/>
        </p:nvSpPr>
        <p:spPr>
          <a:xfrm>
            <a:off x="5428596" y="2940220"/>
            <a:ext cx="1383953" cy="369332"/>
          </a:xfrm>
          <a:prstGeom prst="rect">
            <a:avLst/>
          </a:prstGeom>
          <a:noFill/>
          <a:ln w="63500">
            <a:solidFill>
              <a:srgbClr val="4631C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3214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extLst>
    <p:ext uri="{6950BFC3-D8DA-4A85-94F7-54DA5524770B}">
      <p188:commentRel xmlns:p188="http://schemas.microsoft.com/office/powerpoint/2018/8/main" r:id="rId3"/>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6">
          <a:extLst>
            <a:ext uri="{FF2B5EF4-FFF2-40B4-BE49-F238E27FC236}">
              <a16:creationId xmlns:a16="http://schemas.microsoft.com/office/drawing/2014/main" id="{5A335224-5E63-2601-C366-4FE3D7C6FDCA}"/>
            </a:ext>
          </a:extLst>
        </p:cNvPr>
        <p:cNvGrpSpPr/>
        <p:nvPr/>
      </p:nvGrpSpPr>
      <p:grpSpPr>
        <a:xfrm>
          <a:off x="0" y="0"/>
          <a:ext cx="0" cy="0"/>
          <a:chOff x="0" y="0"/>
          <a:chExt cx="0" cy="0"/>
        </a:xfrm>
      </p:grpSpPr>
      <p:sp>
        <p:nvSpPr>
          <p:cNvPr id="717" name="Google Shape;717;p68">
            <a:extLst>
              <a:ext uri="{FF2B5EF4-FFF2-40B4-BE49-F238E27FC236}">
                <a16:creationId xmlns:a16="http://schemas.microsoft.com/office/drawing/2014/main" id="{FFCD6607-A8CB-50CD-30B1-37AA8D687C49}"/>
              </a:ext>
            </a:extLst>
          </p:cNvPr>
          <p:cNvSpPr txBox="1">
            <a:spLocks noGrp="1"/>
          </p:cNvSpPr>
          <p:nvPr>
            <p:ph type="title"/>
          </p:nvPr>
        </p:nvSpPr>
        <p:spPr>
          <a:xfrm>
            <a:off x="0" y="0"/>
            <a:ext cx="9144000" cy="544734"/>
          </a:xfrm>
          <a:prstGeom prst="rect">
            <a:avLst/>
          </a:prstGeom>
        </p:spPr>
        <p:txBody>
          <a:bodyPr spcFirstLastPara="1" wrap="square" lIns="91425" tIns="91425" rIns="91425" bIns="91425" anchor="t" anchorCtr="0">
            <a:spAutoFit/>
          </a:bodyPr>
          <a:lstStyle/>
          <a:p>
            <a:pPr lvl="0"/>
            <a:r>
              <a:rPr lang="en" sz="2600"/>
              <a:t>DARA Effectiveness: </a:t>
            </a:r>
            <a:r>
              <a:rPr lang="en-US" sz="2600"/>
              <a:t>high accuracy for </a:t>
            </a:r>
            <a:r>
              <a:rPr lang="en-US" sz="2600" err="1"/>
              <a:t>model_type</a:t>
            </a:r>
            <a:r>
              <a:rPr lang="en" sz="2600"/>
              <a:t> </a:t>
            </a:r>
            <a:endParaRPr lang="en-US" sz="2600"/>
          </a:p>
        </p:txBody>
      </p:sp>
      <p:sp>
        <p:nvSpPr>
          <p:cNvPr id="2" name="Slide Number Placeholder 1">
            <a:extLst>
              <a:ext uri="{FF2B5EF4-FFF2-40B4-BE49-F238E27FC236}">
                <a16:creationId xmlns:a16="http://schemas.microsoft.com/office/drawing/2014/main" id="{4E0FA40D-0DD7-AB29-637A-8FC0783A842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a:p>
        </p:txBody>
      </p:sp>
      <p:cxnSp>
        <p:nvCxnSpPr>
          <p:cNvPr id="3" name="Straight Connector 2">
            <a:extLst>
              <a:ext uri="{FF2B5EF4-FFF2-40B4-BE49-F238E27FC236}">
                <a16:creationId xmlns:a16="http://schemas.microsoft.com/office/drawing/2014/main" id="{E5739023-CCF4-881F-EAC2-3181E2D13BF7}"/>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09C07A95-2A1A-23F1-A77A-11778B6B8D17}"/>
              </a:ext>
            </a:extLst>
          </p:cNvPr>
          <p:cNvPicPr>
            <a:picLocks noChangeAspect="1"/>
          </p:cNvPicPr>
          <p:nvPr/>
        </p:nvPicPr>
        <p:blipFill>
          <a:blip r:embed="rId4"/>
          <a:stretch>
            <a:fillRect/>
          </a:stretch>
        </p:blipFill>
        <p:spPr>
          <a:xfrm rot="5400000">
            <a:off x="2384344" y="-994573"/>
            <a:ext cx="4375312" cy="7453926"/>
          </a:xfrm>
          <a:prstGeom prst="rect">
            <a:avLst/>
          </a:prstGeom>
        </p:spPr>
      </p:pic>
      <p:sp>
        <p:nvSpPr>
          <p:cNvPr id="5" name="Rectangle 4">
            <a:extLst>
              <a:ext uri="{FF2B5EF4-FFF2-40B4-BE49-F238E27FC236}">
                <a16:creationId xmlns:a16="http://schemas.microsoft.com/office/drawing/2014/main" id="{FFE06905-7D2D-DB99-94F4-D1C57EE58C7A}"/>
              </a:ext>
            </a:extLst>
          </p:cNvPr>
          <p:cNvSpPr/>
          <p:nvPr/>
        </p:nvSpPr>
        <p:spPr>
          <a:xfrm>
            <a:off x="936110" y="1349960"/>
            <a:ext cx="7194099" cy="369332"/>
          </a:xfrm>
          <a:prstGeom prst="rect">
            <a:avLst/>
          </a:prstGeom>
          <a:noFill/>
          <a:ln w="63500">
            <a:solidFill>
              <a:srgbClr val="4631C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1A6DE200-594A-C2AF-6450-331F505ABE1A}"/>
              </a:ext>
            </a:extLst>
          </p:cNvPr>
          <p:cNvSpPr/>
          <p:nvPr/>
        </p:nvSpPr>
        <p:spPr>
          <a:xfrm>
            <a:off x="935194" y="1805596"/>
            <a:ext cx="7194099" cy="369332"/>
          </a:xfrm>
          <a:prstGeom prst="rect">
            <a:avLst/>
          </a:prstGeom>
          <a:noFill/>
          <a:ln w="63500">
            <a:solidFill>
              <a:srgbClr val="4631C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CB3D08E4-5CAC-FFB2-4FA4-9B8C2D06BD78}"/>
              </a:ext>
            </a:extLst>
          </p:cNvPr>
          <p:cNvSpPr/>
          <p:nvPr/>
        </p:nvSpPr>
        <p:spPr>
          <a:xfrm>
            <a:off x="935194" y="2419309"/>
            <a:ext cx="7194099" cy="369332"/>
          </a:xfrm>
          <a:prstGeom prst="rect">
            <a:avLst/>
          </a:prstGeom>
          <a:noFill/>
          <a:ln w="63500">
            <a:solidFill>
              <a:srgbClr val="4631C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48ED6068-973C-F3A0-A3E5-A15B3F961C20}"/>
              </a:ext>
            </a:extLst>
          </p:cNvPr>
          <p:cNvSpPr/>
          <p:nvPr/>
        </p:nvSpPr>
        <p:spPr>
          <a:xfrm>
            <a:off x="935194" y="3756991"/>
            <a:ext cx="7194099" cy="271137"/>
          </a:xfrm>
          <a:prstGeom prst="rect">
            <a:avLst/>
          </a:prstGeom>
          <a:noFill/>
          <a:ln w="63500">
            <a:solidFill>
              <a:srgbClr val="4631C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6607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Lst>
  </p:timing>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16">
          <a:extLst>
            <a:ext uri="{FF2B5EF4-FFF2-40B4-BE49-F238E27FC236}">
              <a16:creationId xmlns:a16="http://schemas.microsoft.com/office/drawing/2014/main" id="{7F64D71E-14DE-5F13-670C-4A79E796203E}"/>
            </a:ext>
          </a:extLst>
        </p:cNvPr>
        <p:cNvGrpSpPr/>
        <p:nvPr/>
      </p:nvGrpSpPr>
      <p:grpSpPr>
        <a:xfrm>
          <a:off x="0" y="0"/>
          <a:ext cx="0" cy="0"/>
          <a:chOff x="0" y="0"/>
          <a:chExt cx="0" cy="0"/>
        </a:xfrm>
      </p:grpSpPr>
      <p:sp>
        <p:nvSpPr>
          <p:cNvPr id="717" name="Google Shape;717;p68">
            <a:extLst>
              <a:ext uri="{FF2B5EF4-FFF2-40B4-BE49-F238E27FC236}">
                <a16:creationId xmlns:a16="http://schemas.microsoft.com/office/drawing/2014/main" id="{3633E914-FDDC-0132-C220-BA8F840C965A}"/>
              </a:ext>
            </a:extLst>
          </p:cNvPr>
          <p:cNvSpPr txBox="1">
            <a:spLocks noGrp="1"/>
          </p:cNvSpPr>
          <p:nvPr>
            <p:ph type="title"/>
          </p:nvPr>
        </p:nvSpPr>
        <p:spPr>
          <a:xfrm>
            <a:off x="0" y="0"/>
            <a:ext cx="9144000" cy="5447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600" b="1"/>
              <a:t>DARA Efficiency: Applicable to Practice</a:t>
            </a:r>
            <a:endParaRPr sz="2600"/>
          </a:p>
        </p:txBody>
      </p:sp>
      <p:sp>
        <p:nvSpPr>
          <p:cNvPr id="2" name="Slide Number Placeholder 1">
            <a:extLst>
              <a:ext uri="{FF2B5EF4-FFF2-40B4-BE49-F238E27FC236}">
                <a16:creationId xmlns:a16="http://schemas.microsoft.com/office/drawing/2014/main" id="{356D7C3E-21A4-61DB-3A71-009F16BCC1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a:p>
        </p:txBody>
      </p:sp>
      <p:cxnSp>
        <p:nvCxnSpPr>
          <p:cNvPr id="3" name="Straight Connector 2">
            <a:extLst>
              <a:ext uri="{FF2B5EF4-FFF2-40B4-BE49-F238E27FC236}">
                <a16:creationId xmlns:a16="http://schemas.microsoft.com/office/drawing/2014/main" id="{9B384C64-A452-8AB7-0093-54ECC621477C}"/>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39D60FC4-36E2-0EB0-8FBA-11426176C41E}"/>
              </a:ext>
            </a:extLst>
          </p:cNvPr>
          <p:cNvPicPr>
            <a:picLocks noChangeAspect="1"/>
          </p:cNvPicPr>
          <p:nvPr/>
        </p:nvPicPr>
        <p:blipFill>
          <a:blip r:embed="rId4"/>
          <a:stretch>
            <a:fillRect/>
          </a:stretch>
        </p:blipFill>
        <p:spPr>
          <a:xfrm>
            <a:off x="904009" y="642661"/>
            <a:ext cx="7335982" cy="4414156"/>
          </a:xfrm>
          <a:prstGeom prst="rect">
            <a:avLst/>
          </a:prstGeom>
        </p:spPr>
      </p:pic>
    </p:spTree>
    <p:extLst>
      <p:ext uri="{BB962C8B-B14F-4D97-AF65-F5344CB8AC3E}">
        <p14:creationId xmlns:p14="http://schemas.microsoft.com/office/powerpoint/2010/main" val="3901239116"/>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6">
          <a:extLst>
            <a:ext uri="{FF2B5EF4-FFF2-40B4-BE49-F238E27FC236}">
              <a16:creationId xmlns:a16="http://schemas.microsoft.com/office/drawing/2014/main" id="{B1DE4568-AFEB-964B-35F3-3187FC220D08}"/>
            </a:ext>
          </a:extLst>
        </p:cNvPr>
        <p:cNvGrpSpPr/>
        <p:nvPr/>
      </p:nvGrpSpPr>
      <p:grpSpPr>
        <a:xfrm>
          <a:off x="0" y="0"/>
          <a:ext cx="0" cy="0"/>
          <a:chOff x="0" y="0"/>
          <a:chExt cx="0" cy="0"/>
        </a:xfrm>
      </p:grpSpPr>
      <p:sp>
        <p:nvSpPr>
          <p:cNvPr id="717" name="Google Shape;717;p68">
            <a:extLst>
              <a:ext uri="{FF2B5EF4-FFF2-40B4-BE49-F238E27FC236}">
                <a16:creationId xmlns:a16="http://schemas.microsoft.com/office/drawing/2014/main" id="{09812961-60A4-A648-DD47-5F7C114177A8}"/>
              </a:ext>
            </a:extLst>
          </p:cNvPr>
          <p:cNvSpPr txBox="1">
            <a:spLocks noGrp="1"/>
          </p:cNvSpPr>
          <p:nvPr>
            <p:ph type="title"/>
          </p:nvPr>
        </p:nvSpPr>
        <p:spPr>
          <a:xfrm>
            <a:off x="0" y="0"/>
            <a:ext cx="9144000" cy="5447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600" b="1"/>
              <a:t>Evaluation of DARA – </a:t>
            </a:r>
            <a:r>
              <a:rPr lang="en" sz="2600"/>
              <a:t>Comparing DARA Types</a:t>
            </a:r>
            <a:endParaRPr sz="2600"/>
          </a:p>
        </p:txBody>
      </p:sp>
      <p:sp>
        <p:nvSpPr>
          <p:cNvPr id="2" name="Slide Number Placeholder 1">
            <a:extLst>
              <a:ext uri="{FF2B5EF4-FFF2-40B4-BE49-F238E27FC236}">
                <a16:creationId xmlns:a16="http://schemas.microsoft.com/office/drawing/2014/main" id="{CAE96015-461E-68CE-3E84-01A21CB5C3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a:p>
        </p:txBody>
      </p:sp>
      <p:cxnSp>
        <p:nvCxnSpPr>
          <p:cNvPr id="3" name="Straight Connector 2">
            <a:extLst>
              <a:ext uri="{FF2B5EF4-FFF2-40B4-BE49-F238E27FC236}">
                <a16:creationId xmlns:a16="http://schemas.microsoft.com/office/drawing/2014/main" id="{13875DB1-A27B-37EC-BD0B-95DA95230BFC}"/>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CA11F1EB-6BF3-F7ED-9D5D-0BD4532C9989}"/>
              </a:ext>
            </a:extLst>
          </p:cNvPr>
          <p:cNvPicPr>
            <a:picLocks noChangeAspect="1"/>
          </p:cNvPicPr>
          <p:nvPr/>
        </p:nvPicPr>
        <p:blipFill>
          <a:blip r:embed="rId3"/>
          <a:stretch>
            <a:fillRect/>
          </a:stretch>
        </p:blipFill>
        <p:spPr>
          <a:xfrm>
            <a:off x="67764" y="2316200"/>
            <a:ext cx="9008472" cy="2307227"/>
          </a:xfrm>
          <a:prstGeom prst="rect">
            <a:avLst/>
          </a:prstGeom>
        </p:spPr>
      </p:pic>
      <p:sp>
        <p:nvSpPr>
          <p:cNvPr id="10" name="TextBox 9">
            <a:extLst>
              <a:ext uri="{FF2B5EF4-FFF2-40B4-BE49-F238E27FC236}">
                <a16:creationId xmlns:a16="http://schemas.microsoft.com/office/drawing/2014/main" id="{B27D2212-FAB8-5901-E452-612F12367B8C}"/>
              </a:ext>
            </a:extLst>
          </p:cNvPr>
          <p:cNvSpPr txBox="1"/>
          <p:nvPr/>
        </p:nvSpPr>
        <p:spPr>
          <a:xfrm>
            <a:off x="67764" y="830302"/>
            <a:ext cx="7457643" cy="1200329"/>
          </a:xfrm>
          <a:prstGeom prst="rect">
            <a:avLst/>
          </a:prstGeom>
          <a:noFill/>
        </p:spPr>
        <p:txBody>
          <a:bodyPr wrap="square">
            <a:spAutoFit/>
          </a:bodyPr>
          <a:lstStyle/>
          <a:p>
            <a:r>
              <a:rPr lang="en-US" b="1" u="sng">
                <a:solidFill>
                  <a:srgbClr val="000000"/>
                </a:solidFill>
                <a:effectLst/>
                <a:latin typeface="+mn-lt"/>
              </a:rPr>
              <a:t>N-gram </a:t>
            </a:r>
            <a:r>
              <a:rPr lang="en-US" b="1" u="sng">
                <a:solidFill>
                  <a:srgbClr val="000000"/>
                </a:solidFill>
              </a:rPr>
              <a:t>+ MLP classifier</a:t>
            </a:r>
            <a:r>
              <a:rPr lang="en-US">
                <a:solidFill>
                  <a:srgbClr val="000000"/>
                </a:solidFill>
              </a:rPr>
              <a:t>: Lowest latency</a:t>
            </a:r>
          </a:p>
          <a:p>
            <a:endParaRPr lang="en-US">
              <a:solidFill>
                <a:srgbClr val="000000"/>
              </a:solidFill>
            </a:endParaRPr>
          </a:p>
          <a:p>
            <a:r>
              <a:rPr lang="en-US" b="1" u="sng" err="1">
                <a:solidFill>
                  <a:srgbClr val="000000"/>
                </a:solidFill>
                <a:effectLst/>
                <a:latin typeface="+mn-lt"/>
              </a:rPr>
              <a:t>Longformer</a:t>
            </a:r>
            <a:r>
              <a:rPr lang="en-US" b="1" u="sng">
                <a:solidFill>
                  <a:srgbClr val="000000"/>
                </a:solidFill>
                <a:effectLst/>
                <a:latin typeface="+mn-lt"/>
              </a:rPr>
              <a:t> (Finetuning w/ Contrastive Learning)</a:t>
            </a:r>
            <a:r>
              <a:rPr lang="en-US">
                <a:solidFill>
                  <a:srgbClr val="000000"/>
                </a:solidFill>
              </a:rPr>
              <a:t>: Highest Accuracy</a:t>
            </a:r>
            <a:endParaRPr lang="en-US"/>
          </a:p>
          <a:p>
            <a:endParaRPr lang="en-US"/>
          </a:p>
        </p:txBody>
      </p:sp>
    </p:spTree>
    <p:extLst>
      <p:ext uri="{BB962C8B-B14F-4D97-AF65-F5344CB8AC3E}">
        <p14:creationId xmlns:p14="http://schemas.microsoft.com/office/powerpoint/2010/main" val="21888003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16">
          <a:extLst>
            <a:ext uri="{FF2B5EF4-FFF2-40B4-BE49-F238E27FC236}">
              <a16:creationId xmlns:a16="http://schemas.microsoft.com/office/drawing/2014/main" id="{9BC9DD5C-7B58-9B99-253B-5ADF41C9B539}"/>
            </a:ext>
          </a:extLst>
        </p:cNvPr>
        <p:cNvGrpSpPr/>
        <p:nvPr/>
      </p:nvGrpSpPr>
      <p:grpSpPr>
        <a:xfrm>
          <a:off x="0" y="0"/>
          <a:ext cx="0" cy="0"/>
          <a:chOff x="0" y="0"/>
          <a:chExt cx="0" cy="0"/>
        </a:xfrm>
      </p:grpSpPr>
      <p:sp>
        <p:nvSpPr>
          <p:cNvPr id="717" name="Google Shape;717;p68">
            <a:extLst>
              <a:ext uri="{FF2B5EF4-FFF2-40B4-BE49-F238E27FC236}">
                <a16:creationId xmlns:a16="http://schemas.microsoft.com/office/drawing/2014/main" id="{60447F80-7986-3B65-EB51-7AC90682C611}"/>
              </a:ext>
            </a:extLst>
          </p:cNvPr>
          <p:cNvSpPr txBox="1">
            <a:spLocks noGrp="1"/>
          </p:cNvSpPr>
          <p:nvPr>
            <p:ph type="title"/>
          </p:nvPr>
        </p:nvSpPr>
        <p:spPr>
          <a:xfrm>
            <a:off x="0" y="0"/>
            <a:ext cx="9144000" cy="5447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600" b="1"/>
              <a:t>Use Cases of DARA in Practice</a:t>
            </a:r>
            <a:endParaRPr sz="2600"/>
          </a:p>
        </p:txBody>
      </p:sp>
      <p:sp>
        <p:nvSpPr>
          <p:cNvPr id="2" name="Slide Number Placeholder 1">
            <a:extLst>
              <a:ext uri="{FF2B5EF4-FFF2-40B4-BE49-F238E27FC236}">
                <a16:creationId xmlns:a16="http://schemas.microsoft.com/office/drawing/2014/main" id="{901F77C8-861E-9577-4738-9E856EA181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a:p>
        </p:txBody>
      </p:sp>
      <p:cxnSp>
        <p:nvCxnSpPr>
          <p:cNvPr id="3" name="Straight Connector 2">
            <a:extLst>
              <a:ext uri="{FF2B5EF4-FFF2-40B4-BE49-F238E27FC236}">
                <a16:creationId xmlns:a16="http://schemas.microsoft.com/office/drawing/2014/main" id="{56EB0A44-6DCF-5E3D-BB0A-CF430F25C681}"/>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E70AE7BC-B66A-1D69-C8BF-AE0C6D525242}"/>
              </a:ext>
            </a:extLst>
          </p:cNvPr>
          <p:cNvSpPr txBox="1"/>
          <p:nvPr/>
        </p:nvSpPr>
        <p:spPr>
          <a:xfrm>
            <a:off x="138479" y="1212705"/>
            <a:ext cx="7218285" cy="3729226"/>
          </a:xfrm>
          <a:prstGeom prst="rect">
            <a:avLst/>
          </a:prstGeom>
          <a:noFill/>
        </p:spPr>
        <p:txBody>
          <a:bodyPr wrap="square" rtlCol="0">
            <a:spAutoFit/>
          </a:bodyPr>
          <a:lstStyle/>
          <a:p>
            <a:pPr marL="285750" indent="-285750">
              <a:lnSpc>
                <a:spcPct val="150000"/>
              </a:lnSpc>
              <a:buFontTx/>
              <a:buChar char="-"/>
            </a:pPr>
            <a:r>
              <a:rPr lang="en-US" sz="2000"/>
              <a:t>If integrated by Hugging Face</a:t>
            </a:r>
          </a:p>
          <a:p>
            <a:pPr marL="742950" lvl="1" indent="-285750">
              <a:lnSpc>
                <a:spcPct val="150000"/>
              </a:lnSpc>
              <a:buFontTx/>
              <a:buChar char="-"/>
            </a:pPr>
            <a:r>
              <a:rPr lang="en-US" sz="2000"/>
              <a:t>Pre-upload verification</a:t>
            </a:r>
          </a:p>
          <a:p>
            <a:pPr marL="742950" lvl="1" indent="-285750">
              <a:lnSpc>
                <a:spcPct val="150000"/>
              </a:lnSpc>
              <a:buFontTx/>
              <a:buChar char="-"/>
            </a:pPr>
            <a:r>
              <a:rPr lang="en-US" sz="2000"/>
              <a:t>Warning system</a:t>
            </a:r>
          </a:p>
          <a:p>
            <a:pPr marL="742950" lvl="1" indent="-285750">
              <a:lnSpc>
                <a:spcPct val="150000"/>
              </a:lnSpc>
              <a:buFontTx/>
              <a:buChar char="-"/>
            </a:pPr>
            <a:r>
              <a:rPr lang="en-US" sz="2000"/>
              <a:t>Post-upload quality flagging</a:t>
            </a:r>
          </a:p>
          <a:p>
            <a:pPr marL="285750" indent="-285750">
              <a:lnSpc>
                <a:spcPct val="150000"/>
              </a:lnSpc>
              <a:buFontTx/>
              <a:buChar char="-"/>
            </a:pPr>
            <a:r>
              <a:rPr lang="en-US" sz="2000"/>
              <a:t>Other use cases</a:t>
            </a:r>
          </a:p>
          <a:p>
            <a:pPr marL="742950" lvl="1" indent="-285750">
              <a:lnSpc>
                <a:spcPct val="150000"/>
              </a:lnSpc>
              <a:buFontTx/>
              <a:buChar char="-"/>
            </a:pPr>
            <a:r>
              <a:rPr lang="en-US" sz="2000"/>
              <a:t>Model Validation</a:t>
            </a:r>
          </a:p>
          <a:p>
            <a:pPr marL="742950" lvl="1" indent="-285750">
              <a:lnSpc>
                <a:spcPct val="150000"/>
              </a:lnSpc>
              <a:buFontTx/>
              <a:buChar char="-"/>
            </a:pPr>
            <a:r>
              <a:rPr lang="en-US" sz="2000"/>
              <a:t>Label Generation and validation</a:t>
            </a:r>
          </a:p>
          <a:p>
            <a:pPr marL="742950" lvl="1" indent="-285750">
              <a:lnSpc>
                <a:spcPct val="150000"/>
              </a:lnSpc>
              <a:buFontTx/>
              <a:buChar char="-"/>
            </a:pPr>
            <a:r>
              <a:rPr lang="en-US" sz="2000"/>
              <a:t>Plagiarism Detection</a:t>
            </a:r>
          </a:p>
        </p:txBody>
      </p:sp>
      <p:pic>
        <p:nvPicPr>
          <p:cNvPr id="6" name="Google Shape;192;p23">
            <a:extLst>
              <a:ext uri="{FF2B5EF4-FFF2-40B4-BE49-F238E27FC236}">
                <a16:creationId xmlns:a16="http://schemas.microsoft.com/office/drawing/2014/main" id="{33260848-DCDA-A230-7E7F-D72BC920D16B}"/>
              </a:ext>
            </a:extLst>
          </p:cNvPr>
          <p:cNvPicPr preferRelativeResize="0"/>
          <p:nvPr/>
        </p:nvPicPr>
        <p:blipFill>
          <a:blip r:embed="rId3">
            <a:alphaModFix/>
          </a:blip>
          <a:stretch>
            <a:fillRect/>
          </a:stretch>
        </p:blipFill>
        <p:spPr>
          <a:xfrm>
            <a:off x="4572000" y="3547940"/>
            <a:ext cx="1252304" cy="1252304"/>
          </a:xfrm>
          <a:prstGeom prst="rect">
            <a:avLst/>
          </a:prstGeom>
          <a:noFill/>
          <a:ln>
            <a:noFill/>
          </a:ln>
        </p:spPr>
      </p:pic>
      <p:pic>
        <p:nvPicPr>
          <p:cNvPr id="8" name="Picture 7" descr="A white outline of a head with lines and dots&#10;&#10;AI-generated content may be incorrect.">
            <a:extLst>
              <a:ext uri="{FF2B5EF4-FFF2-40B4-BE49-F238E27FC236}">
                <a16:creationId xmlns:a16="http://schemas.microsoft.com/office/drawing/2014/main" id="{572B053F-AD69-5D40-6FDB-57044401723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572000" y="1399221"/>
            <a:ext cx="4031673" cy="2099830"/>
          </a:xfrm>
          <a:prstGeom prst="rect">
            <a:avLst/>
          </a:prstGeom>
        </p:spPr>
      </p:pic>
      <p:pic>
        <p:nvPicPr>
          <p:cNvPr id="11" name="Picture 10" descr="A blue circle with a green check mark in it&#10;&#10;AI-generated content may be incorrect.">
            <a:extLst>
              <a:ext uri="{FF2B5EF4-FFF2-40B4-BE49-F238E27FC236}">
                <a16:creationId xmlns:a16="http://schemas.microsoft.com/office/drawing/2014/main" id="{48953AAF-A6C7-8148-0410-E0A03F43BCA8}"/>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927272" y="3641559"/>
            <a:ext cx="1065068" cy="1065068"/>
          </a:xfrm>
          <a:prstGeom prst="rect">
            <a:avLst/>
          </a:prstGeom>
        </p:spPr>
      </p:pic>
      <p:pic>
        <p:nvPicPr>
          <p:cNvPr id="13" name="Picture 12" descr="Cartoon of a person running away from a person with a light bulb&#10;&#10;AI-generated content may be incorrect.">
            <a:extLst>
              <a:ext uri="{FF2B5EF4-FFF2-40B4-BE49-F238E27FC236}">
                <a16:creationId xmlns:a16="http://schemas.microsoft.com/office/drawing/2014/main" id="{3E990D27-CE01-BAB5-FA2C-BF2A6A92BCC1}"/>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7049929" y="3649640"/>
            <a:ext cx="1573358" cy="1048905"/>
          </a:xfrm>
          <a:prstGeom prst="rect">
            <a:avLst/>
          </a:prstGeom>
        </p:spPr>
      </p:pic>
      <p:sp>
        <p:nvSpPr>
          <p:cNvPr id="16" name="TextBox 15">
            <a:extLst>
              <a:ext uri="{FF2B5EF4-FFF2-40B4-BE49-F238E27FC236}">
                <a16:creationId xmlns:a16="http://schemas.microsoft.com/office/drawing/2014/main" id="{09832AE6-E9B4-F676-6095-6671532335D4}"/>
              </a:ext>
            </a:extLst>
          </p:cNvPr>
          <p:cNvSpPr txBox="1"/>
          <p:nvPr/>
        </p:nvSpPr>
        <p:spPr>
          <a:xfrm>
            <a:off x="138478" y="553833"/>
            <a:ext cx="9373512" cy="456985"/>
          </a:xfrm>
          <a:prstGeom prst="rect">
            <a:avLst/>
          </a:prstGeom>
          <a:noFill/>
        </p:spPr>
        <p:txBody>
          <a:bodyPr wrap="square">
            <a:spAutoFit/>
          </a:bodyPr>
          <a:lstStyle/>
          <a:p>
            <a:pPr>
              <a:lnSpc>
                <a:spcPct val="150000"/>
              </a:lnSpc>
            </a:pPr>
            <a:r>
              <a:rPr lang="en-US" sz="1800"/>
              <a:t>Reported </a:t>
            </a:r>
            <a:r>
              <a:rPr lang="en-US" sz="1800" b="1">
                <a:solidFill>
                  <a:srgbClr val="C00000"/>
                </a:solidFill>
              </a:rPr>
              <a:t>anomaly</a:t>
            </a:r>
            <a:r>
              <a:rPr lang="en-US" sz="1800" b="1"/>
              <a:t> </a:t>
            </a:r>
            <a:r>
              <a:rPr lang="en-US" sz="1800">
                <a:sym typeface="Wingdings" pitchFamily="2" charset="2"/>
              </a:rPr>
              <a:t> </a:t>
            </a:r>
            <a:r>
              <a:rPr lang="en-US" sz="1800">
                <a:solidFill>
                  <a:srgbClr val="4631C2"/>
                </a:solidFill>
                <a:sym typeface="Wingdings" pitchFamily="2" charset="2"/>
              </a:rPr>
              <a:t>Inconsistency</a:t>
            </a:r>
            <a:r>
              <a:rPr lang="en-US" sz="1800">
                <a:sym typeface="Wingdings" pitchFamily="2" charset="2"/>
              </a:rPr>
              <a:t> between the actual </a:t>
            </a:r>
            <a:r>
              <a:rPr lang="en-US" sz="1800" b="1" u="sng">
                <a:solidFill>
                  <a:srgbClr val="4631C2"/>
                </a:solidFill>
                <a:sym typeface="Wingdings" pitchFamily="2" charset="2"/>
              </a:rPr>
              <a:t>architecture</a:t>
            </a:r>
            <a:r>
              <a:rPr lang="en-US" sz="1800">
                <a:sym typeface="Wingdings" pitchFamily="2" charset="2"/>
              </a:rPr>
              <a:t> and the </a:t>
            </a:r>
            <a:r>
              <a:rPr lang="en-US" sz="1800" b="1" u="sng">
                <a:solidFill>
                  <a:srgbClr val="4631C2"/>
                </a:solidFill>
                <a:sym typeface="Wingdings" pitchFamily="2" charset="2"/>
              </a:rPr>
              <a:t>metadata</a:t>
            </a:r>
            <a:endParaRPr lang="en-US" sz="1800" b="1" u="sng">
              <a:solidFill>
                <a:srgbClr val="4631C2"/>
              </a:solidFill>
            </a:endParaRPr>
          </a:p>
        </p:txBody>
      </p:sp>
    </p:spTree>
    <p:extLst>
      <p:ext uri="{BB962C8B-B14F-4D97-AF65-F5344CB8AC3E}">
        <p14:creationId xmlns:p14="http://schemas.microsoft.com/office/powerpoint/2010/main" val="242074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16">
          <a:extLst>
            <a:ext uri="{FF2B5EF4-FFF2-40B4-BE49-F238E27FC236}">
              <a16:creationId xmlns:a16="http://schemas.microsoft.com/office/drawing/2014/main" id="{BBA0F34C-31E5-8DB4-4769-7DDF957E7579}"/>
            </a:ext>
          </a:extLst>
        </p:cNvPr>
        <p:cNvGrpSpPr/>
        <p:nvPr/>
      </p:nvGrpSpPr>
      <p:grpSpPr>
        <a:xfrm>
          <a:off x="0" y="0"/>
          <a:ext cx="0" cy="0"/>
          <a:chOff x="0" y="0"/>
          <a:chExt cx="0" cy="0"/>
        </a:xfrm>
      </p:grpSpPr>
      <p:sp>
        <p:nvSpPr>
          <p:cNvPr id="717" name="Google Shape;717;p68">
            <a:extLst>
              <a:ext uri="{FF2B5EF4-FFF2-40B4-BE49-F238E27FC236}">
                <a16:creationId xmlns:a16="http://schemas.microsoft.com/office/drawing/2014/main" id="{8D3B8F37-7D31-DA55-185B-07FC37AEEA4C}"/>
              </a:ext>
            </a:extLst>
          </p:cNvPr>
          <p:cNvSpPr txBox="1">
            <a:spLocks noGrp="1"/>
          </p:cNvSpPr>
          <p:nvPr>
            <p:ph type="title"/>
          </p:nvPr>
        </p:nvSpPr>
        <p:spPr>
          <a:xfrm>
            <a:off x="0" y="0"/>
            <a:ext cx="9144000" cy="5447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600" b="1"/>
              <a:t>Future Directions</a:t>
            </a:r>
            <a:endParaRPr sz="2600"/>
          </a:p>
        </p:txBody>
      </p:sp>
      <p:sp>
        <p:nvSpPr>
          <p:cNvPr id="2" name="Slide Number Placeholder 1">
            <a:extLst>
              <a:ext uri="{FF2B5EF4-FFF2-40B4-BE49-F238E27FC236}">
                <a16:creationId xmlns:a16="http://schemas.microsoft.com/office/drawing/2014/main" id="{FD2C7597-1059-E963-7A87-BC28FFF058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a:p>
        </p:txBody>
      </p:sp>
      <p:cxnSp>
        <p:nvCxnSpPr>
          <p:cNvPr id="3" name="Straight Connector 2">
            <a:extLst>
              <a:ext uri="{FF2B5EF4-FFF2-40B4-BE49-F238E27FC236}">
                <a16:creationId xmlns:a16="http://schemas.microsoft.com/office/drawing/2014/main" id="{D5221E82-99D3-12AE-A35E-A6960F835E88}"/>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B62B5B28-C6EF-426F-771D-887CBE505F55}"/>
              </a:ext>
            </a:extLst>
          </p:cNvPr>
          <p:cNvSpPr txBox="1"/>
          <p:nvPr/>
        </p:nvSpPr>
        <p:spPr>
          <a:xfrm>
            <a:off x="138479" y="935152"/>
            <a:ext cx="8132685" cy="2267287"/>
          </a:xfrm>
          <a:prstGeom prst="rect">
            <a:avLst/>
          </a:prstGeom>
          <a:noFill/>
        </p:spPr>
        <p:txBody>
          <a:bodyPr wrap="square" rtlCol="0">
            <a:spAutoFit/>
          </a:bodyPr>
          <a:lstStyle/>
          <a:p>
            <a:pPr marL="457200" indent="-457200">
              <a:lnSpc>
                <a:spcPct val="250000"/>
              </a:lnSpc>
              <a:buAutoNum type="arabicPeriod"/>
            </a:pPr>
            <a:r>
              <a:rPr lang="en-US" sz="2000"/>
              <a:t>Improving naming standardization through automation</a:t>
            </a:r>
          </a:p>
          <a:p>
            <a:pPr marL="457200" indent="-457200">
              <a:lnSpc>
                <a:spcPct val="250000"/>
              </a:lnSpc>
              <a:buAutoNum type="arabicPeriod"/>
            </a:pPr>
            <a:r>
              <a:rPr lang="en-US" sz="2000"/>
              <a:t>Improving package naming for better model selection and reuse</a:t>
            </a:r>
          </a:p>
          <a:p>
            <a:pPr marL="457200" indent="-457200">
              <a:lnSpc>
                <a:spcPct val="250000"/>
              </a:lnSpc>
              <a:buAutoNum type="arabicPeriod"/>
            </a:pPr>
            <a:r>
              <a:rPr lang="en-US" sz="2000"/>
              <a:t>Securing supply chain by leveraging naming information</a:t>
            </a:r>
          </a:p>
        </p:txBody>
      </p:sp>
    </p:spTree>
    <p:extLst>
      <p:ext uri="{BB962C8B-B14F-4D97-AF65-F5344CB8AC3E}">
        <p14:creationId xmlns:p14="http://schemas.microsoft.com/office/powerpoint/2010/main" val="675528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27CD5-9307-9195-4CDB-3E3790B6B01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26B1B6CA-4F79-672A-F01D-33921FBEE62C}"/>
              </a:ext>
            </a:extLst>
          </p:cNvPr>
          <p:cNvSpPr>
            <a:spLocks noGrp="1"/>
          </p:cNvSpPr>
          <p:nvPr>
            <p:ph type="title"/>
          </p:nvPr>
        </p:nvSpPr>
        <p:spPr>
          <a:xfrm>
            <a:off x="0" y="6600"/>
            <a:ext cx="8450036" cy="441774"/>
          </a:xfrm>
        </p:spPr>
        <p:txBody>
          <a:bodyPr>
            <a:normAutofit fontScale="90000"/>
          </a:bodyPr>
          <a:lstStyle/>
          <a:p>
            <a:r>
              <a:rPr lang="en-US"/>
              <a:t>Major Outcomes</a:t>
            </a:r>
          </a:p>
        </p:txBody>
      </p:sp>
      <p:sp>
        <p:nvSpPr>
          <p:cNvPr id="11" name="Content Placeholder 2">
            <a:extLst>
              <a:ext uri="{FF2B5EF4-FFF2-40B4-BE49-F238E27FC236}">
                <a16:creationId xmlns:a16="http://schemas.microsoft.com/office/drawing/2014/main" id="{38814B4F-8506-311F-3973-84501E18A021}"/>
              </a:ext>
            </a:extLst>
          </p:cNvPr>
          <p:cNvSpPr>
            <a:spLocks noGrp="1"/>
          </p:cNvSpPr>
          <p:nvPr>
            <p:ph idx="1"/>
          </p:nvPr>
        </p:nvSpPr>
        <p:spPr>
          <a:xfrm>
            <a:off x="-1" y="553914"/>
            <a:ext cx="9144001" cy="4589585"/>
          </a:xfrm>
        </p:spPr>
        <p:txBody>
          <a:bodyPr vert="horz" lIns="91440" tIns="45720" rIns="91440" bIns="45720" rtlCol="0" anchor="t">
            <a:normAutofit fontScale="62500" lnSpcReduction="20000"/>
          </a:bodyPr>
          <a:lstStyle/>
          <a:p>
            <a:pPr marL="0" indent="0">
              <a:buNone/>
            </a:pPr>
            <a:r>
              <a:rPr lang="en-US" sz="2100" b="1" u="sng">
                <a:latin typeface="Arial" panose="020B0604020202020204" pitchFamily="34" charset="0"/>
                <a:cs typeface="Arial" panose="020B0604020202020204" pitchFamily="34" charset="0"/>
              </a:rPr>
              <a:t>Tier 1 Publications</a:t>
            </a:r>
          </a:p>
          <a:p>
            <a:pPr marL="0" indent="0">
              <a:buNone/>
            </a:pPr>
            <a:r>
              <a:rPr lang="en-US" sz="1600">
                <a:latin typeface="Arial"/>
                <a:cs typeface="Arial"/>
              </a:rPr>
              <a:t>[1] </a:t>
            </a:r>
            <a:r>
              <a:rPr lang="en-US" sz="1600" b="1" u="sng">
                <a:latin typeface="Arial"/>
                <a:cs typeface="Arial"/>
              </a:rPr>
              <a:t>Jiang</a:t>
            </a:r>
            <a:r>
              <a:rPr lang="en-US" sz="1600">
                <a:latin typeface="Arial"/>
                <a:cs typeface="Arial"/>
              </a:rPr>
              <a:t>, Synovic, Hyatt, Schorlemmer, Sethi, Lu, </a:t>
            </a:r>
            <a:r>
              <a:rPr lang="en-US" sz="1600" err="1">
                <a:latin typeface="Arial"/>
                <a:cs typeface="Arial"/>
              </a:rPr>
              <a:t>Thiruvathukal</a:t>
            </a:r>
            <a:r>
              <a:rPr lang="en-US" sz="1600">
                <a:latin typeface="Arial"/>
                <a:cs typeface="Arial"/>
              </a:rPr>
              <a:t>, and Davis. An Empirical Study of Pre-Trained Model Reuse in the Hugging Face Deep Learning Model Registry. Proceedings of the ACM/IEEE 45th International Conference on Software Engineering (</a:t>
            </a:r>
            <a:r>
              <a:rPr lang="en-US" sz="1600" b="1">
                <a:latin typeface="Arial"/>
                <a:cs typeface="Arial"/>
              </a:rPr>
              <a:t>ICSE’23</a:t>
            </a:r>
            <a:r>
              <a:rPr lang="en-US" sz="1600">
                <a:latin typeface="Arial"/>
                <a:cs typeface="Arial"/>
              </a:rPr>
              <a:t>). 13 pages</a:t>
            </a:r>
          </a:p>
          <a:p>
            <a:pPr marL="0" indent="0">
              <a:buNone/>
            </a:pPr>
            <a:r>
              <a:rPr lang="en-US" sz="1600">
                <a:latin typeface="Arial"/>
                <a:cs typeface="Arial"/>
              </a:rPr>
              <a:t>[2] </a:t>
            </a:r>
            <a:r>
              <a:rPr lang="en-US" sz="1600" b="1" u="sng">
                <a:latin typeface="Arial"/>
                <a:cs typeface="Arial"/>
              </a:rPr>
              <a:t>Jiang</a:t>
            </a:r>
            <a:r>
              <a:rPr lang="en-US" sz="1600">
                <a:latin typeface="Arial"/>
                <a:cs typeface="Arial"/>
              </a:rPr>
              <a:t>, Banna, Vivek, Goel, Synovic, Klingensmith, </a:t>
            </a:r>
            <a:r>
              <a:rPr lang="en-US" sz="1600" err="1">
                <a:latin typeface="Arial"/>
                <a:cs typeface="Arial"/>
              </a:rPr>
              <a:t>Thiruvathukal</a:t>
            </a:r>
            <a:r>
              <a:rPr lang="en-US" sz="1600">
                <a:latin typeface="Arial"/>
                <a:cs typeface="Arial"/>
              </a:rPr>
              <a:t>, and Davis. Challenges and Practices of Deep Learning Model Reengineering: A Case Study on Computer Vision. Empirical Software Engineering (</a:t>
            </a:r>
            <a:r>
              <a:rPr lang="en-US" sz="1600" b="1">
                <a:latin typeface="Arial"/>
                <a:cs typeface="Arial"/>
              </a:rPr>
              <a:t>EMSE’24</a:t>
            </a:r>
            <a:r>
              <a:rPr lang="en-US" sz="1600">
                <a:latin typeface="Arial"/>
                <a:cs typeface="Arial"/>
              </a:rPr>
              <a:t>). 63 pages.</a:t>
            </a:r>
          </a:p>
          <a:p>
            <a:pPr marL="0" indent="0">
              <a:buNone/>
            </a:pPr>
            <a:r>
              <a:rPr lang="en-US" sz="1600">
                <a:latin typeface="Arial"/>
                <a:cs typeface="Arial"/>
              </a:rPr>
              <a:t>[3] </a:t>
            </a:r>
            <a:r>
              <a:rPr lang="en-US" sz="1600" b="1" u="sng">
                <a:latin typeface="Arial"/>
                <a:cs typeface="Arial"/>
              </a:rPr>
              <a:t>Jiang</a:t>
            </a:r>
            <a:r>
              <a:rPr lang="en-US" sz="1600">
                <a:latin typeface="Arial"/>
                <a:cs typeface="Arial"/>
              </a:rPr>
              <a:t>, Kim, Cheung, Kim, </a:t>
            </a:r>
            <a:r>
              <a:rPr lang="en-US" sz="1600" err="1">
                <a:latin typeface="Arial"/>
                <a:cs typeface="Arial"/>
              </a:rPr>
              <a:t>Thiruvathukal</a:t>
            </a:r>
            <a:r>
              <a:rPr lang="en-US" sz="1600">
                <a:latin typeface="Arial"/>
                <a:cs typeface="Arial"/>
              </a:rPr>
              <a:t>, and Davis. “I see models being a whole other thing”: An Empirical Study of Pre-Trained Model Naming Conventions and A Tool for Enhancing Naming Consistency. (</a:t>
            </a:r>
            <a:r>
              <a:rPr lang="en-US" sz="1600" b="1" err="1">
                <a:latin typeface="Arial"/>
                <a:cs typeface="Arial"/>
              </a:rPr>
              <a:t>Revised&amp;Resubmitted</a:t>
            </a:r>
            <a:r>
              <a:rPr lang="en-US" sz="1600" b="1">
                <a:latin typeface="Arial"/>
                <a:cs typeface="Arial"/>
              </a:rPr>
              <a:t> to EMSE’25</a:t>
            </a:r>
            <a:r>
              <a:rPr lang="en-US" sz="1600">
                <a:latin typeface="Arial"/>
                <a:cs typeface="Arial"/>
              </a:rPr>
              <a:t>). 67 pages.</a:t>
            </a:r>
          </a:p>
          <a:p>
            <a:pPr marL="0" indent="0">
              <a:buNone/>
            </a:pPr>
            <a:r>
              <a:rPr lang="en-US" sz="1600">
                <a:latin typeface="Arial"/>
                <a:cs typeface="Arial"/>
              </a:rPr>
              <a:t>[4] </a:t>
            </a:r>
            <a:r>
              <a:rPr lang="en-US" sz="1600" b="1" u="sng">
                <a:latin typeface="Arial"/>
                <a:cs typeface="Arial"/>
              </a:rPr>
              <a:t>Jiang</a:t>
            </a:r>
            <a:r>
              <a:rPr lang="en-US" sz="1600">
                <a:latin typeface="Arial"/>
                <a:cs typeface="Arial"/>
              </a:rPr>
              <a:t>, </a:t>
            </a:r>
            <a:r>
              <a:rPr lang="en-US" sz="1600" b="0" i="0">
                <a:effectLst/>
                <a:latin typeface="Arial"/>
                <a:cs typeface="Arial"/>
              </a:rPr>
              <a:t>Ç</a:t>
            </a:r>
            <a:r>
              <a:rPr lang="en-US" sz="1600">
                <a:latin typeface="Arial"/>
                <a:cs typeface="Arial"/>
              </a:rPr>
              <a:t>akar, Lysenko, and Davis. </a:t>
            </a:r>
            <a:r>
              <a:rPr lang="en-US" sz="1600" err="1">
                <a:latin typeface="Arial"/>
                <a:cs typeface="Arial"/>
              </a:rPr>
              <a:t>ConfuGuard</a:t>
            </a:r>
            <a:r>
              <a:rPr lang="en-US" sz="1600">
                <a:latin typeface="Arial"/>
                <a:cs typeface="Arial"/>
              </a:rPr>
              <a:t>: Using Metadata to Detect Active and Stealthy Package Confusion Attacks Accurately and at Scale. </a:t>
            </a:r>
            <a:r>
              <a:rPr lang="en-US" sz="1600" err="1">
                <a:latin typeface="Arial"/>
                <a:cs typeface="Arial"/>
              </a:rPr>
              <a:t>arXiv</a:t>
            </a:r>
            <a:r>
              <a:rPr lang="en-US" sz="1600">
                <a:latin typeface="Arial"/>
                <a:cs typeface="Arial"/>
              </a:rPr>
              <a:t> (</a:t>
            </a:r>
            <a:r>
              <a:rPr lang="en-US" sz="1600" b="1">
                <a:latin typeface="Arial"/>
                <a:cs typeface="Arial"/>
              </a:rPr>
              <a:t>Under review at ICSE’26</a:t>
            </a:r>
            <a:r>
              <a:rPr lang="en-US" sz="1600">
                <a:latin typeface="Arial"/>
                <a:cs typeface="Arial"/>
              </a:rPr>
              <a:t>), 12 pages.</a:t>
            </a:r>
          </a:p>
          <a:p>
            <a:pPr marL="0" indent="0">
              <a:spcBef>
                <a:spcPts val="1350"/>
              </a:spcBef>
              <a:buNone/>
            </a:pPr>
            <a:r>
              <a:rPr lang="en-US" sz="2100" b="1" u="sng">
                <a:latin typeface="Arial" panose="020B0604020202020204" pitchFamily="34" charset="0"/>
                <a:cs typeface="Arial" panose="020B0604020202020204" pitchFamily="34" charset="0"/>
              </a:rPr>
              <a:t>Tier 2 Publications</a:t>
            </a:r>
          </a:p>
          <a:p>
            <a:pPr marL="0" indent="0">
              <a:buNone/>
            </a:pPr>
            <a:r>
              <a:rPr lang="en-US" sz="1600">
                <a:latin typeface="Arial"/>
                <a:cs typeface="Arial"/>
              </a:rPr>
              <a:t>[5] </a:t>
            </a:r>
            <a:r>
              <a:rPr lang="en-US" sz="1600" b="1" u="sng">
                <a:latin typeface="Arial"/>
                <a:cs typeface="Arial"/>
              </a:rPr>
              <a:t>Jiang</a:t>
            </a:r>
            <a:r>
              <a:rPr lang="en-US" sz="1600">
                <a:latin typeface="Arial"/>
                <a:cs typeface="Arial"/>
              </a:rPr>
              <a:t>, Yasmin, Jones, Synovic, Kuo, Bielanski, Yuan, </a:t>
            </a:r>
            <a:r>
              <a:rPr lang="en-US" sz="1600" err="1">
                <a:latin typeface="Arial"/>
                <a:cs typeface="Arial"/>
              </a:rPr>
              <a:t>Thiruvathukal</a:t>
            </a:r>
            <a:r>
              <a:rPr lang="en-US" sz="1600">
                <a:latin typeface="Arial"/>
                <a:cs typeface="Arial"/>
              </a:rPr>
              <a:t>, and Davis. </a:t>
            </a:r>
            <a:r>
              <a:rPr lang="en-US" sz="1600" err="1">
                <a:latin typeface="Arial"/>
                <a:cs typeface="Arial"/>
              </a:rPr>
              <a:t>PeaTMOSS</a:t>
            </a:r>
            <a:r>
              <a:rPr lang="en-US" sz="1600">
                <a:latin typeface="Arial"/>
                <a:cs typeface="Arial"/>
              </a:rPr>
              <a:t>: Mining Pre-Trained Models in Open-Source Software. Proceedings of the 21th Annual Conference on Mining Software Repositories (</a:t>
            </a:r>
            <a:r>
              <a:rPr lang="en-US" sz="1600" b="1">
                <a:latin typeface="Arial"/>
                <a:cs typeface="Arial"/>
              </a:rPr>
              <a:t>MSR’24</a:t>
            </a:r>
            <a:r>
              <a:rPr lang="en-US" sz="1600">
                <a:latin typeface="Arial"/>
                <a:cs typeface="Arial"/>
              </a:rPr>
              <a:t>). 13 pages.</a:t>
            </a:r>
          </a:p>
          <a:p>
            <a:pPr marL="0" indent="0">
              <a:spcBef>
                <a:spcPts val="1350"/>
              </a:spcBef>
              <a:buNone/>
            </a:pPr>
            <a:r>
              <a:rPr lang="en-US" sz="2100" b="1" u="sng">
                <a:latin typeface="Arial" panose="020B0604020202020204" pitchFamily="34" charset="0"/>
                <a:cs typeface="Arial" panose="020B0604020202020204" pitchFamily="34" charset="0"/>
              </a:rPr>
              <a:t>Tier 3 Publications</a:t>
            </a:r>
          </a:p>
          <a:p>
            <a:pPr marL="0" indent="0">
              <a:buNone/>
            </a:pPr>
            <a:r>
              <a:rPr lang="en-US" sz="1600">
                <a:latin typeface="Arial"/>
                <a:cs typeface="Arial"/>
              </a:rPr>
              <a:t>[6] </a:t>
            </a:r>
            <a:r>
              <a:rPr lang="en-US" sz="1600" b="1" u="sng">
                <a:latin typeface="Arial"/>
                <a:cs typeface="Arial"/>
              </a:rPr>
              <a:t>Jiang</a:t>
            </a:r>
            <a:r>
              <a:rPr lang="en-US" sz="1600">
                <a:latin typeface="Arial"/>
                <a:cs typeface="Arial"/>
              </a:rPr>
              <a:t>, Synovic, </a:t>
            </a:r>
            <a:r>
              <a:rPr lang="en-US" sz="1600" err="1">
                <a:latin typeface="Arial"/>
                <a:cs typeface="Arial"/>
              </a:rPr>
              <a:t>Jajal</a:t>
            </a:r>
            <a:r>
              <a:rPr lang="en-US" sz="1600">
                <a:latin typeface="Arial"/>
                <a:cs typeface="Arial"/>
              </a:rPr>
              <a:t>, Schorlemmer, Tewari, Pareek, </a:t>
            </a:r>
            <a:r>
              <a:rPr lang="en-US" sz="1600" err="1">
                <a:latin typeface="Arial"/>
                <a:cs typeface="Arial"/>
              </a:rPr>
              <a:t>Thiruvathukal</a:t>
            </a:r>
            <a:r>
              <a:rPr lang="en-US" sz="1600">
                <a:latin typeface="Arial"/>
                <a:cs typeface="Arial"/>
              </a:rPr>
              <a:t>, and Davis. </a:t>
            </a:r>
            <a:r>
              <a:rPr lang="en-US" sz="1600" err="1">
                <a:latin typeface="Arial"/>
                <a:cs typeface="Arial"/>
              </a:rPr>
              <a:t>PTMTorrent</a:t>
            </a:r>
            <a:r>
              <a:rPr lang="en-US" sz="1600">
                <a:latin typeface="Arial"/>
                <a:cs typeface="Arial"/>
              </a:rPr>
              <a:t>: A Dataset for Mining Open-source Pre-trained Model Packages. Proceedings of the 20th Annual Conference on Mining Software Repositories — Data and Tool Showcase Track (</a:t>
            </a:r>
            <a:r>
              <a:rPr lang="en-US" sz="1600" b="1">
                <a:latin typeface="Arial"/>
                <a:cs typeface="Arial"/>
              </a:rPr>
              <a:t>MSR-Dataset’23</a:t>
            </a:r>
            <a:r>
              <a:rPr lang="en-US" sz="1600">
                <a:latin typeface="Arial"/>
                <a:cs typeface="Arial"/>
              </a:rPr>
              <a:t>). 5 pages.</a:t>
            </a:r>
          </a:p>
          <a:p>
            <a:pPr marL="0" indent="0">
              <a:lnSpc>
                <a:spcPct val="170000"/>
              </a:lnSpc>
              <a:buNone/>
            </a:pPr>
            <a:r>
              <a:rPr lang="en-US" sz="2100" b="1" u="sng">
                <a:latin typeface="Arial" panose="020B0604020202020204" pitchFamily="34" charset="0"/>
                <a:cs typeface="Arial" panose="020B0604020202020204" pitchFamily="34" charset="0"/>
              </a:rPr>
              <a:t>Workshop Publications</a:t>
            </a:r>
          </a:p>
          <a:p>
            <a:pPr marL="0" indent="0">
              <a:buNone/>
            </a:pPr>
            <a:r>
              <a:rPr lang="en-US" sz="1600">
                <a:latin typeface="Arial"/>
                <a:cs typeface="Arial"/>
              </a:rPr>
              <a:t>[7] </a:t>
            </a:r>
            <a:r>
              <a:rPr lang="en-US" sz="1600" b="1" u="sng">
                <a:latin typeface="Arial"/>
                <a:cs typeface="Arial"/>
              </a:rPr>
              <a:t>Jiang</a:t>
            </a:r>
            <a:r>
              <a:rPr lang="en-US" sz="1600">
                <a:latin typeface="Arial"/>
                <a:cs typeface="Arial"/>
              </a:rPr>
              <a:t>, Synovic, Sethi, </a:t>
            </a:r>
            <a:r>
              <a:rPr lang="en-US" sz="1600" err="1">
                <a:latin typeface="Arial"/>
                <a:cs typeface="Arial"/>
              </a:rPr>
              <a:t>Indarapu</a:t>
            </a:r>
            <a:r>
              <a:rPr lang="en-US" sz="1600">
                <a:latin typeface="Arial"/>
                <a:cs typeface="Arial"/>
              </a:rPr>
              <a:t>, Hyatt, Schorlemmer, </a:t>
            </a:r>
            <a:r>
              <a:rPr lang="en-US" sz="1600" err="1">
                <a:latin typeface="Arial"/>
                <a:cs typeface="Arial"/>
              </a:rPr>
              <a:t>Thiruvathukal</a:t>
            </a:r>
            <a:r>
              <a:rPr lang="en-US" sz="1600">
                <a:latin typeface="Arial"/>
                <a:cs typeface="Arial"/>
              </a:rPr>
              <a:t>, and Davis. An Empirical Study of Artifacts and Security Risks in the Pre-trained Model Supply Chain. Proceedings of the 1st ACM Workshop on Software Supply Chain Offensive Research and Ecosystem Defenses (</a:t>
            </a:r>
            <a:r>
              <a:rPr lang="en-US" sz="1600" b="1">
                <a:latin typeface="Arial"/>
                <a:cs typeface="Arial"/>
              </a:rPr>
              <a:t>SCORED’22</a:t>
            </a:r>
            <a:r>
              <a:rPr lang="en-US" sz="1600">
                <a:latin typeface="Arial"/>
                <a:cs typeface="Arial"/>
              </a:rPr>
              <a:t>). 10 pages.</a:t>
            </a:r>
          </a:p>
          <a:p>
            <a:pPr marL="0" indent="0">
              <a:lnSpc>
                <a:spcPct val="170000"/>
              </a:lnSpc>
              <a:buNone/>
            </a:pPr>
            <a:r>
              <a:rPr lang="en-US" sz="2100" b="1" u="sng">
                <a:latin typeface="Arial" panose="020B0604020202020204" pitchFamily="34" charset="0"/>
                <a:cs typeface="Arial" panose="020B0604020202020204" pitchFamily="34" charset="0"/>
              </a:rPr>
              <a:t>Patents</a:t>
            </a:r>
          </a:p>
          <a:p>
            <a:pPr marL="0" indent="0">
              <a:buNone/>
            </a:pPr>
            <a:r>
              <a:rPr lang="en-US" sz="1600">
                <a:latin typeface="Arial"/>
                <a:cs typeface="Arial"/>
              </a:rPr>
              <a:t>[8] </a:t>
            </a:r>
            <a:r>
              <a:rPr lang="en-US" sz="1600" err="1">
                <a:latin typeface="Arial"/>
                <a:cs typeface="Arial"/>
              </a:rPr>
              <a:t>Aboukhadijeh</a:t>
            </a:r>
            <a:r>
              <a:rPr lang="en-US" sz="1600">
                <a:latin typeface="Arial"/>
                <a:cs typeface="Arial"/>
              </a:rPr>
              <a:t>, Lysenko, </a:t>
            </a:r>
            <a:r>
              <a:rPr lang="en-US" sz="1600" b="1" u="sng">
                <a:latin typeface="Arial"/>
                <a:cs typeface="Arial"/>
              </a:rPr>
              <a:t>Jiang</a:t>
            </a:r>
            <a:r>
              <a:rPr lang="en-US" sz="1600">
                <a:latin typeface="Arial"/>
                <a:cs typeface="Arial"/>
              </a:rPr>
              <a:t>. </a:t>
            </a:r>
            <a:r>
              <a:rPr lang="en-US" sz="1600" err="1">
                <a:latin typeface="Arial"/>
                <a:cs typeface="Arial"/>
              </a:rPr>
              <a:t>Typosquatting</a:t>
            </a:r>
            <a:r>
              <a:rPr lang="en-US" sz="1600">
                <a:latin typeface="Arial"/>
                <a:cs typeface="Arial"/>
              </a:rPr>
              <a:t> in Six Public Software Package Registries: Detection, Analysis, and Optimization. Socket, U.S. Provisional Patent Application No. 63/722,005. Filed Nov. 18, 2024.</a:t>
            </a:r>
          </a:p>
          <a:p>
            <a:pPr marL="0" indent="0">
              <a:buNone/>
            </a:pPr>
            <a:r>
              <a:rPr lang="en-US" sz="1600">
                <a:latin typeface="Arial"/>
                <a:cs typeface="Arial"/>
              </a:rPr>
              <a:t>[9] </a:t>
            </a:r>
            <a:r>
              <a:rPr lang="en-US" sz="1600" b="1" u="sng">
                <a:latin typeface="Arial"/>
                <a:cs typeface="Arial"/>
              </a:rPr>
              <a:t>Jiang</a:t>
            </a:r>
            <a:r>
              <a:rPr lang="en-US" sz="1600">
                <a:latin typeface="Arial"/>
                <a:cs typeface="Arial"/>
              </a:rPr>
              <a:t>, Kim, Cheung, Kim, Davis. A method for identifying naming mismatches in neural networks based on their architectural properties. PRF Ref. No. 70909. In preparation for US patent. 2025.</a:t>
            </a:r>
          </a:p>
        </p:txBody>
      </p:sp>
      <p:cxnSp>
        <p:nvCxnSpPr>
          <p:cNvPr id="2" name="Straight Connector 1">
            <a:extLst>
              <a:ext uri="{FF2B5EF4-FFF2-40B4-BE49-F238E27FC236}">
                <a16:creationId xmlns:a16="http://schemas.microsoft.com/office/drawing/2014/main" id="{428731E7-69F1-6825-BF6A-9FB8FCEE2BB1}"/>
              </a:ext>
            </a:extLst>
          </p:cNvPr>
          <p:cNvCxnSpPr>
            <a:cxnSpLocks/>
          </p:cNvCxnSpPr>
          <p:nvPr/>
        </p:nvCxnSpPr>
        <p:spPr>
          <a:xfrm>
            <a:off x="138479" y="448374"/>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3" name="Slide Number Placeholder 2">
            <a:extLst>
              <a:ext uri="{FF2B5EF4-FFF2-40B4-BE49-F238E27FC236}">
                <a16:creationId xmlns:a16="http://schemas.microsoft.com/office/drawing/2014/main" id="{BD11393B-B317-A0B3-B759-31F9F3062902}"/>
              </a:ext>
            </a:extLst>
          </p:cNvPr>
          <p:cNvSpPr>
            <a:spLocks noGrp="1"/>
          </p:cNvSpPr>
          <p:nvPr>
            <p:ph type="sldNum" sz="quarter" idx="12"/>
          </p:nvPr>
        </p:nvSpPr>
        <p:spPr/>
        <p:txBody>
          <a:bodyPr/>
          <a:lstStyle/>
          <a:p>
            <a:endParaRPr lang="en-US"/>
          </a:p>
        </p:txBody>
      </p:sp>
      <p:sp>
        <p:nvSpPr>
          <p:cNvPr id="5" name="Slide Number Placeholder 1">
            <a:extLst>
              <a:ext uri="{FF2B5EF4-FFF2-40B4-BE49-F238E27FC236}">
                <a16:creationId xmlns:a16="http://schemas.microsoft.com/office/drawing/2014/main" id="{AF1C809B-E2C7-E752-A254-22628EA1C0C5}"/>
              </a:ext>
            </a:extLst>
          </p:cNvPr>
          <p:cNvSpPr txBox="1">
            <a:spLocks/>
          </p:cNvSpPr>
          <p:nvPr/>
        </p:nvSpPr>
        <p:spPr>
          <a:xfrm>
            <a:off x="8595300" y="4749900"/>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6</a:t>
            </a:fld>
            <a:endParaRPr lang="en"/>
          </a:p>
        </p:txBody>
      </p:sp>
    </p:spTree>
    <p:extLst>
      <p:ext uri="{BB962C8B-B14F-4D97-AF65-F5344CB8AC3E}">
        <p14:creationId xmlns:p14="http://schemas.microsoft.com/office/powerpoint/2010/main" val="2131476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11">
          <a:extLst>
            <a:ext uri="{FF2B5EF4-FFF2-40B4-BE49-F238E27FC236}">
              <a16:creationId xmlns:a16="http://schemas.microsoft.com/office/drawing/2014/main" id="{55962F80-38BE-01EA-CEF1-65D7BEC462C0}"/>
            </a:ext>
          </a:extLst>
        </p:cNvPr>
        <p:cNvGrpSpPr/>
        <p:nvPr/>
      </p:nvGrpSpPr>
      <p:grpSpPr>
        <a:xfrm>
          <a:off x="0" y="0"/>
          <a:ext cx="0" cy="0"/>
          <a:chOff x="0" y="0"/>
          <a:chExt cx="0" cy="0"/>
        </a:xfrm>
      </p:grpSpPr>
      <p:sp>
        <p:nvSpPr>
          <p:cNvPr id="512" name="Google Shape;512;p28">
            <a:extLst>
              <a:ext uri="{FF2B5EF4-FFF2-40B4-BE49-F238E27FC236}">
                <a16:creationId xmlns:a16="http://schemas.microsoft.com/office/drawing/2014/main" id="{BF754BAC-8E13-D388-FE7D-D2A9BCE31A26}"/>
              </a:ext>
            </a:extLst>
          </p:cNvPr>
          <p:cNvSpPr txBox="1">
            <a:spLocks noGrp="1"/>
          </p:cNvSpPr>
          <p:nvPr>
            <p:ph type="title"/>
          </p:nvPr>
        </p:nvSpPr>
        <p:spPr>
          <a:xfrm>
            <a:off x="234332" y="106489"/>
            <a:ext cx="8450036" cy="441774"/>
          </a:xfrm>
        </p:spPr>
        <p:txBody>
          <a:bodyPr spcFirstLastPara="1" vert="horz" lIns="91440" tIns="45720" rIns="91440" bIns="45720" rtlCol="0" anchor="ctr" anchorCtr="0">
            <a:noAutofit/>
          </a:bodyPr>
          <a:lstStyle/>
          <a:p>
            <a:pPr>
              <a:lnSpc>
                <a:spcPct val="150000"/>
              </a:lnSpc>
              <a:spcBef>
                <a:spcPts val="0"/>
              </a:spcBef>
              <a:buClr>
                <a:schemeClr val="dk1"/>
              </a:buClr>
              <a:buSzPts val="1100"/>
            </a:pPr>
            <a:r>
              <a:rPr lang="en-US" sz="3000">
                <a:solidFill>
                  <a:schemeClr val="dk1"/>
                </a:solidFill>
              </a:rPr>
              <a:t>Takeaway Message</a:t>
            </a:r>
          </a:p>
        </p:txBody>
      </p:sp>
      <p:sp>
        <p:nvSpPr>
          <p:cNvPr id="6" name="TextBox 5">
            <a:extLst>
              <a:ext uri="{FF2B5EF4-FFF2-40B4-BE49-F238E27FC236}">
                <a16:creationId xmlns:a16="http://schemas.microsoft.com/office/drawing/2014/main" id="{152BCA18-3E3F-9D0C-2FE9-E8E4E643DBD7}"/>
              </a:ext>
            </a:extLst>
          </p:cNvPr>
          <p:cNvSpPr txBox="1"/>
          <p:nvPr/>
        </p:nvSpPr>
        <p:spPr>
          <a:xfrm>
            <a:off x="138479" y="808037"/>
            <a:ext cx="5767021" cy="3292754"/>
          </a:xfrm>
          <a:prstGeom prst="rect">
            <a:avLst/>
          </a:prstGeom>
        </p:spPr>
        <p:txBody>
          <a:bodyPr vert="horz" lIns="91440" tIns="45720" rIns="91440" bIns="45720" rtlCol="0" anchor="t">
            <a:normAutofit/>
          </a:bodyPr>
          <a:lstStyle/>
          <a:p>
            <a:pPr marL="0" lvl="1" defTabSz="685800">
              <a:lnSpc>
                <a:spcPct val="90000"/>
              </a:lnSpc>
              <a:spcBef>
                <a:spcPts val="750"/>
              </a:spcBef>
              <a:buClr>
                <a:srgbClr val="000000"/>
              </a:buClr>
              <a:buSzPts val="2400"/>
            </a:pPr>
            <a:r>
              <a:rPr lang="en-US" sz="2000">
                <a:latin typeface="Acumin Pro"/>
                <a:cs typeface="Acumin Pro"/>
              </a:rPr>
              <a:t>Traditional software names prioritize </a:t>
            </a:r>
            <a:r>
              <a:rPr lang="en-US" sz="2000" i="1" u="sng">
                <a:latin typeface="Acumin Pro"/>
                <a:cs typeface="Acumin Pro"/>
              </a:rPr>
              <a:t>simplicity </a:t>
            </a:r>
            <a:r>
              <a:rPr lang="en-US" sz="2000">
                <a:latin typeface="Acumin Pro"/>
                <a:cs typeface="Acumin Pro"/>
              </a:rPr>
              <a:t>or </a:t>
            </a:r>
            <a:r>
              <a:rPr lang="en-US" sz="2000" i="1" u="sng">
                <a:latin typeface="Acumin Pro"/>
                <a:cs typeface="Acumin Pro"/>
              </a:rPr>
              <a:t>branding</a:t>
            </a:r>
            <a:r>
              <a:rPr lang="en-US" sz="2000">
                <a:latin typeface="Acumin Pro"/>
                <a:cs typeface="Acumin Pro"/>
              </a:rPr>
              <a:t>;</a:t>
            </a:r>
          </a:p>
          <a:p>
            <a:pPr marL="0" lvl="1" defTabSz="685800">
              <a:lnSpc>
                <a:spcPct val="90000"/>
              </a:lnSpc>
              <a:spcBef>
                <a:spcPts val="1950"/>
              </a:spcBef>
              <a:buClr>
                <a:srgbClr val="000000"/>
              </a:buClr>
              <a:buSzPts val="2400"/>
            </a:pPr>
            <a:r>
              <a:rPr lang="en-US" sz="2000">
                <a:latin typeface="Acumin Pro"/>
                <a:cs typeface="Acumin Pro"/>
              </a:rPr>
              <a:t>PTM names encode </a:t>
            </a:r>
            <a:r>
              <a:rPr lang="en-US" sz="2000" u="sng">
                <a:latin typeface="Acumin Pro"/>
                <a:cs typeface="Acumin Pro"/>
              </a:rPr>
              <a:t>meaningful architectural </a:t>
            </a:r>
            <a:r>
              <a:rPr lang="en-US" sz="2000">
                <a:latin typeface="Acumin Pro"/>
                <a:cs typeface="Acumin Pro"/>
              </a:rPr>
              <a:t>and </a:t>
            </a:r>
            <a:r>
              <a:rPr lang="en-US" sz="2000" u="sng">
                <a:latin typeface="Acumin Pro"/>
                <a:cs typeface="Acumin Pro"/>
              </a:rPr>
              <a:t>functional</a:t>
            </a:r>
            <a:r>
              <a:rPr lang="en-US" sz="2000">
                <a:latin typeface="Acumin Pro"/>
                <a:cs typeface="Acumin Pro"/>
              </a:rPr>
              <a:t> details</a:t>
            </a:r>
          </a:p>
          <a:p>
            <a:pPr marL="0" lvl="1" defTabSz="685800">
              <a:lnSpc>
                <a:spcPct val="90000"/>
              </a:lnSpc>
              <a:spcBef>
                <a:spcPts val="750"/>
              </a:spcBef>
              <a:buClr>
                <a:srgbClr val="000000"/>
              </a:buClr>
              <a:buSzPts val="2400"/>
            </a:pPr>
            <a:r>
              <a:rPr lang="en-US" sz="2000">
                <a:latin typeface="Acumin Pro"/>
                <a:cs typeface="Acumin Pro"/>
              </a:rPr>
              <a:t>   </a:t>
            </a:r>
            <a:r>
              <a:rPr lang="en-US" sz="2000" i="1">
                <a:latin typeface="Acumin Pro"/>
                <a:cs typeface="Acumin Pro"/>
              </a:rPr>
              <a:t>-- more like a hardware spec sheet</a:t>
            </a:r>
          </a:p>
        </p:txBody>
      </p:sp>
      <p:sp>
        <p:nvSpPr>
          <p:cNvPr id="4" name="TextBox 3">
            <a:extLst>
              <a:ext uri="{FF2B5EF4-FFF2-40B4-BE49-F238E27FC236}">
                <a16:creationId xmlns:a16="http://schemas.microsoft.com/office/drawing/2014/main" id="{74705FC6-94DE-03F1-DAD8-3C21E7CA2BC4}"/>
              </a:ext>
            </a:extLst>
          </p:cNvPr>
          <p:cNvSpPr txBox="1"/>
          <p:nvPr/>
        </p:nvSpPr>
        <p:spPr>
          <a:xfrm>
            <a:off x="342900" y="715718"/>
            <a:ext cx="8458200" cy="274320"/>
          </a:xfrm>
          <a:prstGeom prst="rect">
            <a:avLst/>
          </a:prstGeom>
        </p:spPr>
        <p:txBody>
          <a:bodyPr vert="horz" lIns="91440" tIns="45720" rIns="91440" bIns="45720" rtlCol="0">
            <a:normAutofit/>
          </a:bodyPr>
          <a:lstStyle/>
          <a:p>
            <a:pPr marR="0" defTabSz="685800">
              <a:lnSpc>
                <a:spcPct val="90000"/>
              </a:lnSpc>
              <a:spcBef>
                <a:spcPts val="750"/>
              </a:spcBef>
              <a:spcAft>
                <a:spcPts val="0"/>
              </a:spcAft>
              <a:buClr>
                <a:srgbClr val="000000"/>
              </a:buClr>
              <a:buSzPts val="2400"/>
            </a:pPr>
            <a:endParaRPr lang="en-US" sz="1300" b="1" i="0" strike="noStrike" kern="1200" cap="none" baseline="0">
              <a:solidFill>
                <a:schemeClr val="accent4">
                  <a:lumMod val="65000"/>
                </a:schemeClr>
              </a:solidFill>
              <a:latin typeface="Acumin Pro Condensed Semibold" panose="020B0506020202020204" pitchFamily="34" charset="77"/>
              <a:ea typeface="+mn-ea"/>
              <a:cs typeface="+mn-cs"/>
            </a:endParaRPr>
          </a:p>
        </p:txBody>
      </p:sp>
      <p:sp>
        <p:nvSpPr>
          <p:cNvPr id="2" name="Slide Number Placeholder 1" hidden="1">
            <a:extLst>
              <a:ext uri="{FF2B5EF4-FFF2-40B4-BE49-F238E27FC236}">
                <a16:creationId xmlns:a16="http://schemas.microsoft.com/office/drawing/2014/main" id="{0EAB6720-454D-1518-DA51-6EE5BCDDDFAE}"/>
              </a:ext>
            </a:extLst>
          </p:cNvPr>
          <p:cNvSpPr>
            <a:spLocks noGrp="1"/>
          </p:cNvSpPr>
          <p:nvPr>
            <p:ph type="sldNum" idx="4294967295"/>
          </p:nvPr>
        </p:nvSpPr>
        <p:spPr>
          <a:xfrm>
            <a:off x="8361860" y="4843130"/>
            <a:ext cx="365760" cy="274320"/>
          </a:xfrm>
          <a:prstGeom prst="ellipse">
            <a:avLst/>
          </a:prstGeom>
        </p:spPr>
        <p:txBody>
          <a:bodyPr/>
          <a:lstStyle/>
          <a:p>
            <a:pPr marL="0" lvl="0" indent="0" algn="ctr" rtl="0">
              <a:spcBef>
                <a:spcPts val="0"/>
              </a:spcBef>
              <a:spcAft>
                <a:spcPts val="600"/>
              </a:spcAft>
              <a:buNone/>
            </a:pPr>
            <a:fld id="{00000000-1234-1234-1234-123412341234}" type="slidenum">
              <a:rPr lang="en-US" smtClean="0"/>
              <a:pPr marL="0" lvl="0" indent="0" algn="ctr" rtl="0">
                <a:spcBef>
                  <a:spcPts val="0"/>
                </a:spcBef>
                <a:spcAft>
                  <a:spcPts val="600"/>
                </a:spcAft>
                <a:buNone/>
              </a:pPr>
              <a:t>60</a:t>
            </a:fld>
            <a:endParaRPr lang="en-US"/>
          </a:p>
        </p:txBody>
      </p:sp>
      <p:cxnSp>
        <p:nvCxnSpPr>
          <p:cNvPr id="10" name="Straight Connector 9">
            <a:extLst>
              <a:ext uri="{FF2B5EF4-FFF2-40B4-BE49-F238E27FC236}">
                <a16:creationId xmlns:a16="http://schemas.microsoft.com/office/drawing/2014/main" id="{910007B8-8F0C-5B9D-5049-82C8A4DC5687}"/>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5" name="Picture 4" descr="A group of people holding a sign&#10;&#10;AI-generated content may be incorrect.">
            <a:extLst>
              <a:ext uri="{FF2B5EF4-FFF2-40B4-BE49-F238E27FC236}">
                <a16:creationId xmlns:a16="http://schemas.microsoft.com/office/drawing/2014/main" id="{021E8892-B948-5509-B29B-DA67BCC09AD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43395" y="2891974"/>
            <a:ext cx="1783643" cy="1611867"/>
          </a:xfrm>
          <a:prstGeom prst="rect">
            <a:avLst/>
          </a:prstGeom>
        </p:spPr>
      </p:pic>
      <p:sp>
        <p:nvSpPr>
          <p:cNvPr id="7" name="TextBox 6">
            <a:extLst>
              <a:ext uri="{FF2B5EF4-FFF2-40B4-BE49-F238E27FC236}">
                <a16:creationId xmlns:a16="http://schemas.microsoft.com/office/drawing/2014/main" id="{64F0F76E-67A3-47BA-90DB-1755B6782C04}"/>
              </a:ext>
            </a:extLst>
          </p:cNvPr>
          <p:cNvSpPr txBox="1"/>
          <p:nvPr/>
        </p:nvSpPr>
        <p:spPr>
          <a:xfrm>
            <a:off x="6533125" y="1042709"/>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Background</a:t>
            </a:r>
          </a:p>
        </p:txBody>
      </p:sp>
      <p:sp>
        <p:nvSpPr>
          <p:cNvPr id="8" name="TextBox 7">
            <a:extLst>
              <a:ext uri="{FF2B5EF4-FFF2-40B4-BE49-F238E27FC236}">
                <a16:creationId xmlns:a16="http://schemas.microsoft.com/office/drawing/2014/main" id="{2C300580-7E5C-4BD8-B68C-A62AB0705D9A}"/>
              </a:ext>
            </a:extLst>
          </p:cNvPr>
          <p:cNvSpPr txBox="1"/>
          <p:nvPr/>
        </p:nvSpPr>
        <p:spPr>
          <a:xfrm>
            <a:off x="6533127" y="1941949"/>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Characterization</a:t>
            </a:r>
          </a:p>
        </p:txBody>
      </p:sp>
      <p:sp>
        <p:nvSpPr>
          <p:cNvPr id="9" name="Down Arrow 8">
            <a:extLst>
              <a:ext uri="{FF2B5EF4-FFF2-40B4-BE49-F238E27FC236}">
                <a16:creationId xmlns:a16="http://schemas.microsoft.com/office/drawing/2014/main" id="{B4427C7E-57ED-51EA-19CA-545C03C31080}"/>
              </a:ext>
            </a:extLst>
          </p:cNvPr>
          <p:cNvSpPr/>
          <p:nvPr/>
        </p:nvSpPr>
        <p:spPr>
          <a:xfrm>
            <a:off x="7316998" y="1458492"/>
            <a:ext cx="228649" cy="46161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D697B80-50F0-AA26-9CA5-F656DC87DECC}"/>
              </a:ext>
            </a:extLst>
          </p:cNvPr>
          <p:cNvSpPr txBox="1"/>
          <p:nvPr/>
        </p:nvSpPr>
        <p:spPr>
          <a:xfrm>
            <a:off x="6533122" y="2841189"/>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Enhancement</a:t>
            </a:r>
          </a:p>
        </p:txBody>
      </p:sp>
      <p:sp>
        <p:nvSpPr>
          <p:cNvPr id="20" name="Down Arrow 19">
            <a:extLst>
              <a:ext uri="{FF2B5EF4-FFF2-40B4-BE49-F238E27FC236}">
                <a16:creationId xmlns:a16="http://schemas.microsoft.com/office/drawing/2014/main" id="{C471C315-B817-DCF2-F2E8-0B0E55940BBF}"/>
              </a:ext>
            </a:extLst>
          </p:cNvPr>
          <p:cNvSpPr/>
          <p:nvPr/>
        </p:nvSpPr>
        <p:spPr>
          <a:xfrm>
            <a:off x="7316998" y="2349942"/>
            <a:ext cx="228649" cy="46161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DF699B2-14D7-ABF0-AA7F-6BC02CCE5809}"/>
              </a:ext>
            </a:extLst>
          </p:cNvPr>
          <p:cNvSpPr txBox="1"/>
          <p:nvPr/>
        </p:nvSpPr>
        <p:spPr>
          <a:xfrm>
            <a:off x="2286001" y="3158498"/>
            <a:ext cx="3021724" cy="1089529"/>
          </a:xfrm>
          <a:prstGeom prst="rect">
            <a:avLst/>
          </a:prstGeom>
          <a:noFill/>
        </p:spPr>
        <p:txBody>
          <a:bodyPr wrap="square">
            <a:spAutoFit/>
          </a:bodyPr>
          <a:lstStyle/>
          <a:p>
            <a:pPr marL="0" lvl="1" defTabSz="685800">
              <a:lnSpc>
                <a:spcPct val="90000"/>
              </a:lnSpc>
              <a:spcBef>
                <a:spcPts val="750"/>
              </a:spcBef>
              <a:buClr>
                <a:srgbClr val="000000"/>
              </a:buClr>
              <a:buSzPts val="2400"/>
            </a:pPr>
            <a:r>
              <a:rPr lang="en-US" sz="1800">
                <a:latin typeface="Arial"/>
                <a:cs typeface="Arial"/>
              </a:rPr>
              <a:t>We developed a </a:t>
            </a:r>
            <a:r>
              <a:rPr lang="en-US" sz="1800" b="1" u="sng">
                <a:latin typeface="Arial"/>
                <a:cs typeface="Arial"/>
              </a:rPr>
              <a:t>D</a:t>
            </a:r>
            <a:r>
              <a:rPr lang="en-US" sz="1800">
                <a:latin typeface="Arial"/>
                <a:cs typeface="Arial"/>
              </a:rPr>
              <a:t>NN </a:t>
            </a:r>
            <a:r>
              <a:rPr lang="en-US" sz="1800" b="1" u="sng" err="1">
                <a:latin typeface="Arial"/>
                <a:cs typeface="Arial"/>
              </a:rPr>
              <a:t>AR</a:t>
            </a:r>
            <a:r>
              <a:rPr lang="en-US" sz="1800" err="1">
                <a:latin typeface="Arial"/>
                <a:cs typeface="Arial"/>
              </a:rPr>
              <a:t>chitecture</a:t>
            </a:r>
            <a:r>
              <a:rPr lang="en-US" sz="1800">
                <a:latin typeface="Arial"/>
                <a:cs typeface="Arial"/>
              </a:rPr>
              <a:t> </a:t>
            </a:r>
            <a:r>
              <a:rPr lang="en-US" sz="1800" b="1" u="sng">
                <a:latin typeface="Arial"/>
                <a:cs typeface="Arial"/>
              </a:rPr>
              <a:t>A</a:t>
            </a:r>
            <a:r>
              <a:rPr lang="en-US" sz="1800">
                <a:latin typeface="Arial"/>
                <a:cs typeface="Arial"/>
              </a:rPr>
              <a:t>ssessment (DARA) System to mitigate naming inconsistencies.</a:t>
            </a:r>
            <a:endParaRPr lang="en-US" sz="1800">
              <a:latin typeface="Acumin Pro"/>
              <a:cs typeface="Acumin Pro"/>
            </a:endParaRPr>
          </a:p>
        </p:txBody>
      </p:sp>
      <p:cxnSp>
        <p:nvCxnSpPr>
          <p:cNvPr id="23" name="Straight Connector 22">
            <a:extLst>
              <a:ext uri="{FF2B5EF4-FFF2-40B4-BE49-F238E27FC236}">
                <a16:creationId xmlns:a16="http://schemas.microsoft.com/office/drawing/2014/main" id="{DD9CF9C2-C66B-F972-D665-9FC326C5B34A}"/>
              </a:ext>
            </a:extLst>
          </p:cNvPr>
          <p:cNvCxnSpPr>
            <a:cxnSpLocks/>
            <a:endCxn id="27" idx="1"/>
          </p:cNvCxnSpPr>
          <p:nvPr/>
        </p:nvCxnSpPr>
        <p:spPr>
          <a:xfrm>
            <a:off x="5201571" y="4056463"/>
            <a:ext cx="1441838" cy="175672"/>
          </a:xfrm>
          <a:prstGeom prst="line">
            <a:avLst/>
          </a:prstGeom>
          <a:ln w="635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7" name="TextBox 26">
            <a:extLst>
              <a:ext uri="{FF2B5EF4-FFF2-40B4-BE49-F238E27FC236}">
                <a16:creationId xmlns:a16="http://schemas.microsoft.com/office/drawing/2014/main" id="{5561C020-5270-6FBE-5446-F6F07E074C7E}"/>
              </a:ext>
            </a:extLst>
          </p:cNvPr>
          <p:cNvSpPr txBox="1"/>
          <p:nvPr/>
        </p:nvSpPr>
        <p:spPr>
          <a:xfrm>
            <a:off x="6643409" y="3770470"/>
            <a:ext cx="1575826" cy="923330"/>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a:t>Naming</a:t>
            </a:r>
          </a:p>
          <a:p>
            <a:pPr algn="ctr"/>
            <a:r>
              <a:rPr lang="en-US"/>
              <a:t>Inconsistency</a:t>
            </a:r>
          </a:p>
          <a:p>
            <a:pPr algn="ctr"/>
            <a:r>
              <a:rPr lang="en-US"/>
              <a:t>Detection</a:t>
            </a:r>
          </a:p>
        </p:txBody>
      </p:sp>
      <p:cxnSp>
        <p:nvCxnSpPr>
          <p:cNvPr id="30" name="Straight Connector 29">
            <a:extLst>
              <a:ext uri="{FF2B5EF4-FFF2-40B4-BE49-F238E27FC236}">
                <a16:creationId xmlns:a16="http://schemas.microsoft.com/office/drawing/2014/main" id="{335FC472-0404-A2B8-2D0C-9B810D2388D6}"/>
              </a:ext>
            </a:extLst>
          </p:cNvPr>
          <p:cNvCxnSpPr>
            <a:cxnSpLocks/>
            <a:stCxn id="27" idx="0"/>
            <a:endCxn id="19" idx="2"/>
          </p:cNvCxnSpPr>
          <p:nvPr/>
        </p:nvCxnSpPr>
        <p:spPr>
          <a:xfrm flipV="1">
            <a:off x="7431322" y="3210521"/>
            <a:ext cx="0" cy="559949"/>
          </a:xfrm>
          <a:prstGeom prst="line">
            <a:avLst/>
          </a:prstGeom>
          <a:ln w="635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2" name="TextBox 41">
            <a:extLst>
              <a:ext uri="{FF2B5EF4-FFF2-40B4-BE49-F238E27FC236}">
                <a16:creationId xmlns:a16="http://schemas.microsoft.com/office/drawing/2014/main" id="{2D7DD18B-AE7F-455C-ACBB-0F216001D9AF}"/>
              </a:ext>
            </a:extLst>
          </p:cNvPr>
          <p:cNvSpPr txBox="1"/>
          <p:nvPr/>
        </p:nvSpPr>
        <p:spPr>
          <a:xfrm>
            <a:off x="4459350" y="4693800"/>
            <a:ext cx="4572000" cy="369332"/>
          </a:xfrm>
          <a:prstGeom prst="rect">
            <a:avLst/>
          </a:prstGeom>
          <a:noFill/>
        </p:spPr>
        <p:txBody>
          <a:bodyPr wrap="square">
            <a:spAutoFit/>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60</a:t>
            </a:fld>
            <a:endParaRPr lang="en"/>
          </a:p>
        </p:txBody>
      </p:sp>
    </p:spTree>
    <p:extLst>
      <p:ext uri="{BB962C8B-B14F-4D97-AF65-F5344CB8AC3E}">
        <p14:creationId xmlns:p14="http://schemas.microsoft.com/office/powerpoint/2010/main" val="301087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A1DC64EA-A585-0DBB-01D4-91E52910B1AE}"/>
            </a:ext>
          </a:extLst>
        </p:cNvPr>
        <p:cNvGrpSpPr/>
        <p:nvPr/>
      </p:nvGrpSpPr>
      <p:grpSpPr>
        <a:xfrm>
          <a:off x="0" y="0"/>
          <a:ext cx="0" cy="0"/>
          <a:chOff x="0" y="0"/>
          <a:chExt cx="0" cy="0"/>
        </a:xfrm>
      </p:grpSpPr>
      <p:sp>
        <p:nvSpPr>
          <p:cNvPr id="363" name="Google Shape;363;p34">
            <a:extLst>
              <a:ext uri="{FF2B5EF4-FFF2-40B4-BE49-F238E27FC236}">
                <a16:creationId xmlns:a16="http://schemas.microsoft.com/office/drawing/2014/main" id="{8E52F797-9C5F-D191-4E8D-25DAB4C36739}"/>
              </a:ext>
            </a:extLst>
          </p:cNvPr>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t>Topic 5</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Adapting Package Confusion Detection System to AI Model Supply Chain</a:t>
            </a:r>
            <a:endParaRPr sz="4000">
              <a:solidFill>
                <a:schemeClr val="dk2"/>
              </a:solidFill>
            </a:endParaRPr>
          </a:p>
        </p:txBody>
      </p:sp>
      <p:sp>
        <p:nvSpPr>
          <p:cNvPr id="362" name="Google Shape;362;p34">
            <a:extLst>
              <a:ext uri="{FF2B5EF4-FFF2-40B4-BE49-F238E27FC236}">
                <a16:creationId xmlns:a16="http://schemas.microsoft.com/office/drawing/2014/main" id="{154DCDFC-97D8-37FE-9489-AA89170068B0}"/>
              </a:ext>
            </a:extLst>
          </p:cNvPr>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4" name="Google Shape;364;p34">
            <a:extLst>
              <a:ext uri="{FF2B5EF4-FFF2-40B4-BE49-F238E27FC236}">
                <a16:creationId xmlns:a16="http://schemas.microsoft.com/office/drawing/2014/main" id="{70AA4C14-CE03-15E0-13AE-2CBFF8F73AF3}"/>
              </a:ext>
            </a:extLst>
          </p:cNvPr>
          <p:cNvSpPr txBox="1"/>
          <p:nvPr/>
        </p:nvSpPr>
        <p:spPr>
          <a:xfrm>
            <a:off x="0" y="4712643"/>
            <a:ext cx="8832300" cy="430857"/>
          </a:xfrm>
          <a:prstGeom prst="rect">
            <a:avLst/>
          </a:prstGeom>
          <a:noFill/>
          <a:ln>
            <a:noFill/>
          </a:ln>
        </p:spPr>
        <p:txBody>
          <a:bodyPr spcFirstLastPara="1" wrap="square" lIns="91425" tIns="91425" rIns="91425" bIns="91425" anchor="t" anchorCtr="0">
            <a:spAutoFit/>
          </a:bodyPr>
          <a:lstStyle/>
          <a:p>
            <a:pPr marL="0" indent="0">
              <a:buNone/>
            </a:pPr>
            <a:r>
              <a:rPr lang="en-US" sz="800" b="1" dirty="0"/>
              <a:t>[Under Review at ICSE’26]</a:t>
            </a:r>
            <a:r>
              <a:rPr lang="en-US" sz="800" dirty="0"/>
              <a:t> </a:t>
            </a:r>
            <a:r>
              <a:rPr lang="en-US" sz="800" b="1" u="sng" dirty="0"/>
              <a:t>Jiang</a:t>
            </a:r>
            <a:r>
              <a:rPr lang="en-US" sz="800" dirty="0"/>
              <a:t>, </a:t>
            </a:r>
            <a:r>
              <a:rPr lang="en-US" sz="800" b="0" i="0" dirty="0">
                <a:effectLst/>
                <a:latin typeface="-apple-system"/>
              </a:rPr>
              <a:t>Ç</a:t>
            </a:r>
            <a:r>
              <a:rPr lang="en-US" sz="800" dirty="0"/>
              <a:t>akar, Lysenko, and Davis. Detecting Active and Stealthy </a:t>
            </a:r>
            <a:r>
              <a:rPr lang="en-US" sz="800" dirty="0" err="1"/>
              <a:t>Typosquatting</a:t>
            </a:r>
            <a:r>
              <a:rPr lang="en-US" sz="800" dirty="0"/>
              <a:t> Threats in Package Registries. Under Submission at International Conference on Software Engineering (</a:t>
            </a:r>
            <a:r>
              <a:rPr lang="en-US" sz="800" b="1" dirty="0"/>
              <a:t>Under Review at ICSE’26</a:t>
            </a:r>
            <a:r>
              <a:rPr lang="en-US" sz="800" dirty="0"/>
              <a:t>), 12 pages.</a:t>
            </a:r>
          </a:p>
        </p:txBody>
      </p:sp>
      <p:sp>
        <p:nvSpPr>
          <p:cNvPr id="3" name="TextBox 2">
            <a:extLst>
              <a:ext uri="{FF2B5EF4-FFF2-40B4-BE49-F238E27FC236}">
                <a16:creationId xmlns:a16="http://schemas.microsoft.com/office/drawing/2014/main" id="{18652843-8866-ACA9-8819-67B79F553EBC}"/>
              </a:ext>
            </a:extLst>
          </p:cNvPr>
          <p:cNvSpPr txBox="1"/>
          <p:nvPr/>
        </p:nvSpPr>
        <p:spPr>
          <a:xfrm>
            <a:off x="2286000" y="2387084"/>
            <a:ext cx="4572000" cy="369332"/>
          </a:xfrm>
          <a:prstGeom prst="rect">
            <a:avLst/>
          </a:prstGeom>
          <a:noFill/>
        </p:spPr>
        <p:txBody>
          <a:bodyPr wrap="square">
            <a:spAutoFit/>
          </a:bodyPr>
          <a:lstStyle/>
          <a:p>
            <a:r>
              <a:rPr lang="en-US" b="0">
                <a:effectLst/>
              </a:rPr>
              <a:t> </a:t>
            </a:r>
            <a:endParaRPr lang="en-US"/>
          </a:p>
        </p:txBody>
      </p:sp>
      <p:sp>
        <p:nvSpPr>
          <p:cNvPr id="2" name="Slide Number Placeholder 1">
            <a:extLst>
              <a:ext uri="{FF2B5EF4-FFF2-40B4-BE49-F238E27FC236}">
                <a16:creationId xmlns:a16="http://schemas.microsoft.com/office/drawing/2014/main" id="{FE0D8F3D-7B54-CAEC-FD2F-667C4B7D97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a:p>
        </p:txBody>
      </p:sp>
      <p:pic>
        <p:nvPicPr>
          <p:cNvPr id="8198" name="Picture 6" descr="Socket · GitHub">
            <a:extLst>
              <a:ext uri="{FF2B5EF4-FFF2-40B4-BE49-F238E27FC236}">
                <a16:creationId xmlns:a16="http://schemas.microsoft.com/office/drawing/2014/main" id="{9B330444-38AC-D8C2-17CD-FE8B8EA46B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51311"/>
            <a:ext cx="1846800" cy="61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062595"/>
      </p:ext>
    </p:extLst>
  </p:cSld>
  <p:clrMapOvr>
    <a:masterClrMapping/>
  </p:clrMapOvr>
  <p:extLst>
    <p:ext uri="{6950BFC3-D8DA-4A85-94F7-54DA5524770B}">
      <p188:commentRel xmlns:p188="http://schemas.microsoft.com/office/powerpoint/2018/8/main" r:id="rId3"/>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60" name="Google Shape;160;p25"/>
          <p:cNvSpPr txBox="1">
            <a:spLocks noGrp="1"/>
          </p:cNvSpPr>
          <p:nvPr>
            <p:ph type="title"/>
          </p:nvPr>
        </p:nvSpPr>
        <p:spPr>
          <a:xfrm>
            <a:off x="-82202" y="0"/>
            <a:ext cx="9307500" cy="61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Background: Threat Model of Package Confusion Attack</a:t>
            </a:r>
            <a:endParaRPr sz="3000" u="sng">
              <a:solidFill>
                <a:schemeClr val="dk2"/>
              </a:solidFill>
            </a:endParaRPr>
          </a:p>
        </p:txBody>
      </p:sp>
      <p:pic>
        <p:nvPicPr>
          <p:cNvPr id="161" name="Google Shape;161;p25"/>
          <p:cNvPicPr preferRelativeResize="0"/>
          <p:nvPr/>
        </p:nvPicPr>
        <p:blipFill>
          <a:blip r:embed="rId3">
            <a:alphaModFix/>
          </a:blip>
          <a:stretch>
            <a:fillRect/>
          </a:stretch>
        </p:blipFill>
        <p:spPr>
          <a:xfrm>
            <a:off x="723900" y="615600"/>
            <a:ext cx="7100913" cy="4223101"/>
          </a:xfrm>
          <a:prstGeom prst="rect">
            <a:avLst/>
          </a:prstGeom>
          <a:noFill/>
          <a:ln>
            <a:noFill/>
          </a:ln>
        </p:spPr>
      </p:pic>
      <p:sp>
        <p:nvSpPr>
          <p:cNvPr id="2" name="Slide Number Placeholder 1">
            <a:extLst>
              <a:ext uri="{FF2B5EF4-FFF2-40B4-BE49-F238E27FC236}">
                <a16:creationId xmlns:a16="http://schemas.microsoft.com/office/drawing/2014/main" id="{1FE44033-B473-1C11-128C-4011F90C69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a:p>
        </p:txBody>
      </p:sp>
      <p:cxnSp>
        <p:nvCxnSpPr>
          <p:cNvPr id="3" name="Straight Connector 2">
            <a:extLst>
              <a:ext uri="{FF2B5EF4-FFF2-40B4-BE49-F238E27FC236}">
                <a16:creationId xmlns:a16="http://schemas.microsoft.com/office/drawing/2014/main" id="{7FA2C210-BC30-575E-2B23-C25AD78F94DE}"/>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481675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1">
          <a:extLst>
            <a:ext uri="{FF2B5EF4-FFF2-40B4-BE49-F238E27FC236}">
              <a16:creationId xmlns:a16="http://schemas.microsoft.com/office/drawing/2014/main" id="{FFE53947-5205-55A5-C57F-59FE9B042D97}"/>
            </a:ext>
          </a:extLst>
        </p:cNvPr>
        <p:cNvGrpSpPr/>
        <p:nvPr/>
      </p:nvGrpSpPr>
      <p:grpSpPr>
        <a:xfrm>
          <a:off x="0" y="0"/>
          <a:ext cx="0" cy="0"/>
          <a:chOff x="0" y="0"/>
          <a:chExt cx="0" cy="0"/>
        </a:xfrm>
      </p:grpSpPr>
      <p:sp>
        <p:nvSpPr>
          <p:cNvPr id="154" name="Google Shape;154;p24">
            <a:extLst>
              <a:ext uri="{FF2B5EF4-FFF2-40B4-BE49-F238E27FC236}">
                <a16:creationId xmlns:a16="http://schemas.microsoft.com/office/drawing/2014/main" id="{DB352916-6895-754F-5CC1-4049977E2AB0}"/>
              </a:ext>
            </a:extLst>
          </p:cNvPr>
          <p:cNvSpPr txBox="1">
            <a:spLocks noGrp="1"/>
          </p:cNvSpPr>
          <p:nvPr>
            <p:ph type="title"/>
          </p:nvPr>
        </p:nvSpPr>
        <p:spPr>
          <a:xfrm>
            <a:off x="0" y="0"/>
            <a:ext cx="9307500" cy="61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Background: Package Confusion Categories</a:t>
            </a:r>
            <a:endParaRPr sz="3000" u="sng">
              <a:solidFill>
                <a:schemeClr val="dk2"/>
              </a:solidFill>
            </a:endParaRPr>
          </a:p>
        </p:txBody>
      </p:sp>
      <p:sp>
        <p:nvSpPr>
          <p:cNvPr id="2" name="Slide Number Placeholder 1">
            <a:extLst>
              <a:ext uri="{FF2B5EF4-FFF2-40B4-BE49-F238E27FC236}">
                <a16:creationId xmlns:a16="http://schemas.microsoft.com/office/drawing/2014/main" id="{D4862353-B2EA-F795-3B44-6705D8BB60E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a:p>
        </p:txBody>
      </p:sp>
      <p:cxnSp>
        <p:nvCxnSpPr>
          <p:cNvPr id="3" name="Straight Connector 2">
            <a:extLst>
              <a:ext uri="{FF2B5EF4-FFF2-40B4-BE49-F238E27FC236}">
                <a16:creationId xmlns:a16="http://schemas.microsoft.com/office/drawing/2014/main" id="{87C76796-0C5B-5A2E-BD22-59B6C1A8729F}"/>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19AFF298-B0A3-9954-EFB9-590C3890805C}"/>
              </a:ext>
            </a:extLst>
          </p:cNvPr>
          <p:cNvPicPr>
            <a:picLocks noChangeAspect="1"/>
          </p:cNvPicPr>
          <p:nvPr/>
        </p:nvPicPr>
        <p:blipFill>
          <a:blip r:embed="rId3"/>
          <a:stretch>
            <a:fillRect/>
          </a:stretch>
        </p:blipFill>
        <p:spPr>
          <a:xfrm>
            <a:off x="1108004" y="727364"/>
            <a:ext cx="6927992" cy="4173590"/>
          </a:xfrm>
          <a:prstGeom prst="rect">
            <a:avLst/>
          </a:prstGeom>
        </p:spPr>
      </p:pic>
    </p:spTree>
    <p:extLst>
      <p:ext uri="{BB962C8B-B14F-4D97-AF65-F5344CB8AC3E}">
        <p14:creationId xmlns:p14="http://schemas.microsoft.com/office/powerpoint/2010/main" val="29411119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1">
          <a:extLst>
            <a:ext uri="{FF2B5EF4-FFF2-40B4-BE49-F238E27FC236}">
              <a16:creationId xmlns:a16="http://schemas.microsoft.com/office/drawing/2014/main" id="{B82360C3-BC74-6121-D408-031DBE473A00}"/>
            </a:ext>
          </a:extLst>
        </p:cNvPr>
        <p:cNvGrpSpPr/>
        <p:nvPr/>
      </p:nvGrpSpPr>
      <p:grpSpPr>
        <a:xfrm>
          <a:off x="0" y="0"/>
          <a:ext cx="0" cy="0"/>
          <a:chOff x="0" y="0"/>
          <a:chExt cx="0" cy="0"/>
        </a:xfrm>
      </p:grpSpPr>
      <p:pic>
        <p:nvPicPr>
          <p:cNvPr id="153" name="Google Shape;153;p24">
            <a:extLst>
              <a:ext uri="{FF2B5EF4-FFF2-40B4-BE49-F238E27FC236}">
                <a16:creationId xmlns:a16="http://schemas.microsoft.com/office/drawing/2014/main" id="{DFCDE9C5-0FD2-49C7-B520-1FA43320AE1B}"/>
              </a:ext>
            </a:extLst>
          </p:cNvPr>
          <p:cNvPicPr preferRelativeResize="0"/>
          <p:nvPr/>
        </p:nvPicPr>
        <p:blipFill>
          <a:blip r:embed="rId3">
            <a:alphaModFix/>
          </a:blip>
          <a:stretch>
            <a:fillRect/>
          </a:stretch>
        </p:blipFill>
        <p:spPr>
          <a:xfrm>
            <a:off x="809588" y="2288165"/>
            <a:ext cx="7524823" cy="2259650"/>
          </a:xfrm>
          <a:prstGeom prst="rect">
            <a:avLst/>
          </a:prstGeom>
          <a:noFill/>
          <a:ln>
            <a:noFill/>
          </a:ln>
        </p:spPr>
      </p:pic>
      <p:sp>
        <p:nvSpPr>
          <p:cNvPr id="154" name="Google Shape;154;p24">
            <a:extLst>
              <a:ext uri="{FF2B5EF4-FFF2-40B4-BE49-F238E27FC236}">
                <a16:creationId xmlns:a16="http://schemas.microsoft.com/office/drawing/2014/main" id="{051B76D8-3B61-BF7B-6679-4910FFEE5627}"/>
              </a:ext>
            </a:extLst>
          </p:cNvPr>
          <p:cNvSpPr txBox="1">
            <a:spLocks noGrp="1"/>
          </p:cNvSpPr>
          <p:nvPr>
            <p:ph type="title"/>
          </p:nvPr>
        </p:nvSpPr>
        <p:spPr>
          <a:xfrm>
            <a:off x="0" y="0"/>
            <a:ext cx="9307500" cy="61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Illustration of Package Confusion Attacks</a:t>
            </a:r>
            <a:endParaRPr sz="3000" u="sng">
              <a:solidFill>
                <a:schemeClr val="dk2"/>
              </a:solidFill>
            </a:endParaRPr>
          </a:p>
        </p:txBody>
      </p:sp>
      <p:sp>
        <p:nvSpPr>
          <p:cNvPr id="2" name="Slide Number Placeholder 1">
            <a:extLst>
              <a:ext uri="{FF2B5EF4-FFF2-40B4-BE49-F238E27FC236}">
                <a16:creationId xmlns:a16="http://schemas.microsoft.com/office/drawing/2014/main" id="{23979CA1-6616-53C0-2A99-C58B776D79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a:p>
        </p:txBody>
      </p:sp>
      <p:cxnSp>
        <p:nvCxnSpPr>
          <p:cNvPr id="3" name="Straight Connector 2">
            <a:extLst>
              <a:ext uri="{FF2B5EF4-FFF2-40B4-BE49-F238E27FC236}">
                <a16:creationId xmlns:a16="http://schemas.microsoft.com/office/drawing/2014/main" id="{AA685144-2A03-14EE-ACD9-857296FCF72B}"/>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61CE7E5E-5EFC-D2F7-A382-E1DF5C02AC77}"/>
              </a:ext>
            </a:extLst>
          </p:cNvPr>
          <p:cNvPicPr>
            <a:picLocks noChangeAspect="1"/>
          </p:cNvPicPr>
          <p:nvPr/>
        </p:nvPicPr>
        <p:blipFill>
          <a:blip r:embed="rId4"/>
          <a:stretch>
            <a:fillRect/>
          </a:stretch>
        </p:blipFill>
        <p:spPr>
          <a:xfrm>
            <a:off x="685799" y="1056760"/>
            <a:ext cx="7772400" cy="790244"/>
          </a:xfrm>
          <a:prstGeom prst="rect">
            <a:avLst/>
          </a:prstGeom>
        </p:spPr>
      </p:pic>
    </p:spTree>
    <p:extLst>
      <p:ext uri="{BB962C8B-B14F-4D97-AF65-F5344CB8AC3E}">
        <p14:creationId xmlns:p14="http://schemas.microsoft.com/office/powerpoint/2010/main" val="16034336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5" name="Google Shape;115;p21"/>
          <p:cNvSpPr txBox="1">
            <a:spLocks noGrp="1"/>
          </p:cNvSpPr>
          <p:nvPr>
            <p:ph type="title"/>
          </p:nvPr>
        </p:nvSpPr>
        <p:spPr>
          <a:xfrm>
            <a:off x="310014" y="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800"/>
              <a:t>Organization Confusion</a:t>
            </a:r>
            <a:endParaRPr sz="3800">
              <a:solidFill>
                <a:schemeClr val="dk2"/>
              </a:solidFill>
            </a:endParaRPr>
          </a:p>
        </p:txBody>
      </p:sp>
      <p:pic>
        <p:nvPicPr>
          <p:cNvPr id="116" name="Google Shape;116;p21"/>
          <p:cNvPicPr preferRelativeResize="0"/>
          <p:nvPr/>
        </p:nvPicPr>
        <p:blipFill>
          <a:blip r:embed="rId3">
            <a:alphaModFix/>
          </a:blip>
          <a:stretch>
            <a:fillRect/>
          </a:stretch>
        </p:blipFill>
        <p:spPr>
          <a:xfrm>
            <a:off x="239238" y="809700"/>
            <a:ext cx="3202200" cy="1173475"/>
          </a:xfrm>
          <a:prstGeom prst="rect">
            <a:avLst/>
          </a:prstGeom>
          <a:noFill/>
          <a:ln>
            <a:noFill/>
          </a:ln>
        </p:spPr>
      </p:pic>
      <p:pic>
        <p:nvPicPr>
          <p:cNvPr id="117" name="Google Shape;117;p21"/>
          <p:cNvPicPr preferRelativeResize="0"/>
          <p:nvPr/>
        </p:nvPicPr>
        <p:blipFill>
          <a:blip r:embed="rId4">
            <a:alphaModFix/>
          </a:blip>
          <a:stretch>
            <a:fillRect/>
          </a:stretch>
        </p:blipFill>
        <p:spPr>
          <a:xfrm>
            <a:off x="188575" y="1859700"/>
            <a:ext cx="2942856" cy="1173475"/>
          </a:xfrm>
          <a:prstGeom prst="rect">
            <a:avLst/>
          </a:prstGeom>
          <a:noFill/>
          <a:ln>
            <a:noFill/>
          </a:ln>
        </p:spPr>
      </p:pic>
      <p:pic>
        <p:nvPicPr>
          <p:cNvPr id="118" name="Google Shape;118;p21"/>
          <p:cNvPicPr preferRelativeResize="0"/>
          <p:nvPr/>
        </p:nvPicPr>
        <p:blipFill>
          <a:blip r:embed="rId5">
            <a:alphaModFix/>
          </a:blip>
          <a:stretch>
            <a:fillRect/>
          </a:stretch>
        </p:blipFill>
        <p:spPr>
          <a:xfrm>
            <a:off x="239238" y="2658825"/>
            <a:ext cx="3132325" cy="1279125"/>
          </a:xfrm>
          <a:prstGeom prst="rect">
            <a:avLst/>
          </a:prstGeom>
          <a:noFill/>
          <a:ln>
            <a:noFill/>
          </a:ln>
        </p:spPr>
      </p:pic>
      <p:pic>
        <p:nvPicPr>
          <p:cNvPr id="119" name="Google Shape;119;p21"/>
          <p:cNvPicPr preferRelativeResize="0"/>
          <p:nvPr/>
        </p:nvPicPr>
        <p:blipFill>
          <a:blip r:embed="rId6">
            <a:alphaModFix/>
          </a:blip>
          <a:stretch>
            <a:fillRect/>
          </a:stretch>
        </p:blipFill>
        <p:spPr>
          <a:xfrm>
            <a:off x="110074" y="0"/>
            <a:ext cx="651511" cy="651493"/>
          </a:xfrm>
          <a:prstGeom prst="rect">
            <a:avLst/>
          </a:prstGeom>
          <a:noFill/>
          <a:ln>
            <a:noFill/>
          </a:ln>
        </p:spPr>
      </p:pic>
      <p:sp>
        <p:nvSpPr>
          <p:cNvPr id="120" name="Google Shape;120;p21"/>
          <p:cNvSpPr txBox="1"/>
          <p:nvPr/>
        </p:nvSpPr>
        <p:spPr>
          <a:xfrm>
            <a:off x="4841739" y="1666550"/>
            <a:ext cx="4179411" cy="15696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hlinkClick r:id="rId7">
                  <a:extLst>
                    <a:ext uri="{A12FA001-AC4F-418D-AE19-62706E023703}">
                      <ahyp:hlinkClr xmlns:ahyp="http://schemas.microsoft.com/office/drawing/2018/hyperlinkcolor" val="tx"/>
                    </a:ext>
                  </a:extLst>
                </a:hlinkClick>
              </a:rPr>
              <a:t>https://huggingface.co/deepseek</a:t>
            </a:r>
            <a:r>
              <a:rPr lang="en"/>
              <a:t>  </a:t>
            </a:r>
            <a:endParaRPr/>
          </a:p>
          <a:p>
            <a:pPr marL="0" lvl="0" indent="0" algn="l" rtl="0">
              <a:spcBef>
                <a:spcPts val="0"/>
              </a:spcBef>
              <a:spcAft>
                <a:spcPts val="0"/>
              </a:spcAft>
              <a:buNone/>
            </a:pPr>
            <a:r>
              <a:rPr lang="en" u="sng">
                <a:hlinkClick r:id="rId8">
                  <a:extLst>
                    <a:ext uri="{A12FA001-AC4F-418D-AE19-62706E023703}">
                      <ahyp:hlinkClr xmlns:ahyp="http://schemas.microsoft.com/office/drawing/2018/hyperlinkcolor" val="tx"/>
                    </a:ext>
                  </a:extLst>
                </a:hlinkClick>
              </a:rPr>
              <a:t>https://huggingface.co/deepseek-ai</a:t>
            </a:r>
            <a:endParaRPr/>
          </a:p>
          <a:p>
            <a:pPr marL="0" lvl="0" indent="0" algn="l" rtl="0">
              <a:spcBef>
                <a:spcPts val="0"/>
              </a:spcBef>
              <a:spcAft>
                <a:spcPts val="0"/>
              </a:spcAft>
              <a:buNone/>
            </a:pPr>
            <a:r>
              <a:rPr lang="en" u="sng">
                <a:hlinkClick r:id="rId9">
                  <a:extLst>
                    <a:ext uri="{A12FA001-AC4F-418D-AE19-62706E023703}">
                      <ahyp:hlinkClr xmlns:ahyp="http://schemas.microsoft.com/office/drawing/2018/hyperlinkcolor" val="tx"/>
                    </a:ext>
                  </a:extLst>
                </a:hlinkClick>
              </a:rPr>
              <a:t>https://huggingface.co/deepseek-r1</a:t>
            </a:r>
            <a:endParaRPr/>
          </a:p>
          <a:p>
            <a:pPr marL="0" lvl="0" indent="0" algn="l" rtl="0">
              <a:spcBef>
                <a:spcPts val="0"/>
              </a:spcBef>
              <a:spcAft>
                <a:spcPts val="0"/>
              </a:spcAft>
              <a:buNone/>
            </a:pPr>
            <a:r>
              <a:rPr lang="en" u="sng">
                <a:hlinkClick r:id="rId10">
                  <a:extLst>
                    <a:ext uri="{A12FA001-AC4F-418D-AE19-62706E023703}">
                      <ahyp:hlinkClr xmlns:ahyp="http://schemas.microsoft.com/office/drawing/2018/hyperlinkcolor" val="tx"/>
                    </a:ext>
                  </a:extLst>
                </a:hlinkClick>
              </a:rPr>
              <a:t>https://huggingface.co/deepseek-v3</a:t>
            </a:r>
            <a:endParaRPr/>
          </a:p>
          <a:p>
            <a:pPr marL="0" lvl="0" indent="0" algn="l" rtl="0">
              <a:spcBef>
                <a:spcPts val="0"/>
              </a:spcBef>
              <a:spcAft>
                <a:spcPts val="0"/>
              </a:spcAft>
              <a:buClr>
                <a:schemeClr val="dk1"/>
              </a:buClr>
              <a:buSzPts val="1100"/>
              <a:buFont typeface="Arial"/>
              <a:buNone/>
            </a:pPr>
            <a:endParaRPr/>
          </a:p>
        </p:txBody>
      </p:sp>
      <p:pic>
        <p:nvPicPr>
          <p:cNvPr id="121" name="Google Shape;121;p21"/>
          <p:cNvPicPr preferRelativeResize="0"/>
          <p:nvPr/>
        </p:nvPicPr>
        <p:blipFill>
          <a:blip r:embed="rId11">
            <a:alphaModFix/>
          </a:blip>
          <a:stretch>
            <a:fillRect/>
          </a:stretch>
        </p:blipFill>
        <p:spPr>
          <a:xfrm>
            <a:off x="5324541" y="882566"/>
            <a:ext cx="882600" cy="783971"/>
          </a:xfrm>
          <a:prstGeom prst="rect">
            <a:avLst/>
          </a:prstGeom>
          <a:noFill/>
          <a:ln>
            <a:noFill/>
          </a:ln>
        </p:spPr>
      </p:pic>
      <p:pic>
        <p:nvPicPr>
          <p:cNvPr id="122" name="Google Shape;122;p21"/>
          <p:cNvPicPr preferRelativeResize="0"/>
          <p:nvPr/>
        </p:nvPicPr>
        <p:blipFill>
          <a:blip r:embed="rId12">
            <a:alphaModFix/>
          </a:blip>
          <a:stretch>
            <a:fillRect/>
          </a:stretch>
        </p:blipFill>
        <p:spPr>
          <a:xfrm>
            <a:off x="4570314" y="2805182"/>
            <a:ext cx="688076" cy="688076"/>
          </a:xfrm>
          <a:prstGeom prst="rect">
            <a:avLst/>
          </a:prstGeom>
          <a:noFill/>
          <a:ln>
            <a:noFill/>
          </a:ln>
        </p:spPr>
      </p:pic>
      <p:sp>
        <p:nvSpPr>
          <p:cNvPr id="123" name="Google Shape;123;p21"/>
          <p:cNvSpPr txBox="1"/>
          <p:nvPr/>
        </p:nvSpPr>
        <p:spPr>
          <a:xfrm>
            <a:off x="4576158" y="3416575"/>
            <a:ext cx="4451795" cy="15696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13"/>
              </a:rPr>
              <a:t>https://huggingface.co/meta-llama</a:t>
            </a:r>
            <a:endParaRPr>
              <a:solidFill>
                <a:schemeClr val="dk1"/>
              </a:solidFill>
            </a:endParaRPr>
          </a:p>
          <a:p>
            <a:pPr marL="0" lvl="0" indent="0" algn="l" rtl="0">
              <a:spcBef>
                <a:spcPts val="0"/>
              </a:spcBef>
              <a:spcAft>
                <a:spcPts val="0"/>
              </a:spcAft>
              <a:buNone/>
            </a:pPr>
            <a:r>
              <a:rPr lang="en" u="sng">
                <a:solidFill>
                  <a:schemeClr val="hlink"/>
                </a:solidFill>
                <a:hlinkClick r:id="rId14"/>
              </a:rPr>
              <a:t>https://huggingface.co/facebook-llama</a:t>
            </a:r>
            <a:r>
              <a:rPr lang="en">
                <a:solidFill>
                  <a:schemeClr val="dk1"/>
                </a:solidFill>
              </a:rPr>
              <a:t> </a:t>
            </a:r>
            <a:endParaRPr>
              <a:solidFill>
                <a:schemeClr val="dk1"/>
              </a:solidFill>
            </a:endParaRPr>
          </a:p>
          <a:p>
            <a:pPr marL="0" lvl="0" indent="0" algn="l" rtl="0">
              <a:spcBef>
                <a:spcPts val="0"/>
              </a:spcBef>
              <a:spcAft>
                <a:spcPts val="0"/>
              </a:spcAft>
              <a:buNone/>
            </a:pPr>
            <a:r>
              <a:rPr lang="en" u="sng">
                <a:solidFill>
                  <a:schemeClr val="hlink"/>
                </a:solidFill>
                <a:hlinkClick r:id="rId15"/>
              </a:rPr>
              <a:t>https://huggingface.co/facebook-research</a:t>
            </a:r>
            <a:endParaRPr>
              <a:solidFill>
                <a:schemeClr val="dk1"/>
              </a:solidFill>
            </a:endParaRPr>
          </a:p>
          <a:p>
            <a:pPr marL="0" lvl="0" indent="0" algn="l" rtl="0">
              <a:spcBef>
                <a:spcPts val="0"/>
              </a:spcBef>
              <a:spcAft>
                <a:spcPts val="0"/>
              </a:spcAft>
              <a:buNone/>
            </a:pPr>
            <a:r>
              <a:rPr lang="en" u="sng">
                <a:solidFill>
                  <a:schemeClr val="hlink"/>
                </a:solidFill>
                <a:hlinkClick r:id="rId16"/>
              </a:rPr>
              <a:t>https://huggingface.co/meta-research</a:t>
            </a:r>
            <a:endParaRPr>
              <a:solidFill>
                <a:schemeClr val="dk1"/>
              </a:solidFill>
            </a:endParaRPr>
          </a:p>
          <a:p>
            <a:pPr marL="0" lvl="0" indent="0" algn="l" rtl="0">
              <a:spcBef>
                <a:spcPts val="0"/>
              </a:spcBef>
              <a:spcAft>
                <a:spcPts val="0"/>
              </a:spcAft>
              <a:buNone/>
            </a:pPr>
            <a:endParaRPr>
              <a:solidFill>
                <a:schemeClr val="dk1"/>
              </a:solidFill>
            </a:endParaRPr>
          </a:p>
        </p:txBody>
      </p:sp>
      <p:pic>
        <p:nvPicPr>
          <p:cNvPr id="124" name="Google Shape;124;p21"/>
          <p:cNvPicPr preferRelativeResize="0"/>
          <p:nvPr/>
        </p:nvPicPr>
        <p:blipFill>
          <a:blip r:embed="rId17">
            <a:alphaModFix/>
          </a:blip>
          <a:stretch>
            <a:fillRect/>
          </a:stretch>
        </p:blipFill>
        <p:spPr>
          <a:xfrm>
            <a:off x="454175" y="3937950"/>
            <a:ext cx="2411675" cy="1034975"/>
          </a:xfrm>
          <a:prstGeom prst="rect">
            <a:avLst/>
          </a:prstGeom>
          <a:noFill/>
          <a:ln>
            <a:noFill/>
          </a:ln>
        </p:spPr>
      </p:pic>
      <p:pic>
        <p:nvPicPr>
          <p:cNvPr id="125" name="Google Shape;125;p21"/>
          <p:cNvPicPr preferRelativeResize="0"/>
          <p:nvPr/>
        </p:nvPicPr>
        <p:blipFill>
          <a:blip r:embed="rId18">
            <a:alphaModFix/>
          </a:blip>
          <a:stretch>
            <a:fillRect/>
          </a:stretch>
        </p:blipFill>
        <p:spPr>
          <a:xfrm>
            <a:off x="3258376" y="809700"/>
            <a:ext cx="1425125" cy="1865975"/>
          </a:xfrm>
          <a:prstGeom prst="rect">
            <a:avLst/>
          </a:prstGeom>
          <a:noFill/>
          <a:ln>
            <a:noFill/>
          </a:ln>
        </p:spPr>
      </p:pic>
      <p:sp>
        <p:nvSpPr>
          <p:cNvPr id="126" name="Google Shape;126;p21"/>
          <p:cNvSpPr txBox="1"/>
          <p:nvPr/>
        </p:nvSpPr>
        <p:spPr>
          <a:xfrm>
            <a:off x="8087558" y="3493258"/>
            <a:ext cx="384900" cy="2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a:t>
            </a:r>
            <a:endParaRPr sz="1800">
              <a:solidFill>
                <a:schemeClr val="dk2"/>
              </a:solidFill>
            </a:endParaRPr>
          </a:p>
        </p:txBody>
      </p:sp>
      <p:sp>
        <p:nvSpPr>
          <p:cNvPr id="127" name="Google Shape;127;p21"/>
          <p:cNvSpPr txBox="1"/>
          <p:nvPr/>
        </p:nvSpPr>
        <p:spPr>
          <a:xfrm>
            <a:off x="8376513" y="1983175"/>
            <a:ext cx="384900" cy="2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a:t>
            </a:r>
            <a:endParaRPr sz="1800">
              <a:solidFill>
                <a:schemeClr val="dk2"/>
              </a:solidFill>
            </a:endParaRPr>
          </a:p>
        </p:txBody>
      </p:sp>
      <p:sp>
        <p:nvSpPr>
          <p:cNvPr id="2" name="Slide Number Placeholder 1">
            <a:extLst>
              <a:ext uri="{FF2B5EF4-FFF2-40B4-BE49-F238E27FC236}">
                <a16:creationId xmlns:a16="http://schemas.microsoft.com/office/drawing/2014/main" id="{BB467C84-CF96-8925-2B7B-DB99281098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65</a:t>
            </a:fld>
            <a:endParaRPr lang="en"/>
          </a:p>
        </p:txBody>
      </p:sp>
      <p:cxnSp>
        <p:nvCxnSpPr>
          <p:cNvPr id="3" name="Straight Connector 2">
            <a:extLst>
              <a:ext uri="{FF2B5EF4-FFF2-40B4-BE49-F238E27FC236}">
                <a16:creationId xmlns:a16="http://schemas.microsoft.com/office/drawing/2014/main" id="{8F8C97BD-5C81-E0A1-5E3F-2DCB7FCF2322}"/>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4062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4" name="Google Shape;119;p21">
            <a:extLst>
              <a:ext uri="{FF2B5EF4-FFF2-40B4-BE49-F238E27FC236}">
                <a16:creationId xmlns:a16="http://schemas.microsoft.com/office/drawing/2014/main" id="{B7DBB80C-8342-2009-B7A2-C3609C84F610}"/>
              </a:ext>
            </a:extLst>
          </p:cNvPr>
          <p:cNvPicPr preferRelativeResize="0"/>
          <p:nvPr/>
        </p:nvPicPr>
        <p:blipFill>
          <a:blip r:embed="rId3">
            <a:alphaModFix/>
          </a:blip>
          <a:stretch>
            <a:fillRect/>
          </a:stretch>
        </p:blipFill>
        <p:spPr>
          <a:xfrm>
            <a:off x="110074" y="0"/>
            <a:ext cx="651511" cy="651493"/>
          </a:xfrm>
          <a:prstGeom prst="rect">
            <a:avLst/>
          </a:prstGeom>
          <a:noFill/>
          <a:ln>
            <a:noFill/>
          </a:ln>
        </p:spPr>
      </p:pic>
      <p:sp>
        <p:nvSpPr>
          <p:cNvPr id="133" name="Google Shape;133;p22"/>
          <p:cNvSpPr txBox="1">
            <a:spLocks noGrp="1"/>
          </p:cNvSpPr>
          <p:nvPr>
            <p:ph type="title"/>
          </p:nvPr>
        </p:nvSpPr>
        <p:spPr>
          <a:xfrm>
            <a:off x="311700" y="2576"/>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800"/>
              <a:t>Model Confusion Attack is Real</a:t>
            </a:r>
            <a:endParaRPr sz="3800">
              <a:solidFill>
                <a:schemeClr val="dk2"/>
              </a:solidFill>
            </a:endParaRPr>
          </a:p>
        </p:txBody>
      </p:sp>
      <p:pic>
        <p:nvPicPr>
          <p:cNvPr id="135" name="Google Shape;135;p22"/>
          <p:cNvPicPr preferRelativeResize="0"/>
          <p:nvPr/>
        </p:nvPicPr>
        <p:blipFill>
          <a:blip r:embed="rId4">
            <a:alphaModFix/>
          </a:blip>
          <a:stretch>
            <a:fillRect/>
          </a:stretch>
        </p:blipFill>
        <p:spPr>
          <a:xfrm>
            <a:off x="138479" y="671462"/>
            <a:ext cx="7024152" cy="3090216"/>
          </a:xfrm>
          <a:prstGeom prst="rect">
            <a:avLst/>
          </a:prstGeom>
          <a:noFill/>
          <a:ln>
            <a:noFill/>
          </a:ln>
        </p:spPr>
      </p:pic>
      <p:pic>
        <p:nvPicPr>
          <p:cNvPr id="136" name="Google Shape;136;p22"/>
          <p:cNvPicPr preferRelativeResize="0"/>
          <p:nvPr/>
        </p:nvPicPr>
        <p:blipFill>
          <a:blip r:embed="rId5">
            <a:alphaModFix/>
          </a:blip>
          <a:stretch>
            <a:fillRect/>
          </a:stretch>
        </p:blipFill>
        <p:spPr>
          <a:xfrm>
            <a:off x="1317363" y="1709854"/>
            <a:ext cx="7155095" cy="3346963"/>
          </a:xfrm>
          <a:prstGeom prst="rect">
            <a:avLst/>
          </a:prstGeom>
          <a:noFill/>
          <a:ln>
            <a:noFill/>
          </a:ln>
        </p:spPr>
      </p:pic>
      <p:sp>
        <p:nvSpPr>
          <p:cNvPr id="2" name="Slide Number Placeholder 1">
            <a:extLst>
              <a:ext uri="{FF2B5EF4-FFF2-40B4-BE49-F238E27FC236}">
                <a16:creationId xmlns:a16="http://schemas.microsoft.com/office/drawing/2014/main" id="{F8C9EEB4-5CAA-38DC-8D82-054C2656A3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66</a:t>
            </a:fld>
            <a:endParaRPr lang="en"/>
          </a:p>
        </p:txBody>
      </p:sp>
      <p:cxnSp>
        <p:nvCxnSpPr>
          <p:cNvPr id="3" name="Straight Connector 2">
            <a:extLst>
              <a:ext uri="{FF2B5EF4-FFF2-40B4-BE49-F238E27FC236}">
                <a16:creationId xmlns:a16="http://schemas.microsoft.com/office/drawing/2014/main" id="{8565999A-B3FE-8E0A-C9E5-20F5F22B59AA}"/>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1697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82">
          <a:extLst>
            <a:ext uri="{FF2B5EF4-FFF2-40B4-BE49-F238E27FC236}">
              <a16:creationId xmlns:a16="http://schemas.microsoft.com/office/drawing/2014/main" id="{FB410EDB-FEDD-5F2D-1383-3A62EAB322C7}"/>
            </a:ext>
          </a:extLst>
        </p:cNvPr>
        <p:cNvGrpSpPr/>
        <p:nvPr/>
      </p:nvGrpSpPr>
      <p:grpSpPr>
        <a:xfrm>
          <a:off x="0" y="0"/>
          <a:ext cx="0" cy="0"/>
          <a:chOff x="0" y="0"/>
          <a:chExt cx="0" cy="0"/>
        </a:xfrm>
      </p:grpSpPr>
      <p:sp>
        <p:nvSpPr>
          <p:cNvPr id="184" name="Google Shape;184;p28">
            <a:extLst>
              <a:ext uri="{FF2B5EF4-FFF2-40B4-BE49-F238E27FC236}">
                <a16:creationId xmlns:a16="http://schemas.microsoft.com/office/drawing/2014/main" id="{AAA87883-9EFF-67C6-5511-CBAD1A71B333}"/>
              </a:ext>
            </a:extLst>
          </p:cNvPr>
          <p:cNvSpPr txBox="1">
            <a:spLocks noGrp="1"/>
          </p:cNvSpPr>
          <p:nvPr>
            <p:ph type="title"/>
          </p:nvPr>
        </p:nvSpPr>
        <p:spPr>
          <a:xfrm>
            <a:off x="0" y="0"/>
            <a:ext cx="9307500" cy="61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err="1"/>
              <a:t>ConfuGuard</a:t>
            </a:r>
            <a:r>
              <a:rPr lang="en" sz="3000" b="0" i="0"/>
              <a:t>: Package </a:t>
            </a:r>
            <a:r>
              <a:rPr lang="en" sz="3000"/>
              <a:t>Confu</a:t>
            </a:r>
            <a:r>
              <a:rPr lang="en" sz="3000" b="0" i="0"/>
              <a:t>sion Attack Detection</a:t>
            </a:r>
            <a:endParaRPr sz="3000" b="0" i="0" u="sng">
              <a:solidFill>
                <a:schemeClr val="dk2"/>
              </a:solidFill>
            </a:endParaRPr>
          </a:p>
        </p:txBody>
      </p:sp>
      <p:sp>
        <p:nvSpPr>
          <p:cNvPr id="2" name="Slide Number Placeholder 1">
            <a:extLst>
              <a:ext uri="{FF2B5EF4-FFF2-40B4-BE49-F238E27FC236}">
                <a16:creationId xmlns:a16="http://schemas.microsoft.com/office/drawing/2014/main" id="{CB74C6CE-D1E7-ECDC-EAFF-523C22321A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67</a:t>
            </a:fld>
            <a:endParaRPr lang="en"/>
          </a:p>
        </p:txBody>
      </p:sp>
      <p:cxnSp>
        <p:nvCxnSpPr>
          <p:cNvPr id="3" name="Straight Connector 2">
            <a:extLst>
              <a:ext uri="{FF2B5EF4-FFF2-40B4-BE49-F238E27FC236}">
                <a16:creationId xmlns:a16="http://schemas.microsoft.com/office/drawing/2014/main" id="{09E1270F-6057-62F8-751A-1A293985CD31}"/>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Google Shape;185;p23">
            <a:extLst>
              <a:ext uri="{FF2B5EF4-FFF2-40B4-BE49-F238E27FC236}">
                <a16:creationId xmlns:a16="http://schemas.microsoft.com/office/drawing/2014/main" id="{37180A33-5BBA-5E45-51F0-099C1C7B6DF5}"/>
              </a:ext>
            </a:extLst>
          </p:cNvPr>
          <p:cNvPicPr preferRelativeResize="0"/>
          <p:nvPr/>
        </p:nvPicPr>
        <p:blipFill>
          <a:blip r:embed="rId3">
            <a:alphaModFix/>
          </a:blip>
          <a:stretch>
            <a:fillRect/>
          </a:stretch>
        </p:blipFill>
        <p:spPr>
          <a:xfrm>
            <a:off x="6905287" y="2010690"/>
            <a:ext cx="994174" cy="499359"/>
          </a:xfrm>
          <a:prstGeom prst="rect">
            <a:avLst/>
          </a:prstGeom>
          <a:noFill/>
          <a:ln>
            <a:noFill/>
          </a:ln>
        </p:spPr>
      </p:pic>
      <p:pic>
        <p:nvPicPr>
          <p:cNvPr id="5" name="Google Shape;188;p23">
            <a:extLst>
              <a:ext uri="{FF2B5EF4-FFF2-40B4-BE49-F238E27FC236}">
                <a16:creationId xmlns:a16="http://schemas.microsoft.com/office/drawing/2014/main" id="{75392172-432F-2E85-152E-096F2F56E9DD}"/>
              </a:ext>
            </a:extLst>
          </p:cNvPr>
          <p:cNvPicPr preferRelativeResize="0"/>
          <p:nvPr/>
        </p:nvPicPr>
        <p:blipFill>
          <a:blip r:embed="rId4">
            <a:alphaModFix/>
          </a:blip>
          <a:stretch>
            <a:fillRect/>
          </a:stretch>
        </p:blipFill>
        <p:spPr>
          <a:xfrm>
            <a:off x="4029030" y="2163927"/>
            <a:ext cx="721662" cy="280646"/>
          </a:xfrm>
          <a:prstGeom prst="rect">
            <a:avLst/>
          </a:prstGeom>
          <a:noFill/>
          <a:ln>
            <a:noFill/>
          </a:ln>
        </p:spPr>
      </p:pic>
      <p:pic>
        <p:nvPicPr>
          <p:cNvPr id="6" name="Google Shape;189;p23">
            <a:extLst>
              <a:ext uri="{FF2B5EF4-FFF2-40B4-BE49-F238E27FC236}">
                <a16:creationId xmlns:a16="http://schemas.microsoft.com/office/drawing/2014/main" id="{08237390-52F7-EE34-9615-A8D4B8550A6A}"/>
              </a:ext>
            </a:extLst>
          </p:cNvPr>
          <p:cNvPicPr preferRelativeResize="0"/>
          <p:nvPr/>
        </p:nvPicPr>
        <p:blipFill>
          <a:blip r:embed="rId5">
            <a:alphaModFix/>
          </a:blip>
          <a:stretch>
            <a:fillRect/>
          </a:stretch>
        </p:blipFill>
        <p:spPr>
          <a:xfrm>
            <a:off x="4837682" y="2084224"/>
            <a:ext cx="622637" cy="466378"/>
          </a:xfrm>
          <a:prstGeom prst="rect">
            <a:avLst/>
          </a:prstGeom>
          <a:noFill/>
          <a:ln>
            <a:noFill/>
          </a:ln>
        </p:spPr>
      </p:pic>
      <p:pic>
        <p:nvPicPr>
          <p:cNvPr id="7" name="Google Shape;190;p23">
            <a:extLst>
              <a:ext uri="{FF2B5EF4-FFF2-40B4-BE49-F238E27FC236}">
                <a16:creationId xmlns:a16="http://schemas.microsoft.com/office/drawing/2014/main" id="{6AD95A05-22AF-D192-E005-D3F43544ACC9}"/>
              </a:ext>
            </a:extLst>
          </p:cNvPr>
          <p:cNvPicPr preferRelativeResize="0"/>
          <p:nvPr/>
        </p:nvPicPr>
        <p:blipFill>
          <a:blip r:embed="rId6">
            <a:alphaModFix/>
          </a:blip>
          <a:stretch>
            <a:fillRect/>
          </a:stretch>
        </p:blipFill>
        <p:spPr>
          <a:xfrm>
            <a:off x="6226298" y="1987833"/>
            <a:ext cx="591998" cy="591998"/>
          </a:xfrm>
          <a:prstGeom prst="rect">
            <a:avLst/>
          </a:prstGeom>
          <a:noFill/>
          <a:ln>
            <a:noFill/>
          </a:ln>
        </p:spPr>
      </p:pic>
      <p:pic>
        <p:nvPicPr>
          <p:cNvPr id="8" name="Google Shape;191;p23">
            <a:extLst>
              <a:ext uri="{FF2B5EF4-FFF2-40B4-BE49-F238E27FC236}">
                <a16:creationId xmlns:a16="http://schemas.microsoft.com/office/drawing/2014/main" id="{C19F8DDC-6304-EB96-4F17-B9D90CD30B3B}"/>
              </a:ext>
            </a:extLst>
          </p:cNvPr>
          <p:cNvPicPr preferRelativeResize="0"/>
          <p:nvPr/>
        </p:nvPicPr>
        <p:blipFill>
          <a:blip r:embed="rId7">
            <a:alphaModFix/>
          </a:blip>
          <a:stretch>
            <a:fillRect/>
          </a:stretch>
        </p:blipFill>
        <p:spPr>
          <a:xfrm>
            <a:off x="5547309" y="2003385"/>
            <a:ext cx="591998" cy="591998"/>
          </a:xfrm>
          <a:prstGeom prst="rect">
            <a:avLst/>
          </a:prstGeom>
          <a:noFill/>
          <a:ln>
            <a:noFill/>
          </a:ln>
        </p:spPr>
      </p:pic>
      <p:pic>
        <p:nvPicPr>
          <p:cNvPr id="2052" name="Picture 4">
            <a:extLst>
              <a:ext uri="{FF2B5EF4-FFF2-40B4-BE49-F238E27FC236}">
                <a16:creationId xmlns:a16="http://schemas.microsoft.com/office/drawing/2014/main" id="{DA3460A9-E31A-5A7C-B4AE-0D4A69AD06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6452" y="2096643"/>
            <a:ext cx="881967" cy="3274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F5066F3-FAA1-9AFC-94F8-2BD5B62552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425188"/>
            <a:ext cx="9144000" cy="2835275"/>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22A46C9C-1445-229C-1E47-FA797A2DDD68}"/>
              </a:ext>
            </a:extLst>
          </p:cNvPr>
          <p:cNvSpPr txBox="1"/>
          <p:nvPr/>
        </p:nvSpPr>
        <p:spPr>
          <a:xfrm>
            <a:off x="138479" y="749620"/>
            <a:ext cx="924153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i="1" dirty="0">
                <a:ea typeface="华文楷体"/>
              </a:rPr>
              <a:t>Confuguard </a:t>
            </a:r>
            <a:r>
              <a:rPr lang="zh-CN" altLang="en-US" dirty="0">
                <a:ea typeface="华文楷体"/>
              </a:rPr>
              <a:t>is the first system that works for </a:t>
            </a:r>
            <a:r>
              <a:rPr lang="en-US" altLang="en-US" dirty="0">
                <a:ea typeface="华文楷体"/>
                <a:cs typeface="+mn-lt"/>
              </a:rPr>
              <a:t>h</a:t>
            </a:r>
            <a:r>
              <a:rPr lang="zh-CN" dirty="0">
                <a:ea typeface="+mn-lt"/>
                <a:cs typeface="+mn-lt"/>
              </a:rPr>
              <a:t>ierarchical</a:t>
            </a:r>
            <a:r>
              <a:rPr lang="zh-CN" dirty="0">
                <a:ea typeface="华文楷体"/>
              </a:rPr>
              <a:t> </a:t>
            </a:r>
            <a:r>
              <a:rPr lang="zh-CN" altLang="en-US" dirty="0">
                <a:ea typeface="华文楷体"/>
              </a:rPr>
              <a:t>naming! </a:t>
            </a:r>
          </a:p>
          <a:p>
            <a:endParaRPr lang="zh-CN" altLang="en-US" dirty="0">
              <a:ea typeface="华文楷体"/>
            </a:endParaRPr>
          </a:p>
          <a:p>
            <a:r>
              <a:rPr lang="zh-CN" altLang="en-US" dirty="0">
                <a:ea typeface="华文楷体"/>
              </a:rPr>
              <a:t>Hierarchical naming ecosystems: </a:t>
            </a:r>
            <a:r>
              <a:rPr lang="zh-CN" altLang="en-US" b="1" u="sng" dirty="0">
                <a:ea typeface="华文楷体"/>
              </a:rPr>
              <a:t>Hugging Face (my motivation) </a:t>
            </a:r>
            <a:r>
              <a:rPr lang="zh-CN" altLang="en-US" u="sng" dirty="0">
                <a:ea typeface="华文楷体"/>
              </a:rPr>
              <a:t>and al</a:t>
            </a:r>
            <a:r>
              <a:rPr lang="en-US" altLang="zh-CN" u="sng" dirty="0">
                <a:ea typeface="华文楷体"/>
              </a:rPr>
              <a:t>so</a:t>
            </a:r>
            <a:r>
              <a:rPr lang="zh-CN" altLang="en-US" u="sng" dirty="0">
                <a:ea typeface="华文楷体"/>
              </a:rPr>
              <a:t> </a:t>
            </a:r>
            <a:r>
              <a:rPr lang="zh-CN" dirty="0">
                <a:ea typeface="华文楷体"/>
              </a:rPr>
              <a:t>Maven &amp;</a:t>
            </a:r>
            <a:r>
              <a:rPr lang="zh-CN" altLang="en-US" dirty="0">
                <a:ea typeface="华文楷体"/>
              </a:rPr>
              <a:t> </a:t>
            </a:r>
            <a:r>
              <a:rPr lang="zh-CN" dirty="0">
                <a:ea typeface="华文楷体"/>
              </a:rPr>
              <a:t>Golang</a:t>
            </a:r>
            <a:endParaRPr lang="zh-CN" altLang="en-US" b="1" dirty="0">
              <a:ea typeface="华文楷体"/>
            </a:endParaRPr>
          </a:p>
        </p:txBody>
      </p:sp>
    </p:spTree>
    <p:extLst>
      <p:ext uri="{BB962C8B-B14F-4D97-AF65-F5344CB8AC3E}">
        <p14:creationId xmlns:p14="http://schemas.microsoft.com/office/powerpoint/2010/main" val="85827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EB710A0F-57F6-457E-DCBC-1FF8B388F59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155F09E-2769-654B-54E8-5D4041B390C7}"/>
              </a:ext>
            </a:extLst>
          </p:cNvPr>
          <p:cNvPicPr>
            <a:picLocks noChangeAspect="1"/>
          </p:cNvPicPr>
          <p:nvPr/>
        </p:nvPicPr>
        <p:blipFill>
          <a:blip r:embed="rId4"/>
          <a:stretch>
            <a:fillRect/>
          </a:stretch>
        </p:blipFill>
        <p:spPr>
          <a:xfrm>
            <a:off x="138479" y="683234"/>
            <a:ext cx="7283392" cy="2702318"/>
          </a:xfrm>
          <a:prstGeom prst="rect">
            <a:avLst/>
          </a:prstGeom>
        </p:spPr>
      </p:pic>
      <p:sp>
        <p:nvSpPr>
          <p:cNvPr id="198" name="Google Shape;198;p30">
            <a:extLst>
              <a:ext uri="{FF2B5EF4-FFF2-40B4-BE49-F238E27FC236}">
                <a16:creationId xmlns:a16="http://schemas.microsoft.com/office/drawing/2014/main" id="{C9ABE2F1-097A-914B-7164-FE602F715D2D}"/>
              </a:ext>
            </a:extLst>
          </p:cNvPr>
          <p:cNvSpPr txBox="1">
            <a:spLocks noGrp="1"/>
          </p:cNvSpPr>
          <p:nvPr>
            <p:ph type="title"/>
          </p:nvPr>
        </p:nvSpPr>
        <p:spPr>
          <a:xfrm>
            <a:off x="0" y="0"/>
            <a:ext cx="8520600" cy="6832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Results – Disclosure of Real Attacks</a:t>
            </a:r>
            <a:endParaRPr/>
          </a:p>
        </p:txBody>
      </p:sp>
      <p:sp>
        <p:nvSpPr>
          <p:cNvPr id="2" name="Slide Number Placeholder 1">
            <a:extLst>
              <a:ext uri="{FF2B5EF4-FFF2-40B4-BE49-F238E27FC236}">
                <a16:creationId xmlns:a16="http://schemas.microsoft.com/office/drawing/2014/main" id="{47CBD4FA-32FD-55EB-BBA1-ED73ACB32185}"/>
              </a:ext>
            </a:extLst>
          </p:cNvPr>
          <p:cNvSpPr>
            <a:spLocks noGrp="1"/>
          </p:cNvSpPr>
          <p:nvPr>
            <p:ph type="sldNum" sz="quarter" idx="12"/>
          </p:nvPr>
        </p:nvSpPr>
        <p:spPr/>
        <p:txBody>
          <a:bodyPr/>
          <a:lstStyle/>
          <a:p>
            <a:endParaRPr lang="en-US"/>
          </a:p>
        </p:txBody>
      </p:sp>
      <p:cxnSp>
        <p:nvCxnSpPr>
          <p:cNvPr id="3" name="Straight Connector 2">
            <a:extLst>
              <a:ext uri="{FF2B5EF4-FFF2-40B4-BE49-F238E27FC236}">
                <a16:creationId xmlns:a16="http://schemas.microsoft.com/office/drawing/2014/main" id="{BAF2B81B-2586-FFF2-E115-30CB3D0BFB9C}"/>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26EB2893-AA06-AB4C-482C-4B8EE2EB84BB}"/>
              </a:ext>
            </a:extLst>
          </p:cNvPr>
          <p:cNvPicPr>
            <a:picLocks noChangeAspect="1"/>
          </p:cNvPicPr>
          <p:nvPr/>
        </p:nvPicPr>
        <p:blipFill>
          <a:blip r:embed="rId5"/>
          <a:stretch>
            <a:fillRect/>
          </a:stretch>
        </p:blipFill>
        <p:spPr>
          <a:xfrm>
            <a:off x="138479" y="3651209"/>
            <a:ext cx="1993900" cy="698500"/>
          </a:xfrm>
          <a:prstGeom prst="rect">
            <a:avLst/>
          </a:prstGeom>
        </p:spPr>
      </p:pic>
      <p:pic>
        <p:nvPicPr>
          <p:cNvPr id="7" name="Picture 6">
            <a:extLst>
              <a:ext uri="{FF2B5EF4-FFF2-40B4-BE49-F238E27FC236}">
                <a16:creationId xmlns:a16="http://schemas.microsoft.com/office/drawing/2014/main" id="{7DE3C484-E044-F3EC-2D3D-002A7C2E36D5}"/>
              </a:ext>
            </a:extLst>
          </p:cNvPr>
          <p:cNvPicPr>
            <a:picLocks noChangeAspect="1"/>
          </p:cNvPicPr>
          <p:nvPr/>
        </p:nvPicPr>
        <p:blipFill>
          <a:blip r:embed="rId6"/>
          <a:stretch>
            <a:fillRect/>
          </a:stretch>
        </p:blipFill>
        <p:spPr>
          <a:xfrm>
            <a:off x="138479" y="4343596"/>
            <a:ext cx="2057400" cy="685800"/>
          </a:xfrm>
          <a:prstGeom prst="rect">
            <a:avLst/>
          </a:prstGeom>
        </p:spPr>
      </p:pic>
      <p:pic>
        <p:nvPicPr>
          <p:cNvPr id="8" name="Picture 7" descr="A green check mark in a circle&#10;&#10;AI-generated content may be incorrect.">
            <a:extLst>
              <a:ext uri="{FF2B5EF4-FFF2-40B4-BE49-F238E27FC236}">
                <a16:creationId xmlns:a16="http://schemas.microsoft.com/office/drawing/2014/main" id="{B09B68C9-1785-03A3-2222-C0918A3BFE3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239208" y="4339347"/>
            <a:ext cx="430354" cy="430354"/>
          </a:xfrm>
          <a:prstGeom prst="rect">
            <a:avLst/>
          </a:prstGeom>
        </p:spPr>
      </p:pic>
      <p:pic>
        <p:nvPicPr>
          <p:cNvPr id="9" name="Picture 8" descr="A red x in a circle&#10;&#10;AI-generated content may be incorrect.">
            <a:extLst>
              <a:ext uri="{FF2B5EF4-FFF2-40B4-BE49-F238E27FC236}">
                <a16:creationId xmlns:a16="http://schemas.microsoft.com/office/drawing/2014/main" id="{7DF6C567-F32E-9D35-4725-CAB5BC5A803C}"/>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2147149" y="3548841"/>
            <a:ext cx="614471" cy="614471"/>
          </a:xfrm>
          <a:prstGeom prst="rect">
            <a:avLst/>
          </a:prstGeom>
        </p:spPr>
      </p:pic>
      <p:pic>
        <p:nvPicPr>
          <p:cNvPr id="4" name="Picture 3">
            <a:extLst>
              <a:ext uri="{FF2B5EF4-FFF2-40B4-BE49-F238E27FC236}">
                <a16:creationId xmlns:a16="http://schemas.microsoft.com/office/drawing/2014/main" id="{48214B97-A76B-E552-7D3A-D241B3C6E1E0}"/>
              </a:ext>
            </a:extLst>
          </p:cNvPr>
          <p:cNvPicPr>
            <a:picLocks noChangeAspect="1"/>
          </p:cNvPicPr>
          <p:nvPr/>
        </p:nvPicPr>
        <p:blipFill>
          <a:blip r:embed="rId11"/>
          <a:stretch>
            <a:fillRect/>
          </a:stretch>
        </p:blipFill>
        <p:spPr>
          <a:xfrm>
            <a:off x="927693" y="561668"/>
            <a:ext cx="7297037" cy="2789866"/>
          </a:xfrm>
          <a:prstGeom prst="rect">
            <a:avLst/>
          </a:prstGeom>
        </p:spPr>
      </p:pic>
      <p:pic>
        <p:nvPicPr>
          <p:cNvPr id="10" name="Picture 9">
            <a:extLst>
              <a:ext uri="{FF2B5EF4-FFF2-40B4-BE49-F238E27FC236}">
                <a16:creationId xmlns:a16="http://schemas.microsoft.com/office/drawing/2014/main" id="{A89118D3-0125-93E6-9BD8-55CB756790BA}"/>
              </a:ext>
            </a:extLst>
          </p:cNvPr>
          <p:cNvPicPr>
            <a:picLocks noChangeAspect="1"/>
          </p:cNvPicPr>
          <p:nvPr/>
        </p:nvPicPr>
        <p:blipFill>
          <a:blip r:embed="rId12"/>
          <a:stretch>
            <a:fillRect/>
          </a:stretch>
        </p:blipFill>
        <p:spPr>
          <a:xfrm>
            <a:off x="3446046" y="3477477"/>
            <a:ext cx="3028394" cy="866261"/>
          </a:xfrm>
          <a:prstGeom prst="rect">
            <a:avLst/>
          </a:prstGeom>
        </p:spPr>
      </p:pic>
      <p:pic>
        <p:nvPicPr>
          <p:cNvPr id="11" name="Picture 10">
            <a:extLst>
              <a:ext uri="{FF2B5EF4-FFF2-40B4-BE49-F238E27FC236}">
                <a16:creationId xmlns:a16="http://schemas.microsoft.com/office/drawing/2014/main" id="{FCC136B7-31B0-BB07-6DC0-802BA5DF6720}"/>
              </a:ext>
            </a:extLst>
          </p:cNvPr>
          <p:cNvPicPr>
            <a:picLocks noChangeAspect="1"/>
          </p:cNvPicPr>
          <p:nvPr/>
        </p:nvPicPr>
        <p:blipFill>
          <a:blip r:embed="rId13"/>
          <a:stretch>
            <a:fillRect/>
          </a:stretch>
        </p:blipFill>
        <p:spPr>
          <a:xfrm>
            <a:off x="3446046" y="4373239"/>
            <a:ext cx="2750218" cy="727330"/>
          </a:xfrm>
          <a:prstGeom prst="rect">
            <a:avLst/>
          </a:prstGeom>
        </p:spPr>
      </p:pic>
      <p:pic>
        <p:nvPicPr>
          <p:cNvPr id="12" name="Picture 11" descr="A red x in a circle&#10;&#10;AI-generated content may be incorrect.">
            <a:extLst>
              <a:ext uri="{FF2B5EF4-FFF2-40B4-BE49-F238E27FC236}">
                <a16:creationId xmlns:a16="http://schemas.microsoft.com/office/drawing/2014/main" id="{9BC5530D-7B2B-1B16-5932-66BE8FF09378}"/>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6636453" y="3548840"/>
            <a:ext cx="614471" cy="614471"/>
          </a:xfrm>
          <a:prstGeom prst="rect">
            <a:avLst/>
          </a:prstGeom>
        </p:spPr>
      </p:pic>
      <p:pic>
        <p:nvPicPr>
          <p:cNvPr id="13" name="Picture 12" descr="A green check mark in a circle&#10;&#10;AI-generated content may be incorrect.">
            <a:extLst>
              <a:ext uri="{FF2B5EF4-FFF2-40B4-BE49-F238E27FC236}">
                <a16:creationId xmlns:a16="http://schemas.microsoft.com/office/drawing/2014/main" id="{3F89CC90-61D1-8A62-E375-11656EE9996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728511" y="4471319"/>
            <a:ext cx="430354" cy="430354"/>
          </a:xfrm>
          <a:prstGeom prst="rect">
            <a:avLst/>
          </a:prstGeom>
        </p:spPr>
      </p:pic>
      <p:sp>
        <p:nvSpPr>
          <p:cNvPr id="14" name="Slide Number Placeholder 1">
            <a:extLst>
              <a:ext uri="{FF2B5EF4-FFF2-40B4-BE49-F238E27FC236}">
                <a16:creationId xmlns:a16="http://schemas.microsoft.com/office/drawing/2014/main" id="{4B8660E7-A3FB-7AFF-64FE-048BB1F1D934}"/>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68</a:t>
            </a:fld>
            <a:endParaRPr lang="en"/>
          </a:p>
        </p:txBody>
      </p:sp>
    </p:spTree>
    <p:extLst>
      <p:ext uri="{BB962C8B-B14F-4D97-AF65-F5344CB8AC3E}">
        <p14:creationId xmlns:p14="http://schemas.microsoft.com/office/powerpoint/2010/main" val="342028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82">
          <a:extLst>
            <a:ext uri="{FF2B5EF4-FFF2-40B4-BE49-F238E27FC236}">
              <a16:creationId xmlns:a16="http://schemas.microsoft.com/office/drawing/2014/main" id="{B6C66184-325D-EC61-5564-9F8BDC027035}"/>
            </a:ext>
          </a:extLst>
        </p:cNvPr>
        <p:cNvGrpSpPr/>
        <p:nvPr/>
      </p:nvGrpSpPr>
      <p:grpSpPr>
        <a:xfrm>
          <a:off x="0" y="0"/>
          <a:ext cx="0" cy="0"/>
          <a:chOff x="0" y="0"/>
          <a:chExt cx="0" cy="0"/>
        </a:xfrm>
      </p:grpSpPr>
      <p:pic>
        <p:nvPicPr>
          <p:cNvPr id="9" name="Google Shape;192;p23">
            <a:extLst>
              <a:ext uri="{FF2B5EF4-FFF2-40B4-BE49-F238E27FC236}">
                <a16:creationId xmlns:a16="http://schemas.microsoft.com/office/drawing/2014/main" id="{38DD4982-F423-2AB0-295A-10431F91CAC8}"/>
              </a:ext>
            </a:extLst>
          </p:cNvPr>
          <p:cNvPicPr preferRelativeResize="0"/>
          <p:nvPr/>
        </p:nvPicPr>
        <p:blipFill>
          <a:blip r:embed="rId4">
            <a:alphaModFix/>
          </a:blip>
          <a:stretch>
            <a:fillRect/>
          </a:stretch>
        </p:blipFill>
        <p:spPr>
          <a:xfrm>
            <a:off x="3906411" y="545696"/>
            <a:ext cx="665589" cy="665589"/>
          </a:xfrm>
          <a:prstGeom prst="rect">
            <a:avLst/>
          </a:prstGeom>
          <a:noFill/>
          <a:ln>
            <a:noFill/>
          </a:ln>
        </p:spPr>
      </p:pic>
      <p:sp>
        <p:nvSpPr>
          <p:cNvPr id="184" name="Google Shape;184;p28">
            <a:extLst>
              <a:ext uri="{FF2B5EF4-FFF2-40B4-BE49-F238E27FC236}">
                <a16:creationId xmlns:a16="http://schemas.microsoft.com/office/drawing/2014/main" id="{75099997-8FBB-ECFC-DFF1-4BA1102F452C}"/>
              </a:ext>
            </a:extLst>
          </p:cNvPr>
          <p:cNvSpPr txBox="1">
            <a:spLocks noGrp="1"/>
          </p:cNvSpPr>
          <p:nvPr>
            <p:ph type="title"/>
          </p:nvPr>
        </p:nvSpPr>
        <p:spPr>
          <a:xfrm>
            <a:off x="0" y="0"/>
            <a:ext cx="9307500" cy="61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b="0" i="0"/>
              <a:t>Adapting </a:t>
            </a:r>
            <a:r>
              <a:rPr lang="en" sz="3000" i="0" err="1"/>
              <a:t>Confuguard</a:t>
            </a:r>
            <a:r>
              <a:rPr lang="en" sz="3000" b="0" i="0"/>
              <a:t> to Hugging Face</a:t>
            </a:r>
            <a:endParaRPr sz="3000" b="0" i="0" u="sng">
              <a:solidFill>
                <a:schemeClr val="dk2"/>
              </a:solidFill>
            </a:endParaRPr>
          </a:p>
        </p:txBody>
      </p:sp>
      <p:sp>
        <p:nvSpPr>
          <p:cNvPr id="2" name="Slide Number Placeholder 1">
            <a:extLst>
              <a:ext uri="{FF2B5EF4-FFF2-40B4-BE49-F238E27FC236}">
                <a16:creationId xmlns:a16="http://schemas.microsoft.com/office/drawing/2014/main" id="{42F23A74-E5A6-A5BB-035B-8B7C0D3F626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69</a:t>
            </a:fld>
            <a:endParaRPr lang="en"/>
          </a:p>
        </p:txBody>
      </p:sp>
      <p:cxnSp>
        <p:nvCxnSpPr>
          <p:cNvPr id="3" name="Straight Connector 2">
            <a:extLst>
              <a:ext uri="{FF2B5EF4-FFF2-40B4-BE49-F238E27FC236}">
                <a16:creationId xmlns:a16="http://schemas.microsoft.com/office/drawing/2014/main" id="{C9820CCA-8FE2-087F-2350-356F6BB6BC18}"/>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3074" name="Picture 2">
            <a:extLst>
              <a:ext uri="{FF2B5EF4-FFF2-40B4-BE49-F238E27FC236}">
                <a16:creationId xmlns:a16="http://schemas.microsoft.com/office/drawing/2014/main" id="{6C4E6A42-AA5E-A4FB-7525-17FB73855A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48394"/>
            <a:ext cx="9144000" cy="28352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594F8A-C7A9-4052-126D-9A2CD652B3E6}"/>
              </a:ext>
            </a:extLst>
          </p:cNvPr>
          <p:cNvSpPr txBox="1"/>
          <p:nvPr/>
        </p:nvSpPr>
        <p:spPr>
          <a:xfrm>
            <a:off x="0" y="3604301"/>
            <a:ext cx="3372783" cy="1477328"/>
          </a:xfrm>
          <a:prstGeom prst="rect">
            <a:avLst/>
          </a:prstGeom>
          <a:noFill/>
        </p:spPr>
        <p:txBody>
          <a:bodyPr wrap="square" rtlCol="0">
            <a:spAutoFit/>
          </a:bodyPr>
          <a:lstStyle/>
          <a:p>
            <a:r>
              <a:rPr lang="en-US"/>
              <a:t>Popularity threshold:</a:t>
            </a:r>
          </a:p>
          <a:p>
            <a:endParaRPr lang="en-US"/>
          </a:p>
          <a:p>
            <a:r>
              <a:rPr lang="en-US"/>
              <a:t>#monthly downloads &gt; 1000</a:t>
            </a:r>
          </a:p>
          <a:p>
            <a:endParaRPr lang="en-US"/>
          </a:p>
          <a:p>
            <a:r>
              <a:rPr lang="en-US"/>
              <a:t>Out of ~800K PTMs (Nov, 2024)</a:t>
            </a:r>
          </a:p>
        </p:txBody>
      </p:sp>
    </p:spTree>
    <p:extLst>
      <p:ext uri="{BB962C8B-B14F-4D97-AF65-F5344CB8AC3E}">
        <p14:creationId xmlns:p14="http://schemas.microsoft.com/office/powerpoint/2010/main" val="222765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5186E-C0C9-14ED-BB4A-23C36452676E}"/>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2DE9C53A-34CC-7F3D-C19D-132AA1D40117}"/>
              </a:ext>
            </a:extLst>
          </p:cNvPr>
          <p:cNvSpPr>
            <a:spLocks noGrp="1"/>
          </p:cNvSpPr>
          <p:nvPr>
            <p:ph type="title"/>
          </p:nvPr>
        </p:nvSpPr>
        <p:spPr>
          <a:xfrm>
            <a:off x="0" y="0"/>
            <a:ext cx="8450036" cy="441774"/>
          </a:xfrm>
        </p:spPr>
        <p:txBody>
          <a:bodyPr>
            <a:normAutofit fontScale="90000"/>
          </a:bodyPr>
          <a:lstStyle/>
          <a:p>
            <a:r>
              <a:rPr lang="en-US"/>
              <a:t>Other Outcomes</a:t>
            </a:r>
          </a:p>
        </p:txBody>
      </p:sp>
      <p:sp>
        <p:nvSpPr>
          <p:cNvPr id="11" name="Content Placeholder 2">
            <a:extLst>
              <a:ext uri="{FF2B5EF4-FFF2-40B4-BE49-F238E27FC236}">
                <a16:creationId xmlns:a16="http://schemas.microsoft.com/office/drawing/2014/main" id="{4C9EE79C-A8E4-B14E-1B7D-3BEE1DF44419}"/>
              </a:ext>
            </a:extLst>
          </p:cNvPr>
          <p:cNvSpPr>
            <a:spLocks noGrp="1"/>
          </p:cNvSpPr>
          <p:nvPr>
            <p:ph idx="1"/>
          </p:nvPr>
        </p:nvSpPr>
        <p:spPr>
          <a:xfrm>
            <a:off x="-1" y="441779"/>
            <a:ext cx="9005521" cy="4615035"/>
          </a:xfrm>
        </p:spPr>
        <p:txBody>
          <a:bodyPr vert="horz" lIns="91440" tIns="45720" rIns="91440" bIns="45720" rtlCol="0" anchor="t">
            <a:noAutofit/>
          </a:bodyPr>
          <a:lstStyle/>
          <a:p>
            <a:pPr marL="0" indent="0">
              <a:lnSpc>
                <a:spcPct val="100000"/>
              </a:lnSpc>
              <a:spcBef>
                <a:spcPts val="400"/>
              </a:spcBef>
              <a:buNone/>
            </a:pPr>
            <a:r>
              <a:rPr lang="en-US" sz="1400" b="1" u="sng" dirty="0">
                <a:latin typeface="Arial" panose="020B0604020202020204" pitchFamily="34" charset="0"/>
                <a:cs typeface="Arial" panose="020B0604020202020204" pitchFamily="34" charset="0"/>
              </a:rPr>
              <a:t>Peer-reviewed Conference Publications</a:t>
            </a:r>
          </a:p>
          <a:p>
            <a:pPr marL="0" indent="0">
              <a:lnSpc>
                <a:spcPct val="100000"/>
              </a:lnSpc>
              <a:spcBef>
                <a:spcPts val="400"/>
              </a:spcBef>
              <a:buNone/>
            </a:pPr>
            <a:r>
              <a:rPr lang="en-US" sz="900" dirty="0">
                <a:latin typeface="Arial"/>
                <a:cs typeface="Arial"/>
              </a:rPr>
              <a:t>[10] </a:t>
            </a:r>
            <a:r>
              <a:rPr lang="en-US" sz="900" dirty="0" err="1">
                <a:latin typeface="Arial"/>
                <a:cs typeface="Arial"/>
              </a:rPr>
              <a:t>Jajal</a:t>
            </a:r>
            <a:r>
              <a:rPr lang="en-US" sz="900" dirty="0">
                <a:latin typeface="Arial"/>
                <a:cs typeface="Arial"/>
              </a:rPr>
              <a:t>, </a:t>
            </a:r>
            <a:r>
              <a:rPr lang="en-US" sz="900" b="1" u="sng" dirty="0">
                <a:latin typeface="Arial"/>
                <a:cs typeface="Arial"/>
              </a:rPr>
              <a:t>Jiang</a:t>
            </a:r>
            <a:r>
              <a:rPr lang="en-US" sz="900" dirty="0">
                <a:latin typeface="Arial"/>
                <a:cs typeface="Arial"/>
              </a:rPr>
              <a:t>, Tewari, Woo, Lu, </a:t>
            </a:r>
            <a:r>
              <a:rPr lang="en-US" sz="900" dirty="0" err="1">
                <a:latin typeface="Arial"/>
                <a:cs typeface="Arial"/>
              </a:rPr>
              <a:t>Thiruvathukal</a:t>
            </a:r>
            <a:r>
              <a:rPr lang="en-US" sz="900" dirty="0">
                <a:latin typeface="Arial"/>
                <a:cs typeface="Arial"/>
              </a:rPr>
              <a:t>, and Davis. Analysis of Failures and Risks in Deep Learning Model Converters: A Case Study in the ONNX Ecosystem. Proceedings of the 33rd ACM SIGSOFT International Symposium on Software Testing and Analysis (ISSTA’24). 13 pages.</a:t>
            </a:r>
          </a:p>
          <a:p>
            <a:pPr marL="0" indent="0">
              <a:lnSpc>
                <a:spcPct val="100000"/>
              </a:lnSpc>
              <a:spcBef>
                <a:spcPts val="400"/>
              </a:spcBef>
              <a:buNone/>
            </a:pPr>
            <a:r>
              <a:rPr lang="en-US" sz="900" dirty="0">
                <a:latin typeface="Arial"/>
                <a:cs typeface="Arial"/>
              </a:rPr>
              <a:t>[11] Jones, </a:t>
            </a:r>
            <a:r>
              <a:rPr lang="en-US" sz="900" b="1" u="sng" dirty="0">
                <a:latin typeface="Arial"/>
                <a:cs typeface="Arial"/>
              </a:rPr>
              <a:t>Jiang</a:t>
            </a:r>
            <a:r>
              <a:rPr lang="en-US" sz="900" dirty="0">
                <a:latin typeface="Arial"/>
                <a:cs typeface="Arial"/>
              </a:rPr>
              <a:t>, Synovic, </a:t>
            </a:r>
            <a:r>
              <a:rPr lang="en-US" sz="900" dirty="0" err="1">
                <a:latin typeface="Arial"/>
                <a:cs typeface="Arial"/>
              </a:rPr>
              <a:t>Thiruvathukal</a:t>
            </a:r>
            <a:r>
              <a:rPr lang="en-US" sz="900" dirty="0">
                <a:latin typeface="Arial"/>
                <a:cs typeface="Arial"/>
              </a:rPr>
              <a:t>, and Davis.. What do we know about Hugging Face? A systematic literature review and quantitative validation of qualitative claims. Proceedings of the 18th ACM/IEEE International Symposium on Empirical Software Engineering and Measurement (ESEM’24). 12 pages.</a:t>
            </a:r>
          </a:p>
          <a:p>
            <a:pPr marL="0" indent="0">
              <a:lnSpc>
                <a:spcPct val="100000"/>
              </a:lnSpc>
              <a:spcBef>
                <a:spcPts val="1000"/>
              </a:spcBef>
              <a:buNone/>
            </a:pPr>
            <a:r>
              <a:rPr lang="en-US" sz="1400" b="1" u="sng" dirty="0">
                <a:latin typeface="Arial"/>
                <a:cs typeface="Arial"/>
              </a:rPr>
              <a:t>Under-Submission Conference Papers</a:t>
            </a:r>
          </a:p>
          <a:p>
            <a:pPr marL="0" indent="0">
              <a:lnSpc>
                <a:spcPct val="100000"/>
              </a:lnSpc>
              <a:spcBef>
                <a:spcPts val="400"/>
              </a:spcBef>
              <a:buNone/>
            </a:pPr>
            <a:r>
              <a:rPr lang="en-US" sz="900" dirty="0">
                <a:latin typeface="Arial"/>
                <a:cs typeface="Arial"/>
              </a:rPr>
              <a:t>[12]Kellas, Christou, </a:t>
            </a:r>
            <a:r>
              <a:rPr lang="en-US" sz="900" b="1" u="sng" dirty="0">
                <a:latin typeface="Arial"/>
                <a:cs typeface="Arial"/>
              </a:rPr>
              <a:t>Jiang</a:t>
            </a:r>
            <a:r>
              <a:rPr lang="en-US" sz="900" dirty="0">
                <a:latin typeface="Arial"/>
                <a:cs typeface="Arial"/>
              </a:rPr>
              <a:t>, Li, Simon, David, </a:t>
            </a:r>
            <a:r>
              <a:rPr lang="en-US" sz="900" dirty="0" err="1">
                <a:latin typeface="Arial"/>
                <a:cs typeface="Arial"/>
              </a:rPr>
              <a:t>Kemerlis</a:t>
            </a:r>
            <a:r>
              <a:rPr lang="en-US" sz="900" dirty="0">
                <a:latin typeface="Arial"/>
                <a:cs typeface="Arial"/>
              </a:rPr>
              <a:t>, Davis, Yang. </a:t>
            </a:r>
            <a:r>
              <a:rPr lang="en-US" sz="900" dirty="0" err="1">
                <a:latin typeface="Arial"/>
                <a:cs typeface="Arial"/>
              </a:rPr>
              <a:t>PickleBall</a:t>
            </a:r>
            <a:r>
              <a:rPr lang="en-US" sz="900" dirty="0">
                <a:latin typeface="Arial"/>
                <a:cs typeface="Arial"/>
              </a:rPr>
              <a:t>: Secure Deserialization of Pickle-based Machine Learning Models. Under submission at </a:t>
            </a:r>
            <a:r>
              <a:rPr lang="en-US" sz="900" b="0" i="0" dirty="0">
                <a:solidFill>
                  <a:srgbClr val="333333"/>
                </a:solidFill>
                <a:effectLst/>
                <a:latin typeface="Arial"/>
                <a:cs typeface="Arial"/>
              </a:rPr>
              <a:t>ACM Conference on Computer and Communications Security (</a:t>
            </a:r>
            <a:r>
              <a:rPr lang="en-US" sz="900" b="1" i="0" dirty="0">
                <a:solidFill>
                  <a:srgbClr val="333333"/>
                </a:solidFill>
                <a:effectLst/>
                <a:latin typeface="Arial"/>
                <a:cs typeface="Arial"/>
              </a:rPr>
              <a:t>Under </a:t>
            </a:r>
            <a:r>
              <a:rPr lang="en-US" sz="900" b="1" dirty="0">
                <a:solidFill>
                  <a:srgbClr val="333333"/>
                </a:solidFill>
                <a:latin typeface="Arial"/>
                <a:cs typeface="Arial"/>
              </a:rPr>
              <a:t>review at</a:t>
            </a:r>
            <a:r>
              <a:rPr lang="en-US" sz="900" b="1" i="0" dirty="0">
                <a:solidFill>
                  <a:srgbClr val="333333"/>
                </a:solidFill>
                <a:effectLst/>
                <a:latin typeface="Arial"/>
                <a:cs typeface="Arial"/>
              </a:rPr>
              <a:t> CCS’25</a:t>
            </a:r>
            <a:r>
              <a:rPr lang="en-US" sz="900" b="0" i="0" dirty="0">
                <a:solidFill>
                  <a:srgbClr val="333333"/>
                </a:solidFill>
                <a:effectLst/>
                <a:latin typeface="Arial"/>
                <a:cs typeface="Arial"/>
              </a:rPr>
              <a:t>). 16 pages.</a:t>
            </a:r>
            <a:endParaRPr lang="en-US" sz="900" b="1" u="sng" dirty="0">
              <a:latin typeface="Arial"/>
              <a:cs typeface="Arial"/>
            </a:endParaRPr>
          </a:p>
          <a:p>
            <a:pPr marL="0" indent="0">
              <a:lnSpc>
                <a:spcPct val="100000"/>
              </a:lnSpc>
              <a:spcBef>
                <a:spcPts val="400"/>
              </a:spcBef>
              <a:buNone/>
            </a:pPr>
            <a:r>
              <a:rPr lang="en-US" sz="900" dirty="0">
                <a:latin typeface="Arial"/>
                <a:cs typeface="Arial"/>
              </a:rPr>
              <a:t>[13]Gao, Zahedi, </a:t>
            </a:r>
            <a:r>
              <a:rPr lang="en-US" sz="900" b="1" u="sng" dirty="0">
                <a:latin typeface="Arial"/>
                <a:cs typeface="Arial"/>
              </a:rPr>
              <a:t>Jiang</a:t>
            </a:r>
            <a:r>
              <a:rPr lang="en-US" sz="900" dirty="0">
                <a:latin typeface="Arial"/>
                <a:cs typeface="Arial"/>
              </a:rPr>
              <a:t>, Lin, Davis, </a:t>
            </a:r>
            <a:r>
              <a:rPr lang="en-US" sz="900" dirty="0" err="1">
                <a:latin typeface="Arial"/>
                <a:cs typeface="Arial"/>
              </a:rPr>
              <a:t>Treude</a:t>
            </a:r>
            <a:r>
              <a:rPr lang="en-US" sz="900" dirty="0">
                <a:latin typeface="Arial"/>
                <a:cs typeface="Arial"/>
              </a:rPr>
              <a:t>. AI Safety in the Eyes of the Downstream Developer: A First Look at Concerns, Practices, and Challenges. Under submission at </a:t>
            </a:r>
            <a:r>
              <a:rPr lang="en-US" sz="900" b="0" i="0" dirty="0">
                <a:solidFill>
                  <a:srgbClr val="333333"/>
                </a:solidFill>
                <a:effectLst/>
                <a:latin typeface="Arial"/>
                <a:cs typeface="Arial"/>
              </a:rPr>
              <a:t>IEEE/ACM International Conference on Software Engineering (</a:t>
            </a:r>
            <a:r>
              <a:rPr lang="en-US" sz="900" b="1" i="0" dirty="0">
                <a:solidFill>
                  <a:srgbClr val="333333"/>
                </a:solidFill>
                <a:effectLst/>
                <a:latin typeface="Arial"/>
                <a:cs typeface="Arial"/>
              </a:rPr>
              <a:t>Under </a:t>
            </a:r>
            <a:r>
              <a:rPr lang="en-US" sz="900" b="1" dirty="0">
                <a:solidFill>
                  <a:srgbClr val="333333"/>
                </a:solidFill>
                <a:latin typeface="Arial"/>
                <a:cs typeface="Arial"/>
              </a:rPr>
              <a:t>review at</a:t>
            </a:r>
            <a:r>
              <a:rPr lang="en-US" sz="900" b="1" i="0" dirty="0">
                <a:solidFill>
                  <a:srgbClr val="333333"/>
                </a:solidFill>
                <a:effectLst/>
                <a:latin typeface="Arial"/>
                <a:cs typeface="Arial"/>
              </a:rPr>
              <a:t> ICSE’26</a:t>
            </a:r>
            <a:r>
              <a:rPr lang="en-US" sz="900" b="0" i="0" dirty="0">
                <a:solidFill>
                  <a:srgbClr val="333333"/>
                </a:solidFill>
                <a:effectLst/>
                <a:latin typeface="Arial"/>
                <a:cs typeface="Arial"/>
              </a:rPr>
              <a:t>). 12 pages.</a:t>
            </a:r>
            <a:endParaRPr lang="en-US" sz="900" b="1" u="sng" dirty="0">
              <a:latin typeface="Arial"/>
              <a:cs typeface="Arial"/>
            </a:endParaRPr>
          </a:p>
          <a:p>
            <a:pPr marL="0" indent="0">
              <a:lnSpc>
                <a:spcPct val="100000"/>
              </a:lnSpc>
              <a:spcBef>
                <a:spcPts val="1000"/>
              </a:spcBef>
              <a:buNone/>
            </a:pPr>
            <a:r>
              <a:rPr lang="en-US" sz="1400" b="1" u="sng" dirty="0">
                <a:latin typeface="Arial" panose="020B0604020202020204" pitchFamily="34" charset="0"/>
                <a:cs typeface="Arial" panose="020B0604020202020204" pitchFamily="34" charset="0"/>
              </a:rPr>
              <a:t>Other Peer-Reviewed Publications (Workshops, Short Papers)</a:t>
            </a:r>
          </a:p>
          <a:p>
            <a:pPr marL="0" indent="0">
              <a:lnSpc>
                <a:spcPct val="100000"/>
              </a:lnSpc>
              <a:spcBef>
                <a:spcPts val="400"/>
              </a:spcBef>
              <a:buNone/>
            </a:pPr>
            <a:r>
              <a:rPr lang="en-US" sz="800" dirty="0">
                <a:latin typeface="Arial"/>
                <a:cs typeface="Arial"/>
              </a:rPr>
              <a:t>[14] Veselsky, West, Ahlgren, </a:t>
            </a:r>
            <a:r>
              <a:rPr lang="en-US" sz="800" dirty="0" err="1">
                <a:latin typeface="Arial"/>
                <a:cs typeface="Arial"/>
              </a:rPr>
              <a:t>Thiruvathukal</a:t>
            </a:r>
            <a:r>
              <a:rPr lang="en-US" sz="800" dirty="0">
                <a:latin typeface="Arial"/>
                <a:cs typeface="Arial"/>
              </a:rPr>
              <a:t>, Klingensmith, Goel, </a:t>
            </a:r>
            <a:r>
              <a:rPr lang="en-US" sz="800" b="1" u="sng" dirty="0">
                <a:latin typeface="Arial"/>
                <a:cs typeface="Arial"/>
              </a:rPr>
              <a:t>Jiang</a:t>
            </a:r>
            <a:r>
              <a:rPr lang="en-US" sz="800" dirty="0">
                <a:latin typeface="Arial"/>
                <a:cs typeface="Arial"/>
              </a:rPr>
              <a:t>, Davis, Lee, and Kim. Establishing trust in vehicle-to-vehicle coordination: a sensor fusion approach. Proceedings of the 23rd Annual International Workshop on Mobile Computing Systems and Application (</a:t>
            </a:r>
            <a:r>
              <a:rPr lang="en-US" sz="800" b="1" dirty="0">
                <a:latin typeface="Arial"/>
                <a:cs typeface="Arial"/>
              </a:rPr>
              <a:t>HotMobile’22</a:t>
            </a:r>
            <a:r>
              <a:rPr lang="en-US" sz="800" dirty="0">
                <a:latin typeface="Arial"/>
                <a:cs typeface="Arial"/>
              </a:rPr>
              <a:t>). 6 pages.</a:t>
            </a:r>
          </a:p>
          <a:p>
            <a:pPr marL="0" indent="0">
              <a:lnSpc>
                <a:spcPct val="100000"/>
              </a:lnSpc>
              <a:spcBef>
                <a:spcPts val="400"/>
              </a:spcBef>
              <a:buNone/>
            </a:pPr>
            <a:r>
              <a:rPr lang="en-US" sz="800" dirty="0">
                <a:latin typeface="Arial"/>
                <a:cs typeface="Arial"/>
              </a:rPr>
              <a:t>[15] Synovic, Hyatt, Sethi, Thota, Shilpika, Miller, </a:t>
            </a:r>
            <a:r>
              <a:rPr lang="en-US" sz="800" b="1" u="sng" dirty="0">
                <a:latin typeface="Arial"/>
                <a:cs typeface="Arial"/>
              </a:rPr>
              <a:t>Jiang</a:t>
            </a:r>
            <a:r>
              <a:rPr lang="en-US" sz="800" dirty="0">
                <a:latin typeface="Arial"/>
                <a:cs typeface="Arial"/>
              </a:rPr>
              <a:t>, Amobi, </a:t>
            </a:r>
            <a:r>
              <a:rPr lang="en-US" sz="800" dirty="0" err="1">
                <a:latin typeface="Arial"/>
                <a:cs typeface="Arial"/>
              </a:rPr>
              <a:t>Pinderski</a:t>
            </a:r>
            <a:r>
              <a:rPr lang="en-US" sz="800" dirty="0">
                <a:latin typeface="Arial"/>
                <a:cs typeface="Arial"/>
              </a:rPr>
              <a:t>, Laufer, Hayward, </a:t>
            </a:r>
            <a:r>
              <a:rPr lang="en-US" sz="800" dirty="0" err="1">
                <a:latin typeface="Arial"/>
                <a:cs typeface="Arial"/>
              </a:rPr>
              <a:t>Kingensmith</a:t>
            </a:r>
            <a:r>
              <a:rPr lang="en-US" sz="800" dirty="0">
                <a:latin typeface="Arial"/>
                <a:cs typeface="Arial"/>
              </a:rPr>
              <a:t>, Davis, and </a:t>
            </a:r>
            <a:r>
              <a:rPr lang="en-US" sz="800" dirty="0" err="1">
                <a:latin typeface="Arial"/>
                <a:cs typeface="Arial"/>
              </a:rPr>
              <a:t>Thiruvathukal</a:t>
            </a:r>
            <a:r>
              <a:rPr lang="en-US" sz="800" dirty="0">
                <a:latin typeface="Arial"/>
                <a:cs typeface="Arial"/>
              </a:rPr>
              <a:t>. Snapshot Metrics Are Not Enough: Analyzing Software Repositories with Longitudinal Metrics. Proceedings of the 37th IEEE/ACM International Conference on Automated Software Engineering — Demonstrations track (</a:t>
            </a:r>
            <a:r>
              <a:rPr lang="en-US" sz="800" b="1" dirty="0">
                <a:latin typeface="Arial"/>
                <a:cs typeface="Arial"/>
              </a:rPr>
              <a:t>ASE-Tool Demonstrations’22</a:t>
            </a:r>
            <a:r>
              <a:rPr lang="en-US" sz="800" dirty="0">
                <a:latin typeface="Arial"/>
                <a:cs typeface="Arial"/>
              </a:rPr>
              <a:t>). 4 pages.</a:t>
            </a:r>
          </a:p>
          <a:p>
            <a:pPr marL="0" indent="0">
              <a:lnSpc>
                <a:spcPct val="100000"/>
              </a:lnSpc>
              <a:spcBef>
                <a:spcPts val="400"/>
              </a:spcBef>
              <a:buNone/>
            </a:pPr>
            <a:r>
              <a:rPr lang="en-US" sz="800" dirty="0">
                <a:latin typeface="Arial"/>
                <a:cs typeface="Arial"/>
              </a:rPr>
              <a:t>[16] Montes, </a:t>
            </a:r>
            <a:r>
              <a:rPr lang="en-US" sz="800" dirty="0" err="1">
                <a:latin typeface="Arial"/>
                <a:cs typeface="Arial"/>
              </a:rPr>
              <a:t>Peerapatanapokin</a:t>
            </a:r>
            <a:r>
              <a:rPr lang="en-US" sz="800" dirty="0">
                <a:latin typeface="Arial"/>
                <a:cs typeface="Arial"/>
              </a:rPr>
              <a:t>, Schultz, Guo, </a:t>
            </a:r>
            <a:r>
              <a:rPr lang="en-US" sz="800" b="1" u="sng" dirty="0">
                <a:latin typeface="Arial"/>
                <a:cs typeface="Arial"/>
              </a:rPr>
              <a:t>Jiang</a:t>
            </a:r>
            <a:r>
              <a:rPr lang="en-US" sz="800" dirty="0">
                <a:latin typeface="Arial"/>
                <a:cs typeface="Arial"/>
              </a:rPr>
              <a:t>, and Davis. Discrepancies among Pre-trained Deep Neural Networks: A New Threat to Model Zoo Reliability. Proceedings of the 30th ACM Joint European Software Engineering Conference and Symposium on the Foundations of Software Engineering — Ideas, Visions, and Reflections track (</a:t>
            </a:r>
            <a:r>
              <a:rPr lang="en-US" sz="800" b="1" dirty="0">
                <a:latin typeface="Arial"/>
                <a:cs typeface="Arial"/>
              </a:rPr>
              <a:t>ESEC/FSE-IVR’22</a:t>
            </a:r>
            <a:r>
              <a:rPr lang="en-US" sz="800" dirty="0">
                <a:latin typeface="Arial"/>
                <a:cs typeface="Arial"/>
              </a:rPr>
              <a:t>). 5 pages.</a:t>
            </a:r>
          </a:p>
          <a:p>
            <a:pPr marL="0" indent="0">
              <a:lnSpc>
                <a:spcPct val="100000"/>
              </a:lnSpc>
              <a:spcBef>
                <a:spcPts val="400"/>
              </a:spcBef>
              <a:buNone/>
            </a:pPr>
            <a:r>
              <a:rPr lang="en-US" sz="800" dirty="0">
                <a:latin typeface="Arial"/>
                <a:cs typeface="Arial"/>
              </a:rPr>
              <a:t>[17] Davis, </a:t>
            </a:r>
            <a:r>
              <a:rPr lang="en-US" sz="800" dirty="0" err="1">
                <a:latin typeface="Arial"/>
                <a:cs typeface="Arial"/>
              </a:rPr>
              <a:t>Jajal</a:t>
            </a:r>
            <a:r>
              <a:rPr lang="en-US" sz="800" dirty="0">
                <a:latin typeface="Arial"/>
                <a:cs typeface="Arial"/>
              </a:rPr>
              <a:t>, </a:t>
            </a:r>
            <a:r>
              <a:rPr lang="en-US" sz="800" b="1" u="sng" dirty="0">
                <a:latin typeface="Arial"/>
                <a:cs typeface="Arial"/>
              </a:rPr>
              <a:t>Jiang</a:t>
            </a:r>
            <a:r>
              <a:rPr lang="en-US" sz="800" dirty="0">
                <a:latin typeface="Arial"/>
                <a:cs typeface="Arial"/>
              </a:rPr>
              <a:t>, Schorlemmer, N. Synovic, and G.K. </a:t>
            </a:r>
            <a:r>
              <a:rPr lang="en-US" sz="800" dirty="0" err="1">
                <a:latin typeface="Arial"/>
                <a:cs typeface="Arial"/>
              </a:rPr>
              <a:t>Thiruvathukal</a:t>
            </a:r>
            <a:r>
              <a:rPr lang="en-US" sz="800" dirty="0">
                <a:latin typeface="Arial"/>
                <a:cs typeface="Arial"/>
              </a:rPr>
              <a:t>. Reusing Deep Learning Models Challenges and Directions in Software Engineering. Proceedings of the IEEE John Vincent Atanasoff Symposium on Modern Computing (</a:t>
            </a:r>
            <a:r>
              <a:rPr lang="en-US" sz="800" b="1" dirty="0">
                <a:latin typeface="Arial"/>
                <a:cs typeface="Arial"/>
              </a:rPr>
              <a:t>JVA’23</a:t>
            </a:r>
            <a:r>
              <a:rPr lang="en-US" sz="800" dirty="0">
                <a:latin typeface="Arial"/>
                <a:cs typeface="Arial"/>
              </a:rPr>
              <a:t>). 14 pages.</a:t>
            </a:r>
          </a:p>
          <a:p>
            <a:pPr marL="0" indent="0">
              <a:lnSpc>
                <a:spcPct val="100000"/>
              </a:lnSpc>
              <a:spcBef>
                <a:spcPts val="400"/>
              </a:spcBef>
              <a:buNone/>
            </a:pPr>
            <a:r>
              <a:rPr lang="en-US" sz="800" dirty="0">
                <a:latin typeface="Arial" panose="020B0604020202020204" pitchFamily="34" charset="0"/>
                <a:cs typeface="Arial" panose="020B0604020202020204" pitchFamily="34" charset="0"/>
              </a:rPr>
              <a:t>[18] Patil, </a:t>
            </a:r>
            <a:r>
              <a:rPr lang="en-US" sz="800" b="1" u="sng" dirty="0">
                <a:latin typeface="Arial" panose="020B0604020202020204" pitchFamily="34" charset="0"/>
                <a:cs typeface="Arial" panose="020B0604020202020204" pitchFamily="34" charset="0"/>
              </a:rPr>
              <a:t>Jiang</a:t>
            </a:r>
            <a:r>
              <a:rPr lang="en-US" sz="800" dirty="0">
                <a:latin typeface="Arial" panose="020B0604020202020204" pitchFamily="34" charset="0"/>
                <a:cs typeface="Arial" panose="020B0604020202020204" pitchFamily="34" charset="0"/>
              </a:rPr>
              <a:t>, Peng, Lugo, Kalu, LeBlanc, Smith, Heo, Aou, Davis. Recommending Pre-Trained Models for IoT Devices. Proceedings of the 7th International Workshop on Software Engineering Research &amp; Practices for the Internet of Things (</a:t>
            </a:r>
            <a:r>
              <a:rPr lang="en-US" sz="800" b="1" dirty="0">
                <a:latin typeface="Arial" panose="020B0604020202020204" pitchFamily="34" charset="0"/>
                <a:cs typeface="Arial" panose="020B0604020202020204" pitchFamily="34" charset="0"/>
              </a:rPr>
              <a:t>SERP4IoT’25</a:t>
            </a:r>
            <a:r>
              <a:rPr lang="en-US" sz="800" dirty="0">
                <a:latin typeface="Arial" panose="020B0604020202020204" pitchFamily="34" charset="0"/>
                <a:cs typeface="Arial" panose="020B0604020202020204" pitchFamily="34" charset="0"/>
              </a:rPr>
              <a:t>). 5 pages.</a:t>
            </a:r>
          </a:p>
          <a:p>
            <a:pPr marL="0" indent="0">
              <a:lnSpc>
                <a:spcPct val="100000"/>
              </a:lnSpc>
              <a:spcBef>
                <a:spcPts val="1000"/>
              </a:spcBef>
              <a:buNone/>
            </a:pPr>
            <a:r>
              <a:rPr lang="en-US" sz="1400" b="1" u="sng" dirty="0">
                <a:latin typeface="Arial" panose="020B0604020202020204" pitchFamily="34" charset="0"/>
                <a:cs typeface="Arial" panose="020B0604020202020204" pitchFamily="34" charset="0"/>
              </a:rPr>
              <a:t>Technical Reports</a:t>
            </a:r>
          </a:p>
          <a:p>
            <a:pPr marL="0" indent="0">
              <a:lnSpc>
                <a:spcPct val="100000"/>
              </a:lnSpc>
              <a:spcBef>
                <a:spcPts val="400"/>
              </a:spcBef>
              <a:buNone/>
            </a:pPr>
            <a:r>
              <a:rPr lang="en-US" sz="800" dirty="0">
                <a:latin typeface="Arial"/>
                <a:cs typeface="Arial"/>
              </a:rPr>
              <a:t>[19] Banna, </a:t>
            </a:r>
            <a:r>
              <a:rPr lang="en-US" sz="800" dirty="0" err="1">
                <a:latin typeface="Arial"/>
                <a:cs typeface="Arial"/>
              </a:rPr>
              <a:t>Chinnakotla</a:t>
            </a:r>
            <a:r>
              <a:rPr lang="en-US" sz="800" dirty="0">
                <a:latin typeface="Arial"/>
                <a:cs typeface="Arial"/>
              </a:rPr>
              <a:t>, Yan, </a:t>
            </a:r>
            <a:r>
              <a:rPr lang="en-US" sz="800" dirty="0" err="1">
                <a:latin typeface="Arial"/>
                <a:cs typeface="Arial"/>
              </a:rPr>
              <a:t>Vegesana</a:t>
            </a:r>
            <a:r>
              <a:rPr lang="en-US" sz="800" dirty="0">
                <a:latin typeface="Arial"/>
                <a:cs typeface="Arial"/>
              </a:rPr>
              <a:t>, Vivek, Krishnappa, </a:t>
            </a:r>
            <a:r>
              <a:rPr lang="en-US" sz="800" b="1" u="sng" dirty="0">
                <a:latin typeface="Arial"/>
                <a:cs typeface="Arial"/>
              </a:rPr>
              <a:t>Jiang</a:t>
            </a:r>
            <a:r>
              <a:rPr lang="en-US" sz="800" dirty="0">
                <a:latin typeface="Arial"/>
                <a:cs typeface="Arial"/>
              </a:rPr>
              <a:t>, Lu, </a:t>
            </a:r>
            <a:r>
              <a:rPr lang="en-US" sz="800" dirty="0" err="1">
                <a:latin typeface="Arial"/>
                <a:cs typeface="Arial"/>
              </a:rPr>
              <a:t>Thiruvathukal</a:t>
            </a:r>
            <a:r>
              <a:rPr lang="en-US" sz="800" dirty="0">
                <a:latin typeface="Arial"/>
                <a:cs typeface="Arial"/>
              </a:rPr>
              <a:t>, and Davis. An Experience Report on Machine Learning Reproducibility: Guidance for Practitioners and TensorFlow Model Garden Contributors. https://</a:t>
            </a:r>
            <a:r>
              <a:rPr lang="en-US" sz="800" dirty="0" err="1">
                <a:latin typeface="Arial"/>
                <a:cs typeface="Arial"/>
              </a:rPr>
              <a:t>arxiv.org</a:t>
            </a:r>
            <a:r>
              <a:rPr lang="en-US" sz="800" dirty="0">
                <a:latin typeface="Arial"/>
                <a:cs typeface="Arial"/>
              </a:rPr>
              <a:t>/abs/2107.00821. 2021.</a:t>
            </a:r>
          </a:p>
          <a:p>
            <a:pPr marL="0" indent="0">
              <a:lnSpc>
                <a:spcPct val="100000"/>
              </a:lnSpc>
              <a:spcBef>
                <a:spcPts val="400"/>
              </a:spcBef>
              <a:buNone/>
            </a:pPr>
            <a:r>
              <a:rPr lang="en-US" sz="800" dirty="0">
                <a:latin typeface="Arial"/>
                <a:cs typeface="Arial"/>
              </a:rPr>
              <a:t>[20] Purohit, </a:t>
            </a:r>
            <a:r>
              <a:rPr lang="en-US" sz="800" b="1" u="sng" dirty="0">
                <a:latin typeface="Arial"/>
                <a:cs typeface="Arial"/>
              </a:rPr>
              <a:t>Jiang</a:t>
            </a:r>
            <a:r>
              <a:rPr lang="en-US" sz="800" dirty="0">
                <a:latin typeface="Arial"/>
                <a:cs typeface="Arial"/>
              </a:rPr>
              <a:t>, Ravikiran, and Davis. A Partial Replication of </a:t>
            </a:r>
            <a:r>
              <a:rPr lang="en-US" sz="800" dirty="0" err="1">
                <a:latin typeface="Arial"/>
                <a:cs typeface="Arial"/>
              </a:rPr>
              <a:t>MaskFormer</a:t>
            </a:r>
            <a:r>
              <a:rPr lang="en-US" sz="800" dirty="0">
                <a:latin typeface="Arial"/>
                <a:cs typeface="Arial"/>
              </a:rPr>
              <a:t> in TensorFlow on TPUs for the TensorFlow Model Garden. https://</a:t>
            </a:r>
            <a:r>
              <a:rPr lang="en-US" sz="800" dirty="0" err="1">
                <a:latin typeface="Arial"/>
                <a:cs typeface="Arial"/>
              </a:rPr>
              <a:t>arxiv.org</a:t>
            </a:r>
            <a:r>
              <a:rPr lang="en-US" sz="800" dirty="0">
                <a:latin typeface="Arial"/>
                <a:cs typeface="Arial"/>
              </a:rPr>
              <a:t>/abs/2404.18801. 2024.</a:t>
            </a:r>
          </a:p>
        </p:txBody>
      </p:sp>
      <p:cxnSp>
        <p:nvCxnSpPr>
          <p:cNvPr id="2" name="Straight Connector 1">
            <a:extLst>
              <a:ext uri="{FF2B5EF4-FFF2-40B4-BE49-F238E27FC236}">
                <a16:creationId xmlns:a16="http://schemas.microsoft.com/office/drawing/2014/main" id="{1240F6A5-FAC4-BB47-1AEC-2D839D19DACE}"/>
              </a:ext>
            </a:extLst>
          </p:cNvPr>
          <p:cNvCxnSpPr>
            <a:cxnSpLocks/>
          </p:cNvCxnSpPr>
          <p:nvPr/>
        </p:nvCxnSpPr>
        <p:spPr>
          <a:xfrm>
            <a:off x="138479" y="441774"/>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3" name="Slide Number Placeholder 2">
            <a:extLst>
              <a:ext uri="{FF2B5EF4-FFF2-40B4-BE49-F238E27FC236}">
                <a16:creationId xmlns:a16="http://schemas.microsoft.com/office/drawing/2014/main" id="{D88E0100-8C76-C7F5-30E7-88AD7903BBD6}"/>
              </a:ext>
            </a:extLst>
          </p:cNvPr>
          <p:cNvSpPr>
            <a:spLocks noGrp="1"/>
          </p:cNvSpPr>
          <p:nvPr>
            <p:ph type="sldNum" sz="quarter" idx="12"/>
          </p:nvPr>
        </p:nvSpPr>
        <p:spPr/>
        <p:txBody>
          <a:bodyPr/>
          <a:lstStyle/>
          <a:p>
            <a:endParaRPr lang="en-US"/>
          </a:p>
        </p:txBody>
      </p:sp>
      <p:sp>
        <p:nvSpPr>
          <p:cNvPr id="4" name="Slide Number Placeholder 1">
            <a:extLst>
              <a:ext uri="{FF2B5EF4-FFF2-40B4-BE49-F238E27FC236}">
                <a16:creationId xmlns:a16="http://schemas.microsoft.com/office/drawing/2014/main" id="{024E772B-2CAE-D44F-98E1-777D73517B87}"/>
              </a:ext>
            </a:extLst>
          </p:cNvPr>
          <p:cNvSpPr txBox="1">
            <a:spLocks/>
          </p:cNvSpPr>
          <p:nvPr/>
        </p:nvSpPr>
        <p:spPr>
          <a:xfrm>
            <a:off x="8595300" y="4787154"/>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7</a:t>
            </a:fld>
            <a:endParaRPr lang="en"/>
          </a:p>
        </p:txBody>
      </p:sp>
    </p:spTree>
    <p:extLst>
      <p:ext uri="{BB962C8B-B14F-4D97-AF65-F5344CB8AC3E}">
        <p14:creationId xmlns:p14="http://schemas.microsoft.com/office/powerpoint/2010/main" val="404709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1">
                                            <p:txEl>
                                              <p:pRg st="1" end="1"/>
                                            </p:txEl>
                                          </p:spTgt>
                                        </p:tgtEl>
                                        <p:attrNameLst>
                                          <p:attrName>style.color</p:attrName>
                                        </p:attrNameLst>
                                      </p:cBhvr>
                                      <p:to>
                                        <a:srgbClr val="00DF00"/>
                                      </p:to>
                                    </p:animClr>
                                  </p:childTnLst>
                                </p:cTn>
                              </p:par>
                              <p:par>
                                <p:cTn id="7" presetID="3" presetClass="emph" presetSubtype="2" fill="hold" nodeType="withEffect">
                                  <p:stCondLst>
                                    <p:cond delay="0"/>
                                  </p:stCondLst>
                                  <p:childTnLst>
                                    <p:animClr clrSpc="rgb" dir="cw">
                                      <p:cBhvr override="childStyle">
                                        <p:cTn id="8" dur="2000" fill="hold"/>
                                        <p:tgtEl>
                                          <p:spTgt spid="11">
                                            <p:txEl>
                                              <p:pRg st="2" end="2"/>
                                            </p:txEl>
                                          </p:spTgt>
                                        </p:tgtEl>
                                        <p:attrNameLst>
                                          <p:attrName>style.color</p:attrName>
                                        </p:attrNameLst>
                                      </p:cBhvr>
                                      <p:to>
                                        <a:srgbClr val="00DF00"/>
                                      </p:to>
                                    </p:animClr>
                                  </p:childTnLst>
                                </p:cTn>
                              </p:par>
                              <p:par>
                                <p:cTn id="9" presetID="3" presetClass="emph" presetSubtype="2" fill="hold" nodeType="withEffect">
                                  <p:stCondLst>
                                    <p:cond delay="0"/>
                                  </p:stCondLst>
                                  <p:childTnLst>
                                    <p:animClr clrSpc="rgb" dir="cw">
                                      <p:cBhvr override="childStyle">
                                        <p:cTn id="10" dur="2000" fill="hold"/>
                                        <p:tgtEl>
                                          <p:spTgt spid="11">
                                            <p:txEl>
                                              <p:pRg st="9" end="9"/>
                                            </p:txEl>
                                          </p:spTgt>
                                        </p:tgtEl>
                                        <p:attrNameLst>
                                          <p:attrName>style.color</p:attrName>
                                        </p:attrNameLst>
                                      </p:cBhvr>
                                      <p:to>
                                        <a:srgbClr val="00DF00"/>
                                      </p:to>
                                    </p:animClr>
                                  </p:childTnLst>
                                </p:cTn>
                              </p:par>
                              <p:par>
                                <p:cTn id="11" presetID="3" presetClass="emph" presetSubtype="2" fill="hold" nodeType="withEffect">
                                  <p:stCondLst>
                                    <p:cond delay="0"/>
                                  </p:stCondLst>
                                  <p:childTnLst>
                                    <p:animClr clrSpc="rgb" dir="cw">
                                      <p:cBhvr override="childStyle">
                                        <p:cTn id="12" dur="2000" fill="hold"/>
                                        <p:tgtEl>
                                          <p:spTgt spid="11">
                                            <p:txEl>
                                              <p:pRg st="10" end="10"/>
                                            </p:txEl>
                                          </p:spTgt>
                                        </p:tgtEl>
                                        <p:attrNameLst>
                                          <p:attrName>style.color</p:attrName>
                                        </p:attrNameLst>
                                      </p:cBhvr>
                                      <p:to>
                                        <a:srgbClr val="00DF00"/>
                                      </p:to>
                                    </p:animClr>
                                  </p:childTnLst>
                                </p:cTn>
                              </p:par>
                              <p:par>
                                <p:cTn id="13" presetID="3" presetClass="emph" presetSubtype="2" fill="hold" nodeType="withEffect">
                                  <p:stCondLst>
                                    <p:cond delay="0"/>
                                  </p:stCondLst>
                                  <p:childTnLst>
                                    <p:animClr clrSpc="rgb" dir="cw">
                                      <p:cBhvr override="childStyle">
                                        <p:cTn id="14" dur="2000" fill="hold"/>
                                        <p:tgtEl>
                                          <p:spTgt spid="11">
                                            <p:txEl>
                                              <p:pRg st="13" end="13"/>
                                            </p:txEl>
                                          </p:spTgt>
                                        </p:tgtEl>
                                        <p:attrNameLst>
                                          <p:attrName>style.color</p:attrName>
                                        </p:attrNameLst>
                                      </p:cBhvr>
                                      <p:to>
                                        <a:srgbClr val="00DF00"/>
                                      </p:to>
                                    </p:animClr>
                                  </p:childTnLst>
                                </p:cTn>
                              </p:par>
                              <p:par>
                                <p:cTn id="15" presetID="3" presetClass="emph" presetSubtype="2" fill="hold" nodeType="withEffect">
                                  <p:stCondLst>
                                    <p:cond delay="0"/>
                                  </p:stCondLst>
                                  <p:childTnLst>
                                    <p:animClr clrSpc="rgb" dir="cw">
                                      <p:cBhvr override="childStyle">
                                        <p:cTn id="16" dur="2000" fill="hold"/>
                                        <p:tgtEl>
                                          <p:spTgt spid="11">
                                            <p:txEl>
                                              <p:pRg st="14" end="14"/>
                                            </p:txEl>
                                          </p:spTgt>
                                        </p:tgtEl>
                                        <p:attrNameLst>
                                          <p:attrName>style.color</p:attrName>
                                        </p:attrNameLst>
                                      </p:cBhvr>
                                      <p:to>
                                        <a:srgbClr val="00DF00"/>
                                      </p:to>
                                    </p:animClr>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nodeType="clickEffect">
                                  <p:stCondLst>
                                    <p:cond delay="0"/>
                                  </p:stCondLst>
                                  <p:childTnLst>
                                    <p:animClr clrSpc="rgb" dir="cw">
                                      <p:cBhvr override="childStyle">
                                        <p:cTn id="20" dur="2000" fill="hold"/>
                                        <p:tgtEl>
                                          <p:spTgt spid="11">
                                            <p:txEl>
                                              <p:pRg st="4" end="4"/>
                                            </p:txEl>
                                          </p:spTgt>
                                        </p:tgtEl>
                                        <p:attrNameLst>
                                          <p:attrName>style.color</p:attrName>
                                        </p:attrNameLst>
                                      </p:cBhvr>
                                      <p:to>
                                        <a:srgbClr val="5056F8"/>
                                      </p:to>
                                    </p:animClr>
                                  </p:childTnLst>
                                </p:cTn>
                              </p:par>
                              <p:par>
                                <p:cTn id="21" presetID="3" presetClass="emph" presetSubtype="2" fill="hold" nodeType="withEffect">
                                  <p:stCondLst>
                                    <p:cond delay="0"/>
                                  </p:stCondLst>
                                  <p:childTnLst>
                                    <p:animClr clrSpc="rgb" dir="cw">
                                      <p:cBhvr override="childStyle">
                                        <p:cTn id="22" dur="2000" fill="hold"/>
                                        <p:tgtEl>
                                          <p:spTgt spid="11">
                                            <p:txEl>
                                              <p:pRg st="5" end="5"/>
                                            </p:txEl>
                                          </p:spTgt>
                                        </p:tgtEl>
                                        <p:attrNameLst>
                                          <p:attrName>style.color</p:attrName>
                                        </p:attrNameLst>
                                      </p:cBhvr>
                                      <p:to>
                                        <a:srgbClr val="5056F8"/>
                                      </p:to>
                                    </p:animClr>
                                  </p:childTnLst>
                                </p:cTn>
                              </p:par>
                              <p:par>
                                <p:cTn id="23" presetID="3" presetClass="emph" presetSubtype="2" fill="hold" nodeType="withEffect">
                                  <p:stCondLst>
                                    <p:cond delay="0"/>
                                  </p:stCondLst>
                                  <p:childTnLst>
                                    <p:animClr clrSpc="rgb" dir="cw">
                                      <p:cBhvr override="childStyle">
                                        <p:cTn id="24" dur="2000" fill="hold"/>
                                        <p:tgtEl>
                                          <p:spTgt spid="11">
                                            <p:txEl>
                                              <p:pRg st="11" end="11"/>
                                            </p:txEl>
                                          </p:spTgt>
                                        </p:tgtEl>
                                        <p:attrNameLst>
                                          <p:attrName>style.color</p:attrName>
                                        </p:attrNameLst>
                                      </p:cBhvr>
                                      <p:to>
                                        <a:srgbClr val="5056F8"/>
                                      </p:to>
                                    </p:animClr>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nodeType="clickEffect">
                                  <p:stCondLst>
                                    <p:cond delay="0"/>
                                  </p:stCondLst>
                                  <p:childTnLst>
                                    <p:animClr clrSpc="rgb" dir="cw">
                                      <p:cBhvr override="childStyle">
                                        <p:cTn id="28" dur="2000" fill="hold"/>
                                        <p:tgtEl>
                                          <p:spTgt spid="11">
                                            <p:txEl>
                                              <p:pRg st="7" end="7"/>
                                            </p:txEl>
                                          </p:spTgt>
                                        </p:tgtEl>
                                        <p:attrNameLst>
                                          <p:attrName>style.color</p:attrName>
                                        </p:attrNameLst>
                                      </p:cBhvr>
                                      <p:to>
                                        <a:srgbClr val="EDF400"/>
                                      </p:to>
                                    </p:animClr>
                                  </p:childTnLst>
                                </p:cTn>
                              </p:par>
                              <p:par>
                                <p:cTn id="29" presetID="3" presetClass="emph" presetSubtype="2" fill="hold" nodeType="withEffect">
                                  <p:stCondLst>
                                    <p:cond delay="0"/>
                                  </p:stCondLst>
                                  <p:childTnLst>
                                    <p:animClr clrSpc="rgb" dir="cw">
                                      <p:cBhvr override="childStyle">
                                        <p:cTn id="30" dur="2000" fill="hold"/>
                                        <p:tgtEl>
                                          <p:spTgt spid="11">
                                            <p:txEl>
                                              <p:pRg st="8" end="8"/>
                                            </p:txEl>
                                          </p:spTgt>
                                        </p:tgtEl>
                                        <p:attrNameLst>
                                          <p:attrName>style.color</p:attrName>
                                        </p:attrNameLst>
                                      </p:cBhvr>
                                      <p:to>
                                        <a:srgbClr val="EDF4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7" name="Google Shape;197;p30"/>
          <p:cNvPicPr preferRelativeResize="0"/>
          <p:nvPr/>
        </p:nvPicPr>
        <p:blipFill rotWithShape="1">
          <a:blip r:embed="rId3">
            <a:alphaModFix/>
          </a:blip>
          <a:srcRect t="4379"/>
          <a:stretch/>
        </p:blipFill>
        <p:spPr>
          <a:xfrm>
            <a:off x="258313" y="2478985"/>
            <a:ext cx="8066775" cy="2331299"/>
          </a:xfrm>
          <a:prstGeom prst="rect">
            <a:avLst/>
          </a:prstGeom>
          <a:noFill/>
          <a:ln>
            <a:noFill/>
          </a:ln>
        </p:spPr>
      </p:pic>
      <p:sp>
        <p:nvSpPr>
          <p:cNvPr id="198" name="Google Shape;198;p30"/>
          <p:cNvSpPr txBox="1">
            <a:spLocks noGrp="1"/>
          </p:cNvSpPr>
          <p:nvPr>
            <p:ph type="title"/>
          </p:nvPr>
        </p:nvSpPr>
        <p:spPr>
          <a:xfrm>
            <a:off x="0" y="0"/>
            <a:ext cx="8520600" cy="6832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Results</a:t>
            </a:r>
            <a:endParaRPr/>
          </a:p>
        </p:txBody>
      </p:sp>
      <p:pic>
        <p:nvPicPr>
          <p:cNvPr id="199" name="Google Shape;199;p30"/>
          <p:cNvPicPr preferRelativeResize="0"/>
          <p:nvPr/>
        </p:nvPicPr>
        <p:blipFill>
          <a:blip r:embed="rId4">
            <a:alphaModFix/>
          </a:blip>
          <a:stretch>
            <a:fillRect/>
          </a:stretch>
        </p:blipFill>
        <p:spPr>
          <a:xfrm>
            <a:off x="3478696" y="784118"/>
            <a:ext cx="4846392" cy="1455331"/>
          </a:xfrm>
          <a:prstGeom prst="rect">
            <a:avLst/>
          </a:prstGeom>
          <a:noFill/>
          <a:ln>
            <a:noFill/>
          </a:ln>
        </p:spPr>
      </p:pic>
      <p:sp>
        <p:nvSpPr>
          <p:cNvPr id="2" name="Slide Number Placeholder 1">
            <a:extLst>
              <a:ext uri="{FF2B5EF4-FFF2-40B4-BE49-F238E27FC236}">
                <a16:creationId xmlns:a16="http://schemas.microsoft.com/office/drawing/2014/main" id="{E8A719F1-79C4-7FA0-BAD9-A0BB692CB0BF}"/>
              </a:ext>
            </a:extLst>
          </p:cNvPr>
          <p:cNvSpPr>
            <a:spLocks noGrp="1"/>
          </p:cNvSpPr>
          <p:nvPr>
            <p:ph type="sldNum" sz="quarter" idx="12"/>
          </p:nvPr>
        </p:nvSpPr>
        <p:spPr/>
        <p:txBody>
          <a:bodyPr/>
          <a:lstStyle/>
          <a:p>
            <a:endParaRPr lang="en-US"/>
          </a:p>
        </p:txBody>
      </p:sp>
      <p:cxnSp>
        <p:nvCxnSpPr>
          <p:cNvPr id="3" name="Straight Connector 2">
            <a:extLst>
              <a:ext uri="{FF2B5EF4-FFF2-40B4-BE49-F238E27FC236}">
                <a16:creationId xmlns:a16="http://schemas.microsoft.com/office/drawing/2014/main" id="{6404A19C-F976-E530-BFAE-89FDEF2A1065}"/>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88518475-AD4B-A91E-0B50-22466BBC4896}"/>
              </a:ext>
            </a:extLst>
          </p:cNvPr>
          <p:cNvSpPr txBox="1"/>
          <p:nvPr/>
        </p:nvSpPr>
        <p:spPr>
          <a:xfrm>
            <a:off x="258313" y="784118"/>
            <a:ext cx="3372783" cy="1477328"/>
          </a:xfrm>
          <a:prstGeom prst="rect">
            <a:avLst/>
          </a:prstGeom>
          <a:noFill/>
        </p:spPr>
        <p:txBody>
          <a:bodyPr wrap="square" rtlCol="0">
            <a:spAutoFit/>
          </a:bodyPr>
          <a:lstStyle/>
          <a:p>
            <a:r>
              <a:rPr lang="en-US"/>
              <a:t>Popularity threshold:</a:t>
            </a:r>
          </a:p>
          <a:p>
            <a:endParaRPr lang="en-US"/>
          </a:p>
          <a:p>
            <a:r>
              <a:rPr lang="en-US"/>
              <a:t>#monthly downloads &gt; 1000</a:t>
            </a:r>
          </a:p>
          <a:p>
            <a:endParaRPr lang="en-US"/>
          </a:p>
          <a:p>
            <a:r>
              <a:rPr lang="en-US"/>
              <a:t>Out of ~800K PTMs (Nov, 2024)</a:t>
            </a:r>
          </a:p>
        </p:txBody>
      </p:sp>
      <p:sp>
        <p:nvSpPr>
          <p:cNvPr id="5" name="Slide Number Placeholder 1">
            <a:extLst>
              <a:ext uri="{FF2B5EF4-FFF2-40B4-BE49-F238E27FC236}">
                <a16:creationId xmlns:a16="http://schemas.microsoft.com/office/drawing/2014/main" id="{4C9C8AD1-13E6-E8B0-5AF2-6FDE799D520A}"/>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70</a:t>
            </a:fld>
            <a:endParaRPr lang="en"/>
          </a:p>
        </p:txBody>
      </p:sp>
    </p:spTree>
    <p:extLst>
      <p:ext uri="{BB962C8B-B14F-4D97-AF65-F5344CB8AC3E}">
        <p14:creationId xmlns:p14="http://schemas.microsoft.com/office/powerpoint/2010/main" val="14359852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11">
          <a:extLst>
            <a:ext uri="{FF2B5EF4-FFF2-40B4-BE49-F238E27FC236}">
              <a16:creationId xmlns:a16="http://schemas.microsoft.com/office/drawing/2014/main" id="{2E60BAC3-4D97-8372-B315-A071ABA9806E}"/>
            </a:ext>
          </a:extLst>
        </p:cNvPr>
        <p:cNvGrpSpPr/>
        <p:nvPr/>
      </p:nvGrpSpPr>
      <p:grpSpPr>
        <a:xfrm>
          <a:off x="0" y="0"/>
          <a:ext cx="0" cy="0"/>
          <a:chOff x="0" y="0"/>
          <a:chExt cx="0" cy="0"/>
        </a:xfrm>
      </p:grpSpPr>
      <p:sp>
        <p:nvSpPr>
          <p:cNvPr id="512" name="Google Shape;512;p28">
            <a:extLst>
              <a:ext uri="{FF2B5EF4-FFF2-40B4-BE49-F238E27FC236}">
                <a16:creationId xmlns:a16="http://schemas.microsoft.com/office/drawing/2014/main" id="{8ABCA297-156C-8CF3-C8DB-A62C877C3844}"/>
              </a:ext>
            </a:extLst>
          </p:cNvPr>
          <p:cNvSpPr txBox="1">
            <a:spLocks noGrp="1"/>
          </p:cNvSpPr>
          <p:nvPr>
            <p:ph type="title"/>
          </p:nvPr>
        </p:nvSpPr>
        <p:spPr>
          <a:xfrm>
            <a:off x="234332" y="106489"/>
            <a:ext cx="8450036" cy="441774"/>
          </a:xfrm>
        </p:spPr>
        <p:txBody>
          <a:bodyPr spcFirstLastPara="1" vert="horz" lIns="91440" tIns="45720" rIns="91440" bIns="45720" rtlCol="0" anchor="ctr" anchorCtr="0">
            <a:noAutofit/>
          </a:bodyPr>
          <a:lstStyle/>
          <a:p>
            <a:pPr>
              <a:lnSpc>
                <a:spcPct val="150000"/>
              </a:lnSpc>
              <a:spcBef>
                <a:spcPts val="0"/>
              </a:spcBef>
              <a:buClr>
                <a:schemeClr val="dk1"/>
              </a:buClr>
              <a:buSzPts val="1100"/>
            </a:pPr>
            <a:r>
              <a:rPr lang="en-US" sz="3000">
                <a:solidFill>
                  <a:schemeClr val="dk1"/>
                </a:solidFill>
              </a:rPr>
              <a:t>Takeaway Message</a:t>
            </a:r>
          </a:p>
        </p:txBody>
      </p:sp>
      <p:sp>
        <p:nvSpPr>
          <p:cNvPr id="6" name="TextBox 5">
            <a:extLst>
              <a:ext uri="{FF2B5EF4-FFF2-40B4-BE49-F238E27FC236}">
                <a16:creationId xmlns:a16="http://schemas.microsoft.com/office/drawing/2014/main" id="{5D9FE2B2-9D49-6B53-4306-07C426BE2F41}"/>
              </a:ext>
            </a:extLst>
          </p:cNvPr>
          <p:cNvSpPr txBox="1"/>
          <p:nvPr/>
        </p:nvSpPr>
        <p:spPr>
          <a:xfrm>
            <a:off x="138478" y="665599"/>
            <a:ext cx="5018407" cy="3292754"/>
          </a:xfrm>
          <a:prstGeom prst="rect">
            <a:avLst/>
          </a:prstGeom>
        </p:spPr>
        <p:txBody>
          <a:bodyPr vert="horz" lIns="91440" tIns="45720" rIns="91440" bIns="45720" rtlCol="0">
            <a:normAutofit lnSpcReduction="10000"/>
          </a:bodyPr>
          <a:lstStyle/>
          <a:p>
            <a:pPr marL="0" lvl="1" defTabSz="685800">
              <a:lnSpc>
                <a:spcPct val="90000"/>
              </a:lnSpc>
              <a:spcBef>
                <a:spcPts val="750"/>
              </a:spcBef>
              <a:buClr>
                <a:srgbClr val="000000"/>
              </a:buClr>
              <a:buSzPts val="2400"/>
            </a:pPr>
            <a:r>
              <a:rPr lang="en-US" sz="2000">
                <a:latin typeface="Acumin Pro" panose="020B0504020202020204" pitchFamily="34" charset="77"/>
              </a:rPr>
              <a:t>PTM supply chain is also vulnerable for </a:t>
            </a:r>
            <a:r>
              <a:rPr lang="en-US" sz="2000" b="1" u="sng">
                <a:latin typeface="Acumin Pro" panose="020B0504020202020204" pitchFamily="34" charset="77"/>
              </a:rPr>
              <a:t>package confusion </a:t>
            </a:r>
            <a:r>
              <a:rPr lang="en-US" sz="2000">
                <a:latin typeface="Acumin Pro" panose="020B0504020202020204" pitchFamily="34" charset="77"/>
              </a:rPr>
              <a:t>attacks…</a:t>
            </a:r>
          </a:p>
          <a:p>
            <a:pPr marL="0" lvl="1" defTabSz="685800">
              <a:lnSpc>
                <a:spcPct val="90000"/>
              </a:lnSpc>
              <a:spcBef>
                <a:spcPts val="1350"/>
              </a:spcBef>
              <a:buClr>
                <a:srgbClr val="000000"/>
              </a:buClr>
              <a:buSzPts val="2400"/>
            </a:pPr>
            <a:endParaRPr lang="en-US" sz="2000">
              <a:latin typeface="Acumin Pro" panose="020B0504020202020204" pitchFamily="34" charset="77"/>
            </a:endParaRPr>
          </a:p>
          <a:p>
            <a:pPr marL="0" lvl="1" defTabSz="685800">
              <a:lnSpc>
                <a:spcPct val="90000"/>
              </a:lnSpc>
              <a:spcBef>
                <a:spcPts val="1350"/>
              </a:spcBef>
              <a:buClr>
                <a:srgbClr val="000000"/>
              </a:buClr>
              <a:buSzPts val="2400"/>
            </a:pPr>
            <a:r>
              <a:rPr lang="en-US" sz="2000">
                <a:latin typeface="Acumin Pro" panose="020B0504020202020204" pitchFamily="34" charset="77"/>
              </a:rPr>
              <a:t>PTM package names have </a:t>
            </a:r>
            <a:r>
              <a:rPr lang="en-US" sz="2000" b="1" u="sng">
                <a:latin typeface="Acumin Pro" panose="020B0504020202020204" pitchFamily="34" charset="77"/>
              </a:rPr>
              <a:t>unique properties</a:t>
            </a:r>
            <a:r>
              <a:rPr lang="en-US" sz="2000">
                <a:latin typeface="Acumin Pro" panose="020B0504020202020204" pitchFamily="34" charset="77"/>
              </a:rPr>
              <a:t>…which makes it complicated to defend…</a:t>
            </a:r>
          </a:p>
          <a:p>
            <a:pPr marL="342900" lvl="1" indent="-342900" defTabSz="685800">
              <a:lnSpc>
                <a:spcPct val="90000"/>
              </a:lnSpc>
              <a:spcBef>
                <a:spcPts val="1350"/>
              </a:spcBef>
              <a:buClr>
                <a:srgbClr val="000000"/>
              </a:buClr>
              <a:buSzPts val="2400"/>
              <a:buFont typeface="Arial" panose="020B0604020202020204" pitchFamily="34" charset="0"/>
              <a:buChar char="•"/>
            </a:pPr>
            <a:r>
              <a:rPr lang="en-US" sz="2000">
                <a:latin typeface="Acumin Pro" panose="020B0504020202020204" pitchFamily="34" charset="77"/>
              </a:rPr>
              <a:t>More semantic information</a:t>
            </a:r>
          </a:p>
          <a:p>
            <a:pPr marL="342900" lvl="1" indent="-342900" defTabSz="685800">
              <a:lnSpc>
                <a:spcPct val="90000"/>
              </a:lnSpc>
              <a:spcBef>
                <a:spcPts val="1350"/>
              </a:spcBef>
              <a:buClr>
                <a:srgbClr val="000000"/>
              </a:buClr>
              <a:buSzPts val="2400"/>
              <a:buFont typeface="Arial" panose="020B0604020202020204" pitchFamily="34" charset="0"/>
              <a:buChar char="•"/>
            </a:pPr>
            <a:r>
              <a:rPr lang="en-US" sz="2000">
                <a:latin typeface="Acumin Pro" panose="020B0504020202020204" pitchFamily="34" charset="77"/>
              </a:rPr>
              <a:t>More forking activities</a:t>
            </a:r>
          </a:p>
          <a:p>
            <a:pPr marL="342900" lvl="1" indent="-342900" defTabSz="685800">
              <a:lnSpc>
                <a:spcPct val="90000"/>
              </a:lnSpc>
              <a:spcBef>
                <a:spcPts val="1350"/>
              </a:spcBef>
              <a:buClr>
                <a:srgbClr val="000000"/>
              </a:buClr>
              <a:buSzPts val="2400"/>
              <a:buFont typeface="Arial" panose="020B0604020202020204" pitchFamily="34" charset="0"/>
              <a:buChar char="•"/>
            </a:pPr>
            <a:r>
              <a:rPr lang="en-US" sz="2000">
                <a:latin typeface="Acumin Pro" panose="020B0504020202020204" pitchFamily="34" charset="77"/>
              </a:rPr>
              <a:t>Fast emergence of new model names</a:t>
            </a:r>
          </a:p>
        </p:txBody>
      </p:sp>
      <p:sp>
        <p:nvSpPr>
          <p:cNvPr id="4" name="TextBox 3">
            <a:extLst>
              <a:ext uri="{FF2B5EF4-FFF2-40B4-BE49-F238E27FC236}">
                <a16:creationId xmlns:a16="http://schemas.microsoft.com/office/drawing/2014/main" id="{7D8F8460-5F34-7A70-6B8A-915B78BAC448}"/>
              </a:ext>
            </a:extLst>
          </p:cNvPr>
          <p:cNvSpPr txBox="1"/>
          <p:nvPr/>
        </p:nvSpPr>
        <p:spPr>
          <a:xfrm>
            <a:off x="342900" y="715718"/>
            <a:ext cx="8458200" cy="274320"/>
          </a:xfrm>
          <a:prstGeom prst="rect">
            <a:avLst/>
          </a:prstGeom>
        </p:spPr>
        <p:txBody>
          <a:bodyPr vert="horz" lIns="91440" tIns="45720" rIns="91440" bIns="45720" rtlCol="0">
            <a:normAutofit/>
          </a:bodyPr>
          <a:lstStyle/>
          <a:p>
            <a:pPr marR="0" defTabSz="685800">
              <a:lnSpc>
                <a:spcPct val="90000"/>
              </a:lnSpc>
              <a:spcBef>
                <a:spcPts val="750"/>
              </a:spcBef>
              <a:spcAft>
                <a:spcPts val="0"/>
              </a:spcAft>
              <a:buClr>
                <a:srgbClr val="000000"/>
              </a:buClr>
              <a:buSzPts val="2400"/>
            </a:pPr>
            <a:endParaRPr lang="en-US" sz="1300" b="1" i="0" strike="noStrike" kern="1200" cap="none" baseline="0">
              <a:solidFill>
                <a:schemeClr val="accent4">
                  <a:lumMod val="65000"/>
                </a:schemeClr>
              </a:solidFill>
              <a:latin typeface="Acumin Pro Condensed Semibold" panose="020B0506020202020204" pitchFamily="34" charset="77"/>
              <a:ea typeface="+mn-ea"/>
              <a:cs typeface="+mn-cs"/>
            </a:endParaRPr>
          </a:p>
        </p:txBody>
      </p:sp>
      <p:sp>
        <p:nvSpPr>
          <p:cNvPr id="2" name="Slide Number Placeholder 1" hidden="1">
            <a:extLst>
              <a:ext uri="{FF2B5EF4-FFF2-40B4-BE49-F238E27FC236}">
                <a16:creationId xmlns:a16="http://schemas.microsoft.com/office/drawing/2014/main" id="{70EDF0A0-A7BA-3800-F5AE-E49AE3B8A988}"/>
              </a:ext>
            </a:extLst>
          </p:cNvPr>
          <p:cNvSpPr>
            <a:spLocks noGrp="1"/>
          </p:cNvSpPr>
          <p:nvPr>
            <p:ph type="sldNum" idx="4294967295"/>
          </p:nvPr>
        </p:nvSpPr>
        <p:spPr>
          <a:xfrm>
            <a:off x="8361860" y="4843130"/>
            <a:ext cx="365760" cy="274320"/>
          </a:xfrm>
          <a:prstGeom prst="ellipse">
            <a:avLst/>
          </a:prstGeom>
        </p:spPr>
        <p:txBody>
          <a:bodyPr/>
          <a:lstStyle/>
          <a:p>
            <a:pPr marL="0" lvl="0" indent="0" algn="ctr" rtl="0">
              <a:spcBef>
                <a:spcPts val="0"/>
              </a:spcBef>
              <a:spcAft>
                <a:spcPts val="600"/>
              </a:spcAft>
              <a:buNone/>
            </a:pPr>
            <a:fld id="{00000000-1234-1234-1234-123412341234}" type="slidenum">
              <a:rPr lang="en-US" smtClean="0"/>
              <a:pPr marL="0" lvl="0" indent="0" algn="ctr" rtl="0">
                <a:spcBef>
                  <a:spcPts val="0"/>
                </a:spcBef>
                <a:spcAft>
                  <a:spcPts val="600"/>
                </a:spcAft>
                <a:buNone/>
              </a:pPr>
              <a:t>71</a:t>
            </a:fld>
            <a:endParaRPr lang="en-US"/>
          </a:p>
        </p:txBody>
      </p:sp>
      <p:cxnSp>
        <p:nvCxnSpPr>
          <p:cNvPr id="10" name="Straight Connector 9">
            <a:extLst>
              <a:ext uri="{FF2B5EF4-FFF2-40B4-BE49-F238E27FC236}">
                <a16:creationId xmlns:a16="http://schemas.microsoft.com/office/drawing/2014/main" id="{F3B18718-DA59-BF91-2623-53F13AB604AE}"/>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id="{E03A0576-C455-797A-0A44-E72AB625C0DA}"/>
              </a:ext>
            </a:extLst>
          </p:cNvPr>
          <p:cNvSpPr txBox="1"/>
          <p:nvPr/>
        </p:nvSpPr>
        <p:spPr>
          <a:xfrm>
            <a:off x="6195749" y="962516"/>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Background</a:t>
            </a:r>
          </a:p>
        </p:txBody>
      </p:sp>
      <p:sp>
        <p:nvSpPr>
          <p:cNvPr id="5" name="TextBox 4">
            <a:extLst>
              <a:ext uri="{FF2B5EF4-FFF2-40B4-BE49-F238E27FC236}">
                <a16:creationId xmlns:a16="http://schemas.microsoft.com/office/drawing/2014/main" id="{E42F016B-782A-D656-119A-3C6EA3A383E7}"/>
              </a:ext>
            </a:extLst>
          </p:cNvPr>
          <p:cNvSpPr txBox="1"/>
          <p:nvPr/>
        </p:nvSpPr>
        <p:spPr>
          <a:xfrm>
            <a:off x="6195751" y="1861756"/>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Characterization</a:t>
            </a:r>
          </a:p>
        </p:txBody>
      </p:sp>
      <p:sp>
        <p:nvSpPr>
          <p:cNvPr id="7" name="Down Arrow 6">
            <a:extLst>
              <a:ext uri="{FF2B5EF4-FFF2-40B4-BE49-F238E27FC236}">
                <a16:creationId xmlns:a16="http://schemas.microsoft.com/office/drawing/2014/main" id="{9A892EFA-56A7-9C98-47FC-28E29F15EF12}"/>
              </a:ext>
            </a:extLst>
          </p:cNvPr>
          <p:cNvSpPr/>
          <p:nvPr/>
        </p:nvSpPr>
        <p:spPr>
          <a:xfrm>
            <a:off x="6979622" y="1378299"/>
            <a:ext cx="228649" cy="46161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EA3B1ED-FE17-8468-56FA-5E0839635D3F}"/>
              </a:ext>
            </a:extLst>
          </p:cNvPr>
          <p:cNvSpPr txBox="1"/>
          <p:nvPr/>
        </p:nvSpPr>
        <p:spPr>
          <a:xfrm>
            <a:off x="6195746" y="2760996"/>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Enhancement</a:t>
            </a:r>
          </a:p>
        </p:txBody>
      </p:sp>
      <p:sp>
        <p:nvSpPr>
          <p:cNvPr id="14" name="Down Arrow 13">
            <a:extLst>
              <a:ext uri="{FF2B5EF4-FFF2-40B4-BE49-F238E27FC236}">
                <a16:creationId xmlns:a16="http://schemas.microsoft.com/office/drawing/2014/main" id="{852071B2-9748-5DE4-4BBD-CC007096A84E}"/>
              </a:ext>
            </a:extLst>
          </p:cNvPr>
          <p:cNvSpPr/>
          <p:nvPr/>
        </p:nvSpPr>
        <p:spPr>
          <a:xfrm>
            <a:off x="6979622" y="2269749"/>
            <a:ext cx="228649" cy="46161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242707F-1048-FBA3-8137-CF83261C9696}"/>
              </a:ext>
            </a:extLst>
          </p:cNvPr>
          <p:cNvSpPr txBox="1"/>
          <p:nvPr/>
        </p:nvSpPr>
        <p:spPr>
          <a:xfrm>
            <a:off x="7370923" y="3788477"/>
            <a:ext cx="1508386" cy="923330"/>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Naming </a:t>
            </a:r>
          </a:p>
          <a:p>
            <a:pPr algn="ctr"/>
            <a:r>
              <a:rPr lang="en-US"/>
              <a:t>Inconsistency </a:t>
            </a:r>
          </a:p>
          <a:p>
            <a:pPr algn="ctr"/>
            <a:r>
              <a:rPr lang="en-US"/>
              <a:t>Detection</a:t>
            </a:r>
          </a:p>
        </p:txBody>
      </p:sp>
      <p:sp>
        <p:nvSpPr>
          <p:cNvPr id="19" name="TextBox 18">
            <a:extLst>
              <a:ext uri="{FF2B5EF4-FFF2-40B4-BE49-F238E27FC236}">
                <a16:creationId xmlns:a16="http://schemas.microsoft.com/office/drawing/2014/main" id="{E05EB9BF-174C-DDAE-2330-2F4086012937}"/>
              </a:ext>
            </a:extLst>
          </p:cNvPr>
          <p:cNvSpPr txBox="1"/>
          <p:nvPr/>
        </p:nvSpPr>
        <p:spPr>
          <a:xfrm>
            <a:off x="5532914" y="3768571"/>
            <a:ext cx="1267053" cy="923330"/>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a:t>Package Confusion</a:t>
            </a:r>
          </a:p>
          <a:p>
            <a:pPr algn="ctr"/>
            <a:r>
              <a:rPr lang="en-US"/>
              <a:t>Detection</a:t>
            </a:r>
          </a:p>
        </p:txBody>
      </p:sp>
      <p:sp>
        <p:nvSpPr>
          <p:cNvPr id="22" name="Down Arrow 21">
            <a:extLst>
              <a:ext uri="{FF2B5EF4-FFF2-40B4-BE49-F238E27FC236}">
                <a16:creationId xmlns:a16="http://schemas.microsoft.com/office/drawing/2014/main" id="{AA0C7BD4-1183-5F6A-B010-7468216DF335}"/>
              </a:ext>
            </a:extLst>
          </p:cNvPr>
          <p:cNvSpPr/>
          <p:nvPr/>
        </p:nvSpPr>
        <p:spPr>
          <a:xfrm rot="13244093">
            <a:off x="6333284" y="3111086"/>
            <a:ext cx="159473" cy="72021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Down Arrow 25">
            <a:extLst>
              <a:ext uri="{FF2B5EF4-FFF2-40B4-BE49-F238E27FC236}">
                <a16:creationId xmlns:a16="http://schemas.microsoft.com/office/drawing/2014/main" id="{17B6F673-589C-16FD-7B22-CB55F3C7147E}"/>
              </a:ext>
            </a:extLst>
          </p:cNvPr>
          <p:cNvSpPr/>
          <p:nvPr/>
        </p:nvSpPr>
        <p:spPr>
          <a:xfrm rot="8126155">
            <a:off x="7707686" y="3115467"/>
            <a:ext cx="159473" cy="72021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Slide Number Placeholder 1">
            <a:extLst>
              <a:ext uri="{FF2B5EF4-FFF2-40B4-BE49-F238E27FC236}">
                <a16:creationId xmlns:a16="http://schemas.microsoft.com/office/drawing/2014/main" id="{677ABF04-399D-9D97-B599-09FD27DD1F34}"/>
              </a:ext>
            </a:extLst>
          </p:cNvPr>
          <p:cNvSpPr txBox="1">
            <a:spLocks/>
          </p:cNvSpPr>
          <p:nvPr/>
        </p:nvSpPr>
        <p:spPr>
          <a:xfrm>
            <a:off x="8472458" y="4663217"/>
            <a:ext cx="548700" cy="3936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Wingdings" pitchFamily="2" charset="2"/>
              <a:buChar char="§"/>
              <a:defRPr sz="1500" b="0" i="0" kern="1200" baseline="0">
                <a:solidFill>
                  <a:schemeClr val="tx1"/>
                </a:solidFill>
                <a:latin typeface="Acumin Pro" panose="020B0504020202020204" pitchFamily="34" charset="77"/>
                <a:ea typeface="+mn-ea"/>
                <a:cs typeface="+mn-cs"/>
              </a:defRPr>
            </a:lvl1pPr>
            <a:lvl2pPr marL="514350" indent="-171450" algn="l" defTabSz="685800" rtl="0" eaLnBrk="1" latinLnBrk="0" hangingPunct="1">
              <a:lnSpc>
                <a:spcPct val="90000"/>
              </a:lnSpc>
              <a:spcBef>
                <a:spcPts val="375"/>
              </a:spcBef>
              <a:buFont typeface="Wingdings" pitchFamily="2" charset="2"/>
              <a:buChar char="§"/>
              <a:defRPr sz="1350" b="0" i="0" kern="1200" baseline="0">
                <a:solidFill>
                  <a:schemeClr val="tx1"/>
                </a:solidFill>
                <a:latin typeface="Acumin Pro" panose="020B0504020202020204" pitchFamily="34" charset="77"/>
                <a:ea typeface="+mn-ea"/>
                <a:cs typeface="+mn-cs"/>
              </a:defRPr>
            </a:lvl2pPr>
            <a:lvl3pPr marL="857250" indent="-171450" algn="l" defTabSz="685800" rtl="0" eaLnBrk="1" latinLnBrk="0" hangingPunct="1">
              <a:lnSpc>
                <a:spcPct val="90000"/>
              </a:lnSpc>
              <a:spcBef>
                <a:spcPts val="375"/>
              </a:spcBef>
              <a:buFont typeface="Wingdings" pitchFamily="2" charset="2"/>
              <a:buChar char="§"/>
              <a:defRPr sz="1350" b="0" i="0" kern="1200" baseline="0">
                <a:solidFill>
                  <a:schemeClr val="tx1"/>
                </a:solidFill>
                <a:latin typeface="Acumin Pro" panose="020B0504020202020204" pitchFamily="34" charset="77"/>
                <a:ea typeface="+mn-ea"/>
                <a:cs typeface="+mn-cs"/>
              </a:defRPr>
            </a:lvl3pPr>
            <a:lvl4pPr marL="1200150" indent="-171450" algn="l" defTabSz="685800" rtl="0" eaLnBrk="1" latinLnBrk="0" hangingPunct="1">
              <a:lnSpc>
                <a:spcPct val="90000"/>
              </a:lnSpc>
              <a:spcBef>
                <a:spcPts val="375"/>
              </a:spcBef>
              <a:buFont typeface="Wingdings" pitchFamily="2" charset="2"/>
              <a:buChar char="§"/>
              <a:defRPr sz="1125" b="0" i="0" kern="1200" baseline="0">
                <a:solidFill>
                  <a:schemeClr val="tx1"/>
                </a:solidFill>
                <a:latin typeface="Acumin Pro" panose="020B0504020202020204" pitchFamily="34" charset="77"/>
                <a:ea typeface="+mn-ea"/>
                <a:cs typeface="+mn-cs"/>
              </a:defRPr>
            </a:lvl4pPr>
            <a:lvl5pPr marL="1543050" indent="-171450" algn="l" defTabSz="685800" rtl="0" eaLnBrk="1" latinLnBrk="0" hangingPunct="1">
              <a:lnSpc>
                <a:spcPct val="90000"/>
              </a:lnSpc>
              <a:spcBef>
                <a:spcPts val="375"/>
              </a:spcBef>
              <a:buFont typeface="Wingdings" pitchFamily="2" charset="2"/>
              <a:buChar char="§"/>
              <a:defRPr sz="1050" b="0" i="0" kern="1200" baseline="0">
                <a:solidFill>
                  <a:schemeClr val="tx1"/>
                </a:solidFill>
                <a:latin typeface="Acumin Pro" panose="020B05040202020202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9pPr>
          </a:lstStyle>
          <a:p>
            <a:pPr marL="0" indent="0" algn="r">
              <a:spcBef>
                <a:spcPts val="0"/>
              </a:spcBef>
              <a:buFont typeface="Wingdings" pitchFamily="2" charset="2"/>
              <a:buNone/>
            </a:pPr>
            <a:fld id="{00000000-1234-1234-1234-123412341234}" type="slidenum">
              <a:rPr lang="en" smtClean="0"/>
              <a:pPr marL="0" indent="0" algn="r">
                <a:spcBef>
                  <a:spcPts val="0"/>
                </a:spcBef>
                <a:buFont typeface="Wingdings" pitchFamily="2" charset="2"/>
                <a:buNone/>
              </a:pPr>
              <a:t>71</a:t>
            </a:fld>
            <a:endParaRPr lang="en"/>
          </a:p>
        </p:txBody>
      </p:sp>
    </p:spTree>
    <p:extLst>
      <p:ext uri="{BB962C8B-B14F-4D97-AF65-F5344CB8AC3E}">
        <p14:creationId xmlns:p14="http://schemas.microsoft.com/office/powerpoint/2010/main" val="414037274"/>
      </p:ext>
    </p:extLst>
  </p:cSld>
  <p:clrMapOvr>
    <a:masterClrMapping/>
  </p:clrMapOvr>
  <p:extLst>
    <p:ext uri="{6950BFC3-D8DA-4A85-94F7-54DA5524770B}">
      <p188:commentRel xmlns:p188="http://schemas.microsoft.com/office/powerpoint/2018/8/main" r:id="rId3"/>
    </p:ext>
  </p:extLs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11">
          <a:extLst>
            <a:ext uri="{FF2B5EF4-FFF2-40B4-BE49-F238E27FC236}">
              <a16:creationId xmlns:a16="http://schemas.microsoft.com/office/drawing/2014/main" id="{D8904BBA-EC3B-B8F0-8ED0-0918F6EE8D79}"/>
            </a:ext>
          </a:extLst>
        </p:cNvPr>
        <p:cNvGrpSpPr/>
        <p:nvPr/>
      </p:nvGrpSpPr>
      <p:grpSpPr>
        <a:xfrm>
          <a:off x="0" y="0"/>
          <a:ext cx="0" cy="0"/>
          <a:chOff x="0" y="0"/>
          <a:chExt cx="0" cy="0"/>
        </a:xfrm>
      </p:grpSpPr>
      <p:sp>
        <p:nvSpPr>
          <p:cNvPr id="512" name="Google Shape;512;p28">
            <a:extLst>
              <a:ext uri="{FF2B5EF4-FFF2-40B4-BE49-F238E27FC236}">
                <a16:creationId xmlns:a16="http://schemas.microsoft.com/office/drawing/2014/main" id="{16B91B6A-F335-9CAB-7276-844CBF869422}"/>
              </a:ext>
            </a:extLst>
          </p:cNvPr>
          <p:cNvSpPr txBox="1">
            <a:spLocks noGrp="1"/>
          </p:cNvSpPr>
          <p:nvPr>
            <p:ph type="title"/>
          </p:nvPr>
        </p:nvSpPr>
        <p:spPr>
          <a:xfrm>
            <a:off x="277148" y="88822"/>
            <a:ext cx="8043862" cy="478631"/>
          </a:xfrm>
          <a:prstGeom prst="rect">
            <a:avLst/>
          </a:prstGeom>
          <a:noFill/>
          <a:ln>
            <a:noFill/>
          </a:ln>
        </p:spPr>
        <p:txBody>
          <a:bodyPr spcFirstLastPara="1" wrap="square" lIns="182875" tIns="182875" rIns="182875" bIns="182875" anchor="ctr" anchorCtr="0">
            <a:noAutofit/>
          </a:bodyPr>
          <a:lstStyle/>
          <a:p>
            <a:pPr marL="0" lvl="0" indent="0" rtl="0">
              <a:lnSpc>
                <a:spcPct val="90000"/>
              </a:lnSpc>
              <a:spcBef>
                <a:spcPts val="0"/>
              </a:spcBef>
              <a:spcAft>
                <a:spcPts val="0"/>
              </a:spcAft>
              <a:buClr>
                <a:srgbClr val="262626"/>
              </a:buClr>
              <a:buSzPts val="1900"/>
              <a:buFont typeface="Calibri"/>
              <a:buNone/>
            </a:pPr>
            <a:r>
              <a:rPr lang="en-US" sz="3000" b="1"/>
              <a:t>Recommendations &amp; Future Work</a:t>
            </a:r>
            <a:endParaRPr sz="3000" b="1"/>
          </a:p>
        </p:txBody>
      </p:sp>
      <p:sp>
        <p:nvSpPr>
          <p:cNvPr id="2" name="文本框 1">
            <a:extLst>
              <a:ext uri="{FF2B5EF4-FFF2-40B4-BE49-F238E27FC236}">
                <a16:creationId xmlns:a16="http://schemas.microsoft.com/office/drawing/2014/main" id="{A862EF28-D269-AFE6-B090-F8352EF7C60D}"/>
              </a:ext>
            </a:extLst>
          </p:cNvPr>
          <p:cNvSpPr txBox="1"/>
          <p:nvPr/>
        </p:nvSpPr>
        <p:spPr>
          <a:xfrm>
            <a:off x="277148" y="762389"/>
            <a:ext cx="8358208"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mj-lt"/>
              <a:buAutoNum type="arabicPeriod"/>
            </a:pPr>
            <a:r>
              <a:rPr lang="en-GB" altLang="zh-CN" sz="2000" dirty="0">
                <a:ea typeface="华文楷体"/>
              </a:rPr>
              <a:t>AI Supply Chain Analysis</a:t>
            </a:r>
          </a:p>
          <a:p>
            <a:pPr marL="800100" lvl="1" indent="-342900">
              <a:buFont typeface="Arial" panose="020B0604020202020204" pitchFamily="34" charset="0"/>
              <a:buChar char="•"/>
            </a:pPr>
            <a:r>
              <a:rPr lang="en-GB" altLang="zh-CN" sz="2000" dirty="0">
                <a:ea typeface="华文楷体"/>
              </a:rPr>
              <a:t>Model Lineage</a:t>
            </a:r>
          </a:p>
          <a:p>
            <a:pPr marL="800100" lvl="1" indent="-342900">
              <a:buFont typeface="Arial" panose="020B0604020202020204" pitchFamily="34" charset="0"/>
              <a:buChar char="•"/>
            </a:pPr>
            <a:r>
              <a:rPr lang="en-GB" altLang="zh-CN" sz="2000">
                <a:ea typeface="华文楷体"/>
              </a:rPr>
              <a:t>AI Bill of Material (AIBOM)</a:t>
            </a:r>
          </a:p>
          <a:p>
            <a:pPr marL="342900" indent="-342900">
              <a:buFont typeface="+mj-lt"/>
              <a:buAutoNum type="arabicPeriod"/>
            </a:pPr>
            <a:r>
              <a:rPr lang="en-GB" altLang="zh-CN" sz="2000" dirty="0">
                <a:ea typeface="华文楷体"/>
              </a:rPr>
              <a:t>Simplify PTM Reengineering</a:t>
            </a:r>
          </a:p>
          <a:p>
            <a:pPr marL="800100" lvl="1" indent="-342900">
              <a:buFont typeface="Arial" panose="020B0604020202020204" pitchFamily="34" charset="0"/>
              <a:buChar char="•"/>
            </a:pPr>
            <a:r>
              <a:rPr lang="en-GB" altLang="zh-CN" sz="2000" dirty="0">
                <a:ea typeface="华文楷体"/>
              </a:rPr>
              <a:t>Further analysis on reuse patterns and practices</a:t>
            </a:r>
          </a:p>
          <a:p>
            <a:pPr marL="800100" lvl="1" indent="-342900">
              <a:buFont typeface="Arial" panose="020B0604020202020204" pitchFamily="34" charset="0"/>
              <a:buChar char="•"/>
            </a:pPr>
            <a:r>
              <a:rPr lang="en-GB" altLang="zh-CN" sz="2000" dirty="0">
                <a:ea typeface="华文楷体"/>
              </a:rPr>
              <a:t>Validation tools for better reproducibility and replicability</a:t>
            </a:r>
          </a:p>
          <a:p>
            <a:pPr marL="342900" indent="-342900">
              <a:buFont typeface="+mj-lt"/>
              <a:buAutoNum type="arabicPeriod"/>
            </a:pPr>
            <a:r>
              <a:rPr lang="en-GB" altLang="zh-CN" sz="2000" dirty="0">
                <a:ea typeface="华文楷体"/>
              </a:rPr>
              <a:t>Enhanced Detection of Model Spoofing</a:t>
            </a:r>
          </a:p>
          <a:p>
            <a:pPr marL="800100" lvl="1" indent="-342900">
              <a:buFont typeface="Arial" panose="020B0604020202020204" pitchFamily="34" charset="0"/>
              <a:buChar char="•"/>
            </a:pPr>
            <a:r>
              <a:rPr lang="en-GB" altLang="zh-CN" sz="2000" dirty="0">
                <a:ea typeface="华文楷体"/>
              </a:rPr>
              <a:t>Enhanced name spoofing detection</a:t>
            </a:r>
          </a:p>
          <a:p>
            <a:pPr marL="800100" lvl="1" indent="-342900">
              <a:buFont typeface="Arial" panose="020B0604020202020204" pitchFamily="34" charset="0"/>
              <a:buChar char="•"/>
            </a:pPr>
            <a:r>
              <a:rPr lang="en-GB" altLang="zh-CN" sz="2000" dirty="0">
                <a:ea typeface="华文楷体"/>
              </a:rPr>
              <a:t>Architectural backdoor</a:t>
            </a:r>
          </a:p>
          <a:p>
            <a:pPr marL="342900" indent="-342900">
              <a:buFont typeface="+mj-lt"/>
              <a:buAutoNum type="arabicPeriod"/>
            </a:pPr>
            <a:r>
              <a:rPr lang="en-GB" altLang="zh-CN" sz="2000" dirty="0">
                <a:ea typeface="华文楷体"/>
              </a:rPr>
              <a:t>Recommendation for PTM Selection and Reuse</a:t>
            </a:r>
          </a:p>
          <a:p>
            <a:pPr marL="800100" lvl="1" indent="-342900">
              <a:buFont typeface="Arial" panose="020B0604020202020204" pitchFamily="34" charset="0"/>
              <a:buChar char="•"/>
            </a:pPr>
            <a:r>
              <a:rPr lang="en-GB" altLang="zh-CN" sz="2000" dirty="0">
                <a:ea typeface="华文楷体"/>
              </a:rPr>
              <a:t>Hardware-aware model recommendation</a:t>
            </a:r>
          </a:p>
          <a:p>
            <a:pPr marL="800100" lvl="1" indent="-342900">
              <a:buFont typeface="Arial" panose="020B0604020202020204" pitchFamily="34" charset="0"/>
              <a:buChar char="•"/>
            </a:pPr>
            <a:r>
              <a:rPr lang="en-GB" altLang="zh-CN" sz="2000" dirty="0" err="1">
                <a:ea typeface="华文楷体"/>
              </a:rPr>
              <a:t>AutoML</a:t>
            </a:r>
            <a:r>
              <a:rPr lang="en-GB" altLang="zh-CN" sz="2000" dirty="0">
                <a:ea typeface="华文楷体"/>
              </a:rPr>
              <a:t> tailored for easier reuse</a:t>
            </a:r>
          </a:p>
          <a:p>
            <a:pPr marL="342900" indent="-342900">
              <a:buFont typeface="Arial" panose="020B0604020202020204" pitchFamily="34" charset="0"/>
              <a:buChar char="•"/>
            </a:pPr>
            <a:endParaRPr lang="en-GB" altLang="zh-CN" sz="2000" dirty="0">
              <a:ea typeface="华文楷体"/>
            </a:endParaRPr>
          </a:p>
          <a:p>
            <a:pPr marL="342900" indent="-342900">
              <a:buFont typeface="Arial" panose="020B0604020202020204" pitchFamily="34" charset="0"/>
              <a:buChar char="•"/>
            </a:pPr>
            <a:endParaRPr lang="en-GB" altLang="zh-CN" sz="2000" dirty="0">
              <a:ea typeface="华文楷体"/>
            </a:endParaRPr>
          </a:p>
          <a:p>
            <a:pPr marL="342900" indent="-342900">
              <a:buFont typeface="Arial" panose="020B0604020202020204" pitchFamily="34" charset="0"/>
              <a:buChar char="•"/>
            </a:pPr>
            <a:endParaRPr lang="zh-CN" altLang="en-US" sz="2000" dirty="0">
              <a:ea typeface="华文楷体"/>
            </a:endParaRPr>
          </a:p>
          <a:p>
            <a:pPr marL="342900" indent="-342900">
              <a:buFont typeface="Arial" panose="020B0604020202020204" pitchFamily="34" charset="0"/>
              <a:buChar char="•"/>
            </a:pPr>
            <a:endParaRPr lang="zh-CN" altLang="en-US" sz="2000" dirty="0">
              <a:ea typeface="华文楷体"/>
            </a:endParaRPr>
          </a:p>
        </p:txBody>
      </p:sp>
      <p:sp>
        <p:nvSpPr>
          <p:cNvPr id="3" name="Slide Number Placeholder 2">
            <a:extLst>
              <a:ext uri="{FF2B5EF4-FFF2-40B4-BE49-F238E27FC236}">
                <a16:creationId xmlns:a16="http://schemas.microsoft.com/office/drawing/2014/main" id="{24F47E5E-BE56-FF3E-0B69-22138BEDD53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72</a:t>
            </a:fld>
            <a:endParaRPr lang="en-US"/>
          </a:p>
        </p:txBody>
      </p:sp>
      <p:sp>
        <p:nvSpPr>
          <p:cNvPr id="4" name="TextBox 3">
            <a:extLst>
              <a:ext uri="{FF2B5EF4-FFF2-40B4-BE49-F238E27FC236}">
                <a16:creationId xmlns:a16="http://schemas.microsoft.com/office/drawing/2014/main" id="{ED8239DA-7D93-B599-E35A-F9DA1F0C6CDA}"/>
              </a:ext>
            </a:extLst>
          </p:cNvPr>
          <p:cNvSpPr txBox="1"/>
          <p:nvPr/>
        </p:nvSpPr>
        <p:spPr>
          <a:xfrm>
            <a:off x="6931218" y="767170"/>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Background</a:t>
            </a:r>
          </a:p>
        </p:txBody>
      </p:sp>
      <p:sp>
        <p:nvSpPr>
          <p:cNvPr id="5" name="TextBox 4">
            <a:extLst>
              <a:ext uri="{FF2B5EF4-FFF2-40B4-BE49-F238E27FC236}">
                <a16:creationId xmlns:a16="http://schemas.microsoft.com/office/drawing/2014/main" id="{5D4ED609-6C9F-E60F-9531-14B5C35B528E}"/>
              </a:ext>
            </a:extLst>
          </p:cNvPr>
          <p:cNvSpPr txBox="1"/>
          <p:nvPr/>
        </p:nvSpPr>
        <p:spPr>
          <a:xfrm>
            <a:off x="6931218" y="1887917"/>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Characterization</a:t>
            </a:r>
          </a:p>
        </p:txBody>
      </p:sp>
      <p:sp>
        <p:nvSpPr>
          <p:cNvPr id="6" name="Down Arrow 5">
            <a:extLst>
              <a:ext uri="{FF2B5EF4-FFF2-40B4-BE49-F238E27FC236}">
                <a16:creationId xmlns:a16="http://schemas.microsoft.com/office/drawing/2014/main" id="{E81E278F-E5A6-3C4D-7523-DF6CB7F8C782}"/>
              </a:ext>
            </a:extLst>
          </p:cNvPr>
          <p:cNvSpPr/>
          <p:nvPr/>
        </p:nvSpPr>
        <p:spPr>
          <a:xfrm>
            <a:off x="7715091" y="1182953"/>
            <a:ext cx="228649" cy="61431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5B3C582-F759-9174-A400-22A824691CC0}"/>
              </a:ext>
            </a:extLst>
          </p:cNvPr>
          <p:cNvSpPr txBox="1"/>
          <p:nvPr/>
        </p:nvSpPr>
        <p:spPr>
          <a:xfrm>
            <a:off x="6931218" y="3412640"/>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Enhancement</a:t>
            </a:r>
          </a:p>
        </p:txBody>
      </p:sp>
      <p:sp>
        <p:nvSpPr>
          <p:cNvPr id="8" name="Down Arrow 7">
            <a:extLst>
              <a:ext uri="{FF2B5EF4-FFF2-40B4-BE49-F238E27FC236}">
                <a16:creationId xmlns:a16="http://schemas.microsoft.com/office/drawing/2014/main" id="{07690AA4-281D-8383-992F-BBD8D0ADD4CE}"/>
              </a:ext>
            </a:extLst>
          </p:cNvPr>
          <p:cNvSpPr/>
          <p:nvPr/>
        </p:nvSpPr>
        <p:spPr>
          <a:xfrm>
            <a:off x="7715091" y="2339412"/>
            <a:ext cx="228649" cy="945381"/>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Slide Number Placeholder 1">
            <a:extLst>
              <a:ext uri="{FF2B5EF4-FFF2-40B4-BE49-F238E27FC236}">
                <a16:creationId xmlns:a16="http://schemas.microsoft.com/office/drawing/2014/main" id="{2BBCE009-94AE-1A7C-C36F-8924AF31F467}"/>
              </a:ext>
            </a:extLst>
          </p:cNvPr>
          <p:cNvSpPr txBox="1">
            <a:spLocks/>
          </p:cNvSpPr>
          <p:nvPr/>
        </p:nvSpPr>
        <p:spPr>
          <a:xfrm>
            <a:off x="8472458" y="4663217"/>
            <a:ext cx="548700" cy="393600"/>
          </a:xfrm>
          <a:prstGeom prst="ellipse">
            <a:avLst/>
          </a:prstGeom>
          <a:noFill/>
          <a:ln>
            <a:noFill/>
          </a:ln>
        </p:spPr>
        <p:txBody>
          <a:bodyPr spcFirstLastPara="1" wrap="square" lIns="18275" tIns="45700" rIns="18275" bIns="4570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1pPr>
            <a:lvl2pPr marL="0" marR="0" lvl="1"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2pPr>
            <a:lvl3pPr marL="0" marR="0" lvl="2"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3pPr>
            <a:lvl4pPr marL="0" marR="0" lvl="3"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4pPr>
            <a:lvl5pPr marL="0" marR="0" lvl="4"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5pPr>
            <a:lvl6pPr marL="0" marR="0" lvl="5"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6pPr>
            <a:lvl7pPr marL="0" marR="0" lvl="6"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7pPr>
            <a:lvl8pPr marL="0" marR="0" lvl="7"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8pPr>
            <a:lvl9pPr marL="0" marR="0" lvl="8"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9pPr>
          </a:lstStyle>
          <a:p>
            <a:pPr algn="r"/>
            <a:fld id="{00000000-1234-1234-1234-123412341234}" type="slidenum">
              <a:rPr lang="en" sz="1500" smtClean="0">
                <a:solidFill>
                  <a:schemeClr val="tx1"/>
                </a:solidFill>
              </a:rPr>
              <a:pPr algn="r"/>
              <a:t>72</a:t>
            </a:fld>
            <a:endParaRPr lang="en" sz="1500">
              <a:solidFill>
                <a:schemeClr val="tx1"/>
              </a:solidFill>
            </a:endParaRPr>
          </a:p>
        </p:txBody>
      </p:sp>
    </p:spTree>
    <p:extLst>
      <p:ext uri="{BB962C8B-B14F-4D97-AF65-F5344CB8AC3E}">
        <p14:creationId xmlns:p14="http://schemas.microsoft.com/office/powerpoint/2010/main" val="31898995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50BC7-FE18-B89A-0DC7-D63BF0A612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3A636D-0FF6-3CEA-151B-0547F2FA9EB8}"/>
              </a:ext>
            </a:extLst>
          </p:cNvPr>
          <p:cNvSpPr>
            <a:spLocks noGrp="1"/>
          </p:cNvSpPr>
          <p:nvPr>
            <p:ph type="ctrTitle"/>
          </p:nvPr>
        </p:nvSpPr>
        <p:spPr>
          <a:xfrm>
            <a:off x="417979" y="1676400"/>
            <a:ext cx="8308041" cy="1790700"/>
          </a:xfrm>
        </p:spPr>
        <p:txBody>
          <a:bodyPr anchor="ctr">
            <a:normAutofit/>
          </a:bodyPr>
          <a:lstStyle/>
          <a:p>
            <a:r>
              <a:rPr lang="en-US"/>
              <a:t>Discussion and Conclusion</a:t>
            </a:r>
          </a:p>
        </p:txBody>
      </p:sp>
      <p:sp>
        <p:nvSpPr>
          <p:cNvPr id="3" name="Slide Number Placeholder 2">
            <a:extLst>
              <a:ext uri="{FF2B5EF4-FFF2-40B4-BE49-F238E27FC236}">
                <a16:creationId xmlns:a16="http://schemas.microsoft.com/office/drawing/2014/main" id="{91FBE1F0-9FA1-4C67-DECF-BEE6A109F201}"/>
              </a:ext>
            </a:extLst>
          </p:cNvPr>
          <p:cNvSpPr>
            <a:spLocks noGrp="1"/>
          </p:cNvSpPr>
          <p:nvPr>
            <p:ph type="sldNum" sz="quarter" idx="12"/>
          </p:nvPr>
        </p:nvSpPr>
        <p:spPr/>
        <p:txBody>
          <a:bodyPr/>
          <a:lstStyle/>
          <a:p>
            <a:endParaRPr lang="en-US"/>
          </a:p>
        </p:txBody>
      </p:sp>
      <p:sp>
        <p:nvSpPr>
          <p:cNvPr id="4" name="Slide Number Placeholder 1">
            <a:extLst>
              <a:ext uri="{FF2B5EF4-FFF2-40B4-BE49-F238E27FC236}">
                <a16:creationId xmlns:a16="http://schemas.microsoft.com/office/drawing/2014/main" id="{D4F1562A-B976-C7BE-F173-D4F483508EA1}"/>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z="1500" smtClean="0"/>
              <a:pPr algn="r"/>
              <a:t>73</a:t>
            </a:fld>
            <a:endParaRPr lang="en" sz="1500"/>
          </a:p>
        </p:txBody>
      </p:sp>
    </p:spTree>
    <p:extLst>
      <p:ext uri="{BB962C8B-B14F-4D97-AF65-F5344CB8AC3E}">
        <p14:creationId xmlns:p14="http://schemas.microsoft.com/office/powerpoint/2010/main" val="31289549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11">
          <a:extLst>
            <a:ext uri="{FF2B5EF4-FFF2-40B4-BE49-F238E27FC236}">
              <a16:creationId xmlns:a16="http://schemas.microsoft.com/office/drawing/2014/main" id="{C6176714-AB1D-8F25-E565-7C5DB1A2FF0B}"/>
            </a:ext>
          </a:extLst>
        </p:cNvPr>
        <p:cNvGrpSpPr/>
        <p:nvPr/>
      </p:nvGrpSpPr>
      <p:grpSpPr>
        <a:xfrm>
          <a:off x="0" y="0"/>
          <a:ext cx="0" cy="0"/>
          <a:chOff x="0" y="0"/>
          <a:chExt cx="0" cy="0"/>
        </a:xfrm>
      </p:grpSpPr>
      <p:sp>
        <p:nvSpPr>
          <p:cNvPr id="512" name="Google Shape;512;p28">
            <a:extLst>
              <a:ext uri="{FF2B5EF4-FFF2-40B4-BE49-F238E27FC236}">
                <a16:creationId xmlns:a16="http://schemas.microsoft.com/office/drawing/2014/main" id="{5A1DAA09-46D7-2EB8-8777-3886EAFF0C32}"/>
              </a:ext>
            </a:extLst>
          </p:cNvPr>
          <p:cNvSpPr txBox="1">
            <a:spLocks noGrp="1"/>
          </p:cNvSpPr>
          <p:nvPr>
            <p:ph type="title"/>
          </p:nvPr>
        </p:nvSpPr>
        <p:spPr>
          <a:xfrm>
            <a:off x="277148" y="88822"/>
            <a:ext cx="8043862" cy="478631"/>
          </a:xfrm>
          <a:prstGeom prst="rect">
            <a:avLst/>
          </a:prstGeom>
          <a:noFill/>
          <a:ln>
            <a:noFill/>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Clr>
                <a:srgbClr val="262626"/>
              </a:buClr>
              <a:buSzPts val="1900"/>
              <a:buFont typeface="Calibri"/>
              <a:buNone/>
            </a:pPr>
            <a:r>
              <a:rPr lang="en-US" sz="3000" b="1"/>
              <a:t>Thesis Summary</a:t>
            </a:r>
            <a:endParaRPr sz="3000" b="1"/>
          </a:p>
        </p:txBody>
      </p:sp>
      <p:sp>
        <p:nvSpPr>
          <p:cNvPr id="2" name="Slide Number Placeholder 1">
            <a:extLst>
              <a:ext uri="{FF2B5EF4-FFF2-40B4-BE49-F238E27FC236}">
                <a16:creationId xmlns:a16="http://schemas.microsoft.com/office/drawing/2014/main" id="{3E40B3D7-76DA-764D-C8BE-E67A5874F07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74</a:t>
            </a:fld>
            <a:endParaRPr lang="en-US"/>
          </a:p>
        </p:txBody>
      </p:sp>
      <p:sp>
        <p:nvSpPr>
          <p:cNvPr id="4" name="Text Placeholder 2">
            <a:extLst>
              <a:ext uri="{FF2B5EF4-FFF2-40B4-BE49-F238E27FC236}">
                <a16:creationId xmlns:a16="http://schemas.microsoft.com/office/drawing/2014/main" id="{17BFB9DC-42AE-BAB4-D5D0-570D22BB4142}"/>
              </a:ext>
            </a:extLst>
          </p:cNvPr>
          <p:cNvSpPr>
            <a:spLocks noGrp="1"/>
          </p:cNvSpPr>
          <p:nvPr>
            <p:ph type="body" idx="1"/>
          </p:nvPr>
        </p:nvSpPr>
        <p:spPr>
          <a:xfrm>
            <a:off x="1114096" y="5663583"/>
            <a:ext cx="9021158" cy="3151499"/>
          </a:xfrm>
        </p:spPr>
        <p:txBody>
          <a:bodyPr>
            <a:normAutofit/>
          </a:bodyPr>
          <a:lstStyle/>
          <a:p>
            <a:pPr marL="0" rtl="0">
              <a:lnSpc>
                <a:spcPct val="200000"/>
              </a:lnSpc>
              <a:buNone/>
            </a:pPr>
            <a:endParaRPr lang="en-US" sz="20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86D5D65-CEE8-93EB-12E9-B849DB0CC2F1}"/>
              </a:ext>
            </a:extLst>
          </p:cNvPr>
          <p:cNvSpPr txBox="1"/>
          <p:nvPr/>
        </p:nvSpPr>
        <p:spPr>
          <a:xfrm>
            <a:off x="459274" y="690401"/>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Background</a:t>
            </a:r>
          </a:p>
        </p:txBody>
      </p:sp>
      <p:sp>
        <p:nvSpPr>
          <p:cNvPr id="5" name="TextBox 4">
            <a:extLst>
              <a:ext uri="{FF2B5EF4-FFF2-40B4-BE49-F238E27FC236}">
                <a16:creationId xmlns:a16="http://schemas.microsoft.com/office/drawing/2014/main" id="{9AF48BFD-AB00-555E-4FC1-DE550178980F}"/>
              </a:ext>
            </a:extLst>
          </p:cNvPr>
          <p:cNvSpPr txBox="1"/>
          <p:nvPr/>
        </p:nvSpPr>
        <p:spPr>
          <a:xfrm>
            <a:off x="459274" y="1925543"/>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Characterization</a:t>
            </a:r>
          </a:p>
        </p:txBody>
      </p:sp>
      <p:sp>
        <p:nvSpPr>
          <p:cNvPr id="6" name="Down Arrow 5">
            <a:extLst>
              <a:ext uri="{FF2B5EF4-FFF2-40B4-BE49-F238E27FC236}">
                <a16:creationId xmlns:a16="http://schemas.microsoft.com/office/drawing/2014/main" id="{F7DF184F-FE2A-9C2D-381A-496854DA69B2}"/>
              </a:ext>
            </a:extLst>
          </p:cNvPr>
          <p:cNvSpPr/>
          <p:nvPr/>
        </p:nvSpPr>
        <p:spPr>
          <a:xfrm>
            <a:off x="1205804" y="1167782"/>
            <a:ext cx="263105" cy="649711"/>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A0241E1-1CCD-D728-6693-9719FBF6BB02}"/>
              </a:ext>
            </a:extLst>
          </p:cNvPr>
          <p:cNvSpPr txBox="1"/>
          <p:nvPr/>
        </p:nvSpPr>
        <p:spPr>
          <a:xfrm>
            <a:off x="3416420" y="690401"/>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Trad. Software</a:t>
            </a:r>
          </a:p>
        </p:txBody>
      </p:sp>
      <p:sp>
        <p:nvSpPr>
          <p:cNvPr id="11" name="TextBox 10">
            <a:extLst>
              <a:ext uri="{FF2B5EF4-FFF2-40B4-BE49-F238E27FC236}">
                <a16:creationId xmlns:a16="http://schemas.microsoft.com/office/drawing/2014/main" id="{76DA7C04-E8B6-4A4E-D0BE-ED92E1A6B90B}"/>
              </a:ext>
            </a:extLst>
          </p:cNvPr>
          <p:cNvSpPr txBox="1"/>
          <p:nvPr/>
        </p:nvSpPr>
        <p:spPr>
          <a:xfrm>
            <a:off x="5656201" y="627103"/>
            <a:ext cx="89250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Reuse</a:t>
            </a:r>
          </a:p>
        </p:txBody>
      </p:sp>
      <p:sp>
        <p:nvSpPr>
          <p:cNvPr id="12" name="TextBox 11">
            <a:extLst>
              <a:ext uri="{FF2B5EF4-FFF2-40B4-BE49-F238E27FC236}">
                <a16:creationId xmlns:a16="http://schemas.microsoft.com/office/drawing/2014/main" id="{63EBAB8F-72EF-CB99-05F4-B21A0A3A0023}"/>
              </a:ext>
            </a:extLst>
          </p:cNvPr>
          <p:cNvSpPr txBox="1"/>
          <p:nvPr/>
        </p:nvSpPr>
        <p:spPr>
          <a:xfrm>
            <a:off x="5656199" y="1113586"/>
            <a:ext cx="89250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Trust</a:t>
            </a:r>
          </a:p>
        </p:txBody>
      </p:sp>
      <p:cxnSp>
        <p:nvCxnSpPr>
          <p:cNvPr id="13" name="Straight Connector 12">
            <a:extLst>
              <a:ext uri="{FF2B5EF4-FFF2-40B4-BE49-F238E27FC236}">
                <a16:creationId xmlns:a16="http://schemas.microsoft.com/office/drawing/2014/main" id="{BC1015A6-2DB3-4E8B-7041-9509231A39C8}"/>
              </a:ext>
            </a:extLst>
          </p:cNvPr>
          <p:cNvCxnSpPr>
            <a:cxnSpLocks/>
            <a:stCxn id="3" idx="3"/>
            <a:endCxn id="10" idx="1"/>
          </p:cNvCxnSpPr>
          <p:nvPr/>
        </p:nvCxnSpPr>
        <p:spPr>
          <a:xfrm>
            <a:off x="2255673" y="875067"/>
            <a:ext cx="1160747" cy="0"/>
          </a:xfrm>
          <a:prstGeom prst="line">
            <a:avLst/>
          </a:prstGeom>
          <a:ln w="63500"/>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07A737C3-A3E9-26B5-7178-3F3D9FA4BBBF}"/>
              </a:ext>
            </a:extLst>
          </p:cNvPr>
          <p:cNvCxnSpPr>
            <a:cxnSpLocks/>
            <a:stCxn id="10" idx="3"/>
            <a:endCxn id="11" idx="1"/>
          </p:cNvCxnSpPr>
          <p:nvPr/>
        </p:nvCxnSpPr>
        <p:spPr>
          <a:xfrm flipV="1">
            <a:off x="5212819" y="811769"/>
            <a:ext cx="443382" cy="63298"/>
          </a:xfrm>
          <a:prstGeom prst="line">
            <a:avLst/>
          </a:prstGeom>
          <a:ln w="63500"/>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CE1CFEEE-6B09-1A38-2AF2-7E67AD39BED2}"/>
              </a:ext>
            </a:extLst>
          </p:cNvPr>
          <p:cNvCxnSpPr>
            <a:cxnSpLocks/>
            <a:stCxn id="10" idx="3"/>
            <a:endCxn id="12" idx="1"/>
          </p:cNvCxnSpPr>
          <p:nvPr/>
        </p:nvCxnSpPr>
        <p:spPr>
          <a:xfrm>
            <a:off x="5212819" y="875067"/>
            <a:ext cx="443380" cy="423185"/>
          </a:xfrm>
          <a:prstGeom prst="line">
            <a:avLst/>
          </a:prstGeom>
          <a:ln w="63500"/>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3006A388-99DD-AF35-44BB-AFA187F9B3A6}"/>
              </a:ext>
            </a:extLst>
          </p:cNvPr>
          <p:cNvSpPr txBox="1"/>
          <p:nvPr/>
        </p:nvSpPr>
        <p:spPr>
          <a:xfrm>
            <a:off x="3527856" y="1615578"/>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PTMs</a:t>
            </a:r>
          </a:p>
        </p:txBody>
      </p:sp>
      <p:cxnSp>
        <p:nvCxnSpPr>
          <p:cNvPr id="17" name="Straight Connector 16">
            <a:extLst>
              <a:ext uri="{FF2B5EF4-FFF2-40B4-BE49-F238E27FC236}">
                <a16:creationId xmlns:a16="http://schemas.microsoft.com/office/drawing/2014/main" id="{71CC0B11-761A-7105-A289-FE66B18E8D5E}"/>
              </a:ext>
            </a:extLst>
          </p:cNvPr>
          <p:cNvCxnSpPr>
            <a:cxnSpLocks/>
            <a:stCxn id="16" idx="1"/>
            <a:endCxn id="3" idx="3"/>
          </p:cNvCxnSpPr>
          <p:nvPr/>
        </p:nvCxnSpPr>
        <p:spPr>
          <a:xfrm flipH="1" flipV="1">
            <a:off x="2255673" y="875067"/>
            <a:ext cx="1272183" cy="925177"/>
          </a:xfrm>
          <a:prstGeom prst="line">
            <a:avLst/>
          </a:prstGeom>
          <a:ln w="63500"/>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D9DDE9A8-0CA9-9C28-599B-BC274D871B77}"/>
              </a:ext>
            </a:extLst>
          </p:cNvPr>
          <p:cNvCxnSpPr>
            <a:cxnSpLocks/>
            <a:stCxn id="5" idx="3"/>
            <a:endCxn id="40" idx="1"/>
          </p:cNvCxnSpPr>
          <p:nvPr/>
        </p:nvCxnSpPr>
        <p:spPr>
          <a:xfrm>
            <a:off x="2255673" y="2110209"/>
            <a:ext cx="1272183" cy="102857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2DFE2DB2-B4CC-3C6B-842D-242EBC7C400F}"/>
              </a:ext>
            </a:extLst>
          </p:cNvPr>
          <p:cNvCxnSpPr>
            <a:cxnSpLocks/>
            <a:stCxn id="21" idx="3"/>
            <a:endCxn id="40" idx="1"/>
          </p:cNvCxnSpPr>
          <p:nvPr/>
        </p:nvCxnSpPr>
        <p:spPr>
          <a:xfrm flipV="1">
            <a:off x="2255672" y="3138784"/>
            <a:ext cx="1272184" cy="494631"/>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A05E6A39-31EF-2DEC-88C4-2F1E0522B414}"/>
              </a:ext>
            </a:extLst>
          </p:cNvPr>
          <p:cNvSpPr txBox="1"/>
          <p:nvPr/>
        </p:nvSpPr>
        <p:spPr>
          <a:xfrm>
            <a:off x="459273" y="3448749"/>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Enhancement</a:t>
            </a:r>
          </a:p>
        </p:txBody>
      </p:sp>
      <p:sp>
        <p:nvSpPr>
          <p:cNvPr id="22" name="Down Arrow 21">
            <a:extLst>
              <a:ext uri="{FF2B5EF4-FFF2-40B4-BE49-F238E27FC236}">
                <a16:creationId xmlns:a16="http://schemas.microsoft.com/office/drawing/2014/main" id="{510D6221-DCFC-F4D8-7A8F-ED62E4F97BAD}"/>
              </a:ext>
            </a:extLst>
          </p:cNvPr>
          <p:cNvSpPr/>
          <p:nvPr/>
        </p:nvSpPr>
        <p:spPr>
          <a:xfrm>
            <a:off x="1197492" y="2435821"/>
            <a:ext cx="263105" cy="85405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5B41639-5141-E755-C8E9-10C4EE37AF64}"/>
              </a:ext>
            </a:extLst>
          </p:cNvPr>
          <p:cNvSpPr txBox="1"/>
          <p:nvPr/>
        </p:nvSpPr>
        <p:spPr>
          <a:xfrm>
            <a:off x="5656199" y="1612087"/>
            <a:ext cx="89250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Reuse</a:t>
            </a:r>
          </a:p>
        </p:txBody>
      </p:sp>
      <p:sp>
        <p:nvSpPr>
          <p:cNvPr id="32" name="TextBox 31">
            <a:extLst>
              <a:ext uri="{FF2B5EF4-FFF2-40B4-BE49-F238E27FC236}">
                <a16:creationId xmlns:a16="http://schemas.microsoft.com/office/drawing/2014/main" id="{58286CF3-80D6-7B70-55E5-90FB4F601BC0}"/>
              </a:ext>
            </a:extLst>
          </p:cNvPr>
          <p:cNvSpPr txBox="1"/>
          <p:nvPr/>
        </p:nvSpPr>
        <p:spPr>
          <a:xfrm>
            <a:off x="5656200" y="2124390"/>
            <a:ext cx="89250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Trust</a:t>
            </a:r>
          </a:p>
        </p:txBody>
      </p:sp>
      <p:cxnSp>
        <p:nvCxnSpPr>
          <p:cNvPr id="33" name="Straight Connector 32">
            <a:extLst>
              <a:ext uri="{FF2B5EF4-FFF2-40B4-BE49-F238E27FC236}">
                <a16:creationId xmlns:a16="http://schemas.microsoft.com/office/drawing/2014/main" id="{0E1352C3-513F-DBD5-88C2-B5A840C810E5}"/>
              </a:ext>
            </a:extLst>
          </p:cNvPr>
          <p:cNvCxnSpPr>
            <a:cxnSpLocks/>
            <a:stCxn id="16" idx="3"/>
            <a:endCxn id="31" idx="1"/>
          </p:cNvCxnSpPr>
          <p:nvPr/>
        </p:nvCxnSpPr>
        <p:spPr>
          <a:xfrm flipV="1">
            <a:off x="5324255" y="1796753"/>
            <a:ext cx="331944" cy="3491"/>
          </a:xfrm>
          <a:prstGeom prst="line">
            <a:avLst/>
          </a:prstGeom>
          <a:ln w="63500"/>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87A60C73-7EEA-DA54-C84C-53259A503328}"/>
              </a:ext>
            </a:extLst>
          </p:cNvPr>
          <p:cNvCxnSpPr>
            <a:cxnSpLocks/>
            <a:stCxn id="16" idx="3"/>
            <a:endCxn id="32" idx="1"/>
          </p:cNvCxnSpPr>
          <p:nvPr/>
        </p:nvCxnSpPr>
        <p:spPr>
          <a:xfrm>
            <a:off x="5324255" y="1800244"/>
            <a:ext cx="331945" cy="508812"/>
          </a:xfrm>
          <a:prstGeom prst="line">
            <a:avLst/>
          </a:prstGeom>
          <a:ln w="63500"/>
        </p:spPr>
        <p:style>
          <a:lnRef idx="3">
            <a:schemeClr val="dk1"/>
          </a:lnRef>
          <a:fillRef idx="0">
            <a:schemeClr val="dk1"/>
          </a:fillRef>
          <a:effectRef idx="2">
            <a:schemeClr val="dk1"/>
          </a:effectRef>
          <a:fontRef idx="minor">
            <a:schemeClr val="tx1"/>
          </a:fontRef>
        </p:style>
      </p:cxnSp>
      <p:sp>
        <p:nvSpPr>
          <p:cNvPr id="40" name="TextBox 39">
            <a:extLst>
              <a:ext uri="{FF2B5EF4-FFF2-40B4-BE49-F238E27FC236}">
                <a16:creationId xmlns:a16="http://schemas.microsoft.com/office/drawing/2014/main" id="{9209CFD9-093D-D174-06EB-BCE8150971D2}"/>
              </a:ext>
            </a:extLst>
          </p:cNvPr>
          <p:cNvSpPr txBox="1"/>
          <p:nvPr/>
        </p:nvSpPr>
        <p:spPr>
          <a:xfrm>
            <a:off x="3527856" y="2954118"/>
            <a:ext cx="1796399" cy="369332"/>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a:t>This Thesis</a:t>
            </a:r>
          </a:p>
        </p:txBody>
      </p:sp>
      <p:sp>
        <p:nvSpPr>
          <p:cNvPr id="45" name="Down Arrow 44">
            <a:extLst>
              <a:ext uri="{FF2B5EF4-FFF2-40B4-BE49-F238E27FC236}">
                <a16:creationId xmlns:a16="http://schemas.microsoft.com/office/drawing/2014/main" id="{5E58182F-2DD0-7900-4D7D-EE1B54296B58}"/>
              </a:ext>
            </a:extLst>
          </p:cNvPr>
          <p:cNvSpPr/>
          <p:nvPr/>
        </p:nvSpPr>
        <p:spPr>
          <a:xfrm rot="10800000">
            <a:off x="4294501" y="2124389"/>
            <a:ext cx="263105" cy="707483"/>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BACB86AB-128B-58C4-5EC3-49C19B869598}"/>
              </a:ext>
            </a:extLst>
          </p:cNvPr>
          <p:cNvSpPr txBox="1"/>
          <p:nvPr/>
        </p:nvSpPr>
        <p:spPr>
          <a:xfrm>
            <a:off x="2255671" y="3404893"/>
            <a:ext cx="7204842" cy="1668918"/>
          </a:xfrm>
          <a:prstGeom prst="rect">
            <a:avLst/>
          </a:prstGeom>
          <a:noFill/>
        </p:spPr>
        <p:txBody>
          <a:bodyPr wrap="square">
            <a:spAutoFit/>
          </a:bodyPr>
          <a:lstStyle/>
          <a:p>
            <a:pPr marL="457200" lvl="0" indent="-342900" algn="l" rtl="0">
              <a:lnSpc>
                <a:spcPct val="200000"/>
              </a:lnSpc>
              <a:spcBef>
                <a:spcPts val="0"/>
              </a:spcBef>
              <a:spcAft>
                <a:spcPts val="0"/>
              </a:spcAft>
              <a:buClr>
                <a:schemeClr val="dk1"/>
              </a:buClr>
              <a:buSzPts val="1800"/>
              <a:buAutoNum type="arabicPeriod"/>
            </a:pPr>
            <a:r>
              <a:rPr lang="en-US" sz="1800">
                <a:solidFill>
                  <a:schemeClr val="dk1"/>
                </a:solidFill>
              </a:rPr>
              <a:t>Characterizing the </a:t>
            </a:r>
            <a:r>
              <a:rPr lang="en-US" sz="1800" b="1" u="sng">
                <a:solidFill>
                  <a:schemeClr val="dk1"/>
                </a:solidFill>
              </a:rPr>
              <a:t>open problems</a:t>
            </a:r>
            <a:r>
              <a:rPr lang="en-US" sz="1800">
                <a:solidFill>
                  <a:schemeClr val="dk1"/>
                </a:solidFill>
              </a:rPr>
              <a:t> of trustworthy PTM reuse</a:t>
            </a:r>
          </a:p>
          <a:p>
            <a:pPr marL="457200" lvl="0" indent="-342900" algn="l" rtl="0">
              <a:lnSpc>
                <a:spcPct val="200000"/>
              </a:lnSpc>
              <a:spcBef>
                <a:spcPts val="0"/>
              </a:spcBef>
              <a:spcAft>
                <a:spcPts val="0"/>
              </a:spcAft>
              <a:buClr>
                <a:schemeClr val="dk1"/>
              </a:buClr>
              <a:buSzPts val="1800"/>
              <a:buAutoNum type="arabicPeriod"/>
            </a:pPr>
            <a:r>
              <a:rPr lang="en-US" sz="1800">
                <a:solidFill>
                  <a:schemeClr val="dk1"/>
                </a:solidFill>
              </a:rPr>
              <a:t>Developing </a:t>
            </a:r>
            <a:r>
              <a:rPr lang="en-US" sz="1800" b="1" u="sng">
                <a:solidFill>
                  <a:schemeClr val="dk1"/>
                </a:solidFill>
              </a:rPr>
              <a:t>tools</a:t>
            </a:r>
            <a:r>
              <a:rPr lang="en-US" sz="1800">
                <a:solidFill>
                  <a:schemeClr val="dk1"/>
                </a:solidFill>
              </a:rPr>
              <a:t> to improve PTM trustworthiness and reusability</a:t>
            </a:r>
          </a:p>
          <a:p>
            <a:pPr marL="457200" lvl="0" indent="-342900">
              <a:lnSpc>
                <a:spcPct val="200000"/>
              </a:lnSpc>
              <a:buClr>
                <a:schemeClr val="dk1"/>
              </a:buClr>
              <a:buSzPts val="1800"/>
              <a:buAutoNum type="arabicPeriod"/>
            </a:pPr>
            <a:r>
              <a:rPr lang="en-US" sz="1800">
                <a:solidFill>
                  <a:schemeClr val="dk1"/>
                </a:solidFill>
              </a:rPr>
              <a:t>Publishing </a:t>
            </a:r>
            <a:r>
              <a:rPr lang="en-US" sz="1800" b="1" u="sng">
                <a:solidFill>
                  <a:schemeClr val="dk1"/>
                </a:solidFill>
              </a:rPr>
              <a:t>datasets</a:t>
            </a:r>
            <a:r>
              <a:rPr lang="en-US" sz="1800">
                <a:solidFill>
                  <a:schemeClr val="dk1"/>
                </a:solidFill>
              </a:rPr>
              <a:t> for the larger research community</a:t>
            </a:r>
          </a:p>
        </p:txBody>
      </p:sp>
      <p:sp>
        <p:nvSpPr>
          <p:cNvPr id="61" name="Slide Number Placeholder 1">
            <a:extLst>
              <a:ext uri="{FF2B5EF4-FFF2-40B4-BE49-F238E27FC236}">
                <a16:creationId xmlns:a16="http://schemas.microsoft.com/office/drawing/2014/main" id="{5443233C-45A9-4B8E-4C6B-32DB464EADBB}"/>
              </a:ext>
            </a:extLst>
          </p:cNvPr>
          <p:cNvSpPr txBox="1">
            <a:spLocks/>
          </p:cNvSpPr>
          <p:nvPr/>
        </p:nvSpPr>
        <p:spPr>
          <a:xfrm>
            <a:off x="8472458" y="4663217"/>
            <a:ext cx="548700" cy="393600"/>
          </a:xfrm>
          <a:prstGeom prst="ellipse">
            <a:avLst/>
          </a:prstGeom>
          <a:noFill/>
          <a:ln>
            <a:noFill/>
          </a:ln>
        </p:spPr>
        <p:txBody>
          <a:bodyPr spcFirstLastPara="1" wrap="square" lIns="18275" tIns="45700" rIns="18275" bIns="4570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1pPr>
            <a:lvl2pPr marL="0" marR="0" lvl="1"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2pPr>
            <a:lvl3pPr marL="0" marR="0" lvl="2"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3pPr>
            <a:lvl4pPr marL="0" marR="0" lvl="3"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4pPr>
            <a:lvl5pPr marL="0" marR="0" lvl="4"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5pPr>
            <a:lvl6pPr marL="0" marR="0" lvl="5"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6pPr>
            <a:lvl7pPr marL="0" marR="0" lvl="6"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7pPr>
            <a:lvl8pPr marL="0" marR="0" lvl="7"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8pPr>
            <a:lvl9pPr marL="0" marR="0" lvl="8"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9pPr>
          </a:lstStyle>
          <a:p>
            <a:pPr algn="r"/>
            <a:fld id="{00000000-1234-1234-1234-123412341234}" type="slidenum">
              <a:rPr lang="en" sz="1500" smtClean="0">
                <a:solidFill>
                  <a:schemeClr val="tx1"/>
                </a:solidFill>
              </a:rPr>
              <a:pPr algn="r"/>
              <a:t>74</a:t>
            </a:fld>
            <a:endParaRPr lang="en" sz="1500">
              <a:solidFill>
                <a:schemeClr val="tx1"/>
              </a:solidFill>
            </a:endParaRPr>
          </a:p>
        </p:txBody>
      </p:sp>
    </p:spTree>
    <p:extLst>
      <p:ext uri="{BB962C8B-B14F-4D97-AF65-F5344CB8AC3E}">
        <p14:creationId xmlns:p14="http://schemas.microsoft.com/office/powerpoint/2010/main" val="6147032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11">
          <a:extLst>
            <a:ext uri="{FF2B5EF4-FFF2-40B4-BE49-F238E27FC236}">
              <a16:creationId xmlns:a16="http://schemas.microsoft.com/office/drawing/2014/main" id="{516B3ADA-4AF7-EB7B-5744-C3AB95580CD0}"/>
            </a:ext>
          </a:extLst>
        </p:cNvPr>
        <p:cNvGrpSpPr/>
        <p:nvPr/>
      </p:nvGrpSpPr>
      <p:grpSpPr>
        <a:xfrm>
          <a:off x="0" y="0"/>
          <a:ext cx="0" cy="0"/>
          <a:chOff x="0" y="0"/>
          <a:chExt cx="0" cy="0"/>
        </a:xfrm>
      </p:grpSpPr>
      <p:sp>
        <p:nvSpPr>
          <p:cNvPr id="512" name="Google Shape;512;p28">
            <a:extLst>
              <a:ext uri="{FF2B5EF4-FFF2-40B4-BE49-F238E27FC236}">
                <a16:creationId xmlns:a16="http://schemas.microsoft.com/office/drawing/2014/main" id="{32E9AA7F-585A-C87D-049E-E342985A083E}"/>
              </a:ext>
            </a:extLst>
          </p:cNvPr>
          <p:cNvSpPr txBox="1">
            <a:spLocks noGrp="1"/>
          </p:cNvSpPr>
          <p:nvPr>
            <p:ph type="title"/>
          </p:nvPr>
        </p:nvSpPr>
        <p:spPr>
          <a:xfrm>
            <a:off x="550069" y="70605"/>
            <a:ext cx="8043862" cy="478631"/>
          </a:xfrm>
          <a:prstGeom prst="rect">
            <a:avLst/>
          </a:prstGeom>
          <a:noFill/>
          <a:ln>
            <a:noFill/>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Clr>
                <a:srgbClr val="262626"/>
              </a:buClr>
              <a:buSzPts val="1900"/>
              <a:buFont typeface="Calibri"/>
              <a:buNone/>
            </a:pPr>
            <a:r>
              <a:rPr lang="en-US" sz="3000" b="1"/>
              <a:t>Acknowledgements</a:t>
            </a:r>
            <a:endParaRPr sz="3000" b="1"/>
          </a:p>
        </p:txBody>
      </p:sp>
      <p:sp>
        <p:nvSpPr>
          <p:cNvPr id="2" name="Slide Number Placeholder 1">
            <a:extLst>
              <a:ext uri="{FF2B5EF4-FFF2-40B4-BE49-F238E27FC236}">
                <a16:creationId xmlns:a16="http://schemas.microsoft.com/office/drawing/2014/main" id="{1ABF80D3-EC65-2406-3690-9E598A5226D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75</a:t>
            </a:fld>
            <a:endParaRPr lang="en-US"/>
          </a:p>
        </p:txBody>
      </p:sp>
      <p:sp>
        <p:nvSpPr>
          <p:cNvPr id="3" name="Slide Number Placeholder 1">
            <a:extLst>
              <a:ext uri="{FF2B5EF4-FFF2-40B4-BE49-F238E27FC236}">
                <a16:creationId xmlns:a16="http://schemas.microsoft.com/office/drawing/2014/main" id="{60E09690-F75A-7874-67C2-9A0CB22A2CC9}"/>
              </a:ext>
            </a:extLst>
          </p:cNvPr>
          <p:cNvSpPr txBox="1">
            <a:spLocks/>
          </p:cNvSpPr>
          <p:nvPr/>
        </p:nvSpPr>
        <p:spPr>
          <a:xfrm>
            <a:off x="8472458" y="4663217"/>
            <a:ext cx="548700" cy="393600"/>
          </a:xfrm>
          <a:prstGeom prst="ellipse">
            <a:avLst/>
          </a:prstGeom>
          <a:noFill/>
          <a:ln>
            <a:noFill/>
          </a:ln>
        </p:spPr>
        <p:txBody>
          <a:bodyPr spcFirstLastPara="1" wrap="square" lIns="18275" tIns="45700" rIns="18275" bIns="4570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1pPr>
            <a:lvl2pPr marL="0" marR="0" lvl="1"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2pPr>
            <a:lvl3pPr marL="0" marR="0" lvl="2"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3pPr>
            <a:lvl4pPr marL="0" marR="0" lvl="3"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4pPr>
            <a:lvl5pPr marL="0" marR="0" lvl="4"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5pPr>
            <a:lvl6pPr marL="0" marR="0" lvl="5"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6pPr>
            <a:lvl7pPr marL="0" marR="0" lvl="6"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7pPr>
            <a:lvl8pPr marL="0" marR="0" lvl="7"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8pPr>
            <a:lvl9pPr marL="0" marR="0" lvl="8"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9pPr>
          </a:lstStyle>
          <a:p>
            <a:pPr algn="r"/>
            <a:fld id="{00000000-1234-1234-1234-123412341234}" type="slidenum">
              <a:rPr lang="en" sz="1500" smtClean="0">
                <a:solidFill>
                  <a:schemeClr val="tx1"/>
                </a:solidFill>
              </a:rPr>
              <a:pPr algn="r"/>
              <a:t>75</a:t>
            </a:fld>
            <a:endParaRPr lang="en" sz="1500">
              <a:solidFill>
                <a:schemeClr val="tx1"/>
              </a:solidFill>
            </a:endParaRPr>
          </a:p>
        </p:txBody>
      </p:sp>
      <p:pic>
        <p:nvPicPr>
          <p:cNvPr id="17410" name="Picture 2" descr="ECE Logos - Elmore Family School of Electrical and Computer Engineering - Purdue  University">
            <a:extLst>
              <a:ext uri="{FF2B5EF4-FFF2-40B4-BE49-F238E27FC236}">
                <a16:creationId xmlns:a16="http://schemas.microsoft.com/office/drawing/2014/main" id="{5B47477F-91EF-9808-239C-709B0EA9A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380" y="2444995"/>
            <a:ext cx="1788247" cy="1157890"/>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267;g5505122360270894_151">
            <a:extLst>
              <a:ext uri="{FF2B5EF4-FFF2-40B4-BE49-F238E27FC236}">
                <a16:creationId xmlns:a16="http://schemas.microsoft.com/office/drawing/2014/main" id="{A2B6CC0D-42E1-6CC2-1DDA-B3370A43AF3F}"/>
              </a:ext>
            </a:extLst>
          </p:cNvPr>
          <p:cNvPicPr preferRelativeResize="0"/>
          <p:nvPr/>
        </p:nvPicPr>
        <p:blipFill rotWithShape="1">
          <a:blip r:embed="rId4">
            <a:alphaModFix/>
          </a:blip>
          <a:srcRect/>
          <a:stretch/>
        </p:blipFill>
        <p:spPr>
          <a:xfrm>
            <a:off x="3072421" y="2800147"/>
            <a:ext cx="2999158" cy="659815"/>
          </a:xfrm>
          <a:prstGeom prst="rect">
            <a:avLst/>
          </a:prstGeom>
          <a:noFill/>
          <a:ln>
            <a:noFill/>
          </a:ln>
        </p:spPr>
      </p:pic>
      <p:pic>
        <p:nvPicPr>
          <p:cNvPr id="5" name="Google Shape;254;g5505122360270894_151" descr="Cisco - Wikipedia">
            <a:extLst>
              <a:ext uri="{FF2B5EF4-FFF2-40B4-BE49-F238E27FC236}">
                <a16:creationId xmlns:a16="http://schemas.microsoft.com/office/drawing/2014/main" id="{4771FA7E-E36A-58AA-4169-A928E716785B}"/>
              </a:ext>
            </a:extLst>
          </p:cNvPr>
          <p:cNvPicPr preferRelativeResize="0"/>
          <p:nvPr/>
        </p:nvPicPr>
        <p:blipFill rotWithShape="1">
          <a:blip r:embed="rId5">
            <a:alphaModFix/>
          </a:blip>
          <a:srcRect/>
          <a:stretch/>
        </p:blipFill>
        <p:spPr>
          <a:xfrm>
            <a:off x="3642865" y="3771712"/>
            <a:ext cx="1858270" cy="763736"/>
          </a:xfrm>
          <a:prstGeom prst="rect">
            <a:avLst/>
          </a:prstGeom>
          <a:noFill/>
          <a:ln>
            <a:noFill/>
          </a:ln>
        </p:spPr>
      </p:pic>
      <p:pic>
        <p:nvPicPr>
          <p:cNvPr id="17412" name="Picture 4" descr="Queen's Logo | Queen's Encyclopedia">
            <a:extLst>
              <a:ext uri="{FF2B5EF4-FFF2-40B4-BE49-F238E27FC236}">
                <a16:creationId xmlns:a16="http://schemas.microsoft.com/office/drawing/2014/main" id="{3C4F4A3B-AF10-47CA-EF92-AE30C42AEF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624" y="2488399"/>
            <a:ext cx="1687715" cy="12833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ocket · GitHub">
            <a:extLst>
              <a:ext uri="{FF2B5EF4-FFF2-40B4-BE49-F238E27FC236}">
                <a16:creationId xmlns:a16="http://schemas.microsoft.com/office/drawing/2014/main" id="{1B2448BD-F76C-1885-EB57-AF61583552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6573" y="3892718"/>
            <a:ext cx="2128167" cy="709389"/>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google&quot; Icon - Download for free – Iconduck">
            <a:extLst>
              <a:ext uri="{FF2B5EF4-FFF2-40B4-BE49-F238E27FC236}">
                <a16:creationId xmlns:a16="http://schemas.microsoft.com/office/drawing/2014/main" id="{1FA3432F-3059-16BE-E3B2-AB881F4843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97" y="3865545"/>
            <a:ext cx="2327579" cy="763737"/>
          </a:xfrm>
          <a:prstGeom prst="rect">
            <a:avLst/>
          </a:prstGeom>
          <a:noFill/>
          <a:extLst>
            <a:ext uri="{909E8E84-426E-40DD-AFC4-6F175D3DCCD1}">
              <a14:hiddenFill xmlns:a14="http://schemas.microsoft.com/office/drawing/2010/main">
                <a:solidFill>
                  <a:srgbClr val="FFFFFF"/>
                </a:solidFill>
              </a14:hiddenFill>
            </a:ext>
          </a:extLst>
        </p:spPr>
      </p:pic>
      <p:pic>
        <p:nvPicPr>
          <p:cNvPr id="17424" name="Picture 16">
            <a:extLst>
              <a:ext uri="{FF2B5EF4-FFF2-40B4-BE49-F238E27FC236}">
                <a16:creationId xmlns:a16="http://schemas.microsoft.com/office/drawing/2014/main" id="{30D35DB6-F89F-A0BA-4E7B-2E8DA557A1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04840" y="878704"/>
            <a:ext cx="3334320" cy="1435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71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89A1C54-5519-E71E-DC9A-20840F82A3D8}"/>
              </a:ext>
            </a:extLst>
          </p:cNvPr>
          <p:cNvSpPr>
            <a:spLocks noGrp="1"/>
          </p:cNvSpPr>
          <p:nvPr>
            <p:ph type="title"/>
          </p:nvPr>
        </p:nvSpPr>
        <p:spPr>
          <a:xfrm>
            <a:off x="603803" y="1849710"/>
            <a:ext cx="5986234" cy="539818"/>
          </a:xfrm>
        </p:spPr>
        <p:txBody>
          <a:bodyPr/>
          <a:lstStyle/>
          <a:p>
            <a:r>
              <a:rPr lang="en-US"/>
              <a:t>THANK YOU!</a:t>
            </a:r>
          </a:p>
        </p:txBody>
      </p:sp>
      <p:sp>
        <p:nvSpPr>
          <p:cNvPr id="10" name="Text Placeholder 2">
            <a:extLst>
              <a:ext uri="{FF2B5EF4-FFF2-40B4-BE49-F238E27FC236}">
                <a16:creationId xmlns:a16="http://schemas.microsoft.com/office/drawing/2014/main" id="{C994AB9C-3CEB-255C-3E2D-6263FEDC0BC3}"/>
              </a:ext>
            </a:extLst>
          </p:cNvPr>
          <p:cNvSpPr>
            <a:spLocks noGrp="1"/>
          </p:cNvSpPr>
          <p:nvPr>
            <p:ph type="body" sz="quarter" idx="10"/>
          </p:nvPr>
        </p:nvSpPr>
        <p:spPr>
          <a:xfrm>
            <a:off x="693255" y="2575508"/>
            <a:ext cx="5905925" cy="336947"/>
          </a:xfrm>
        </p:spPr>
        <p:txBody>
          <a:bodyPr/>
          <a:lstStyle/>
          <a:p>
            <a:r>
              <a:rPr lang="en-US"/>
              <a:t>jiang784@purdue.edu</a:t>
            </a:r>
          </a:p>
        </p:txBody>
      </p:sp>
    </p:spTree>
    <p:extLst>
      <p:ext uri="{BB962C8B-B14F-4D97-AF65-F5344CB8AC3E}">
        <p14:creationId xmlns:p14="http://schemas.microsoft.com/office/powerpoint/2010/main" val="25576865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59">
          <a:extLst>
            <a:ext uri="{FF2B5EF4-FFF2-40B4-BE49-F238E27FC236}">
              <a16:creationId xmlns:a16="http://schemas.microsoft.com/office/drawing/2014/main" id="{B4FDE8B1-D325-C1F4-B8E8-08201D27E3AC}"/>
            </a:ext>
          </a:extLst>
        </p:cNvPr>
        <p:cNvGrpSpPr/>
        <p:nvPr/>
      </p:nvGrpSpPr>
      <p:grpSpPr>
        <a:xfrm>
          <a:off x="0" y="0"/>
          <a:ext cx="0" cy="0"/>
          <a:chOff x="0" y="0"/>
          <a:chExt cx="0" cy="0"/>
        </a:xfrm>
      </p:grpSpPr>
      <p:sp>
        <p:nvSpPr>
          <p:cNvPr id="962" name="Google Shape;962;p91">
            <a:extLst>
              <a:ext uri="{FF2B5EF4-FFF2-40B4-BE49-F238E27FC236}">
                <a16:creationId xmlns:a16="http://schemas.microsoft.com/office/drawing/2014/main" id="{B9307A96-7515-CFE7-83CE-AF5969717ED2}"/>
              </a:ext>
            </a:extLst>
          </p:cNvPr>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t>Bonus Slides</a:t>
            </a:r>
            <a:endParaRPr sz="4000"/>
          </a:p>
        </p:txBody>
      </p:sp>
      <p:sp>
        <p:nvSpPr>
          <p:cNvPr id="961" name="Google Shape;961;p91">
            <a:extLst>
              <a:ext uri="{FF2B5EF4-FFF2-40B4-BE49-F238E27FC236}">
                <a16:creationId xmlns:a16="http://schemas.microsoft.com/office/drawing/2014/main" id="{E08AE139-F4DC-31CD-54FB-93AB0B277C8D}"/>
              </a:ext>
            </a:extLst>
          </p:cNvPr>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5AEAE285-8CDD-C3F5-1E08-1F20693B1D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77</a:t>
            </a:fld>
            <a:endParaRPr lang="en"/>
          </a:p>
        </p:txBody>
      </p:sp>
    </p:spTree>
    <p:extLst>
      <p:ext uri="{BB962C8B-B14F-4D97-AF65-F5344CB8AC3E}">
        <p14:creationId xmlns:p14="http://schemas.microsoft.com/office/powerpoint/2010/main" val="17775228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5">
          <a:extLst>
            <a:ext uri="{FF2B5EF4-FFF2-40B4-BE49-F238E27FC236}">
              <a16:creationId xmlns:a16="http://schemas.microsoft.com/office/drawing/2014/main" id="{700ECF20-4992-7C22-E015-BADFE5C28971}"/>
            </a:ext>
          </a:extLst>
        </p:cNvPr>
        <p:cNvGrpSpPr/>
        <p:nvPr/>
      </p:nvGrpSpPr>
      <p:grpSpPr>
        <a:xfrm>
          <a:off x="0" y="0"/>
          <a:ext cx="0" cy="0"/>
          <a:chOff x="0" y="0"/>
          <a:chExt cx="0" cy="0"/>
        </a:xfrm>
      </p:grpSpPr>
      <p:sp>
        <p:nvSpPr>
          <p:cNvPr id="86" name="Google Shape;86;p16">
            <a:extLst>
              <a:ext uri="{FF2B5EF4-FFF2-40B4-BE49-F238E27FC236}">
                <a16:creationId xmlns:a16="http://schemas.microsoft.com/office/drawing/2014/main" id="{52D2F864-4D45-464D-28C9-286D1C6C3E43}"/>
              </a:ext>
            </a:extLst>
          </p:cNvPr>
          <p:cNvSpPr txBox="1">
            <a:spLocks noGrp="1"/>
          </p:cNvSpPr>
          <p:nvPr>
            <p:ph type="title"/>
          </p:nvPr>
        </p:nvSpPr>
        <p:spPr>
          <a:xfrm>
            <a:off x="138479"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Summary of Contributions</a:t>
            </a:r>
            <a:endParaRPr/>
          </a:p>
        </p:txBody>
      </p:sp>
      <p:sp>
        <p:nvSpPr>
          <p:cNvPr id="88" name="Google Shape;88;p16">
            <a:extLst>
              <a:ext uri="{FF2B5EF4-FFF2-40B4-BE49-F238E27FC236}">
                <a16:creationId xmlns:a16="http://schemas.microsoft.com/office/drawing/2014/main" id="{FFBE0C63-CB83-78C2-4486-E461533BC46A}"/>
              </a:ext>
            </a:extLst>
          </p:cNvPr>
          <p:cNvSpPr txBox="1"/>
          <p:nvPr/>
        </p:nvSpPr>
        <p:spPr>
          <a:xfrm>
            <a:off x="360875" y="615600"/>
            <a:ext cx="8245200" cy="1327800"/>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endParaRPr sz="1800">
              <a:solidFill>
                <a:srgbClr val="0000FF"/>
              </a:solidFill>
            </a:endParaRPr>
          </a:p>
        </p:txBody>
      </p:sp>
      <p:sp>
        <p:nvSpPr>
          <p:cNvPr id="89" name="Google Shape;89;p16">
            <a:extLst>
              <a:ext uri="{FF2B5EF4-FFF2-40B4-BE49-F238E27FC236}">
                <a16:creationId xmlns:a16="http://schemas.microsoft.com/office/drawing/2014/main" id="{80385BD5-37AF-6DB3-13E5-75F695B3B655}"/>
              </a:ext>
            </a:extLst>
          </p:cNvPr>
          <p:cNvSpPr txBox="1"/>
          <p:nvPr/>
        </p:nvSpPr>
        <p:spPr>
          <a:xfrm>
            <a:off x="221100" y="3200101"/>
            <a:ext cx="8922900" cy="1846629"/>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800" b="1">
                <a:solidFill>
                  <a:schemeClr val="dk1"/>
                </a:solidFill>
              </a:rPr>
              <a:t>Research Methods:</a:t>
            </a:r>
            <a:endParaRPr sz="1800" b="1">
              <a:solidFill>
                <a:schemeClr val="dk1"/>
              </a:solidFill>
            </a:endParaRPr>
          </a:p>
          <a:p>
            <a:pPr marL="457200" lvl="0" indent="-342900" algn="l" rtl="0">
              <a:lnSpc>
                <a:spcPct val="150000"/>
              </a:lnSpc>
              <a:spcBef>
                <a:spcPts val="0"/>
              </a:spcBef>
              <a:spcAft>
                <a:spcPts val="0"/>
              </a:spcAft>
              <a:buClr>
                <a:schemeClr val="dk1"/>
              </a:buClr>
              <a:buSzPts val="1800"/>
              <a:buChar char="-"/>
            </a:pPr>
            <a:r>
              <a:rPr lang="en" sz="1800">
                <a:solidFill>
                  <a:schemeClr val="dk1"/>
                </a:solidFill>
              </a:rPr>
              <a:t>Empirical research</a:t>
            </a:r>
            <a:endParaRPr sz="1800">
              <a:solidFill>
                <a:schemeClr val="dk1"/>
              </a:solidFill>
            </a:endParaRPr>
          </a:p>
          <a:p>
            <a:pPr marL="457200" indent="-342900">
              <a:lnSpc>
                <a:spcPct val="150000"/>
              </a:lnSpc>
              <a:buClr>
                <a:schemeClr val="dk1"/>
              </a:buClr>
              <a:buSzPts val="1800"/>
              <a:buChar char="-"/>
            </a:pPr>
            <a:r>
              <a:rPr lang="en" sz="1800">
                <a:solidFill>
                  <a:schemeClr val="dk1"/>
                </a:solidFill>
              </a:rPr>
              <a:t>Software repository analysis</a:t>
            </a:r>
            <a:r>
              <a:rPr lang="en">
                <a:solidFill>
                  <a:schemeClr val="dk1"/>
                </a:solidFill>
              </a:rPr>
              <a:t> ("mining software repositories")</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 sz="1800">
                <a:solidFill>
                  <a:schemeClr val="dk1"/>
                </a:solidFill>
              </a:rPr>
              <a:t>Automated tool development</a:t>
            </a:r>
            <a:endParaRPr sz="1800">
              <a:solidFill>
                <a:schemeClr val="dk1"/>
              </a:solidFill>
            </a:endParaRPr>
          </a:p>
        </p:txBody>
      </p:sp>
      <p:sp>
        <p:nvSpPr>
          <p:cNvPr id="90" name="Google Shape;90;p16">
            <a:extLst>
              <a:ext uri="{FF2B5EF4-FFF2-40B4-BE49-F238E27FC236}">
                <a16:creationId xmlns:a16="http://schemas.microsoft.com/office/drawing/2014/main" id="{9B5A77B1-0CFF-F26B-66F3-1F1FBAC5BB0C}"/>
              </a:ext>
            </a:extLst>
          </p:cNvPr>
          <p:cNvSpPr txBox="1"/>
          <p:nvPr/>
        </p:nvSpPr>
        <p:spPr>
          <a:xfrm>
            <a:off x="221100" y="821013"/>
            <a:ext cx="8611200" cy="2400627"/>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 sz="1800">
                <a:solidFill>
                  <a:schemeClr val="dk1"/>
                </a:solidFill>
              </a:rPr>
              <a:t>My work addresses this gap by applying </a:t>
            </a:r>
            <a:r>
              <a:rPr lang="en" sz="1800" i="1">
                <a:solidFill>
                  <a:schemeClr val="dk1"/>
                </a:solidFill>
              </a:rPr>
              <a:t>software engineering</a:t>
            </a:r>
            <a:r>
              <a:rPr lang="en" sz="1800">
                <a:solidFill>
                  <a:schemeClr val="dk1"/>
                </a:solidFill>
              </a:rPr>
              <a:t> approaches to：</a:t>
            </a:r>
            <a:endParaRPr sz="1800">
              <a:solidFill>
                <a:schemeClr val="dk1"/>
              </a:solidFill>
            </a:endParaRPr>
          </a:p>
          <a:p>
            <a:pPr marL="457200" lvl="0" indent="-342900" algn="l" rtl="0">
              <a:lnSpc>
                <a:spcPct val="200000"/>
              </a:lnSpc>
              <a:spcBef>
                <a:spcPts val="0"/>
              </a:spcBef>
              <a:spcAft>
                <a:spcPts val="0"/>
              </a:spcAft>
              <a:buClr>
                <a:schemeClr val="dk1"/>
              </a:buClr>
              <a:buSzPts val="1800"/>
              <a:buAutoNum type="arabicPeriod"/>
            </a:pPr>
            <a:r>
              <a:rPr lang="en" sz="1800">
                <a:solidFill>
                  <a:schemeClr val="dk1"/>
                </a:solidFill>
              </a:rPr>
              <a:t>Characterize the </a:t>
            </a:r>
            <a:r>
              <a:rPr lang="en" sz="1800" b="1" u="sng">
                <a:solidFill>
                  <a:schemeClr val="dk1"/>
                </a:solidFill>
              </a:rPr>
              <a:t>open problems</a:t>
            </a:r>
            <a:r>
              <a:rPr lang="en" sz="1800">
                <a:solidFill>
                  <a:schemeClr val="dk1"/>
                </a:solidFill>
              </a:rPr>
              <a:t> of trustworthy PTM reuse</a:t>
            </a:r>
            <a:endParaRPr sz="1800">
              <a:solidFill>
                <a:schemeClr val="dk1"/>
              </a:solidFill>
            </a:endParaRPr>
          </a:p>
          <a:p>
            <a:pPr marL="457200" lvl="0" indent="-342900" algn="l" rtl="0">
              <a:lnSpc>
                <a:spcPct val="200000"/>
              </a:lnSpc>
              <a:spcBef>
                <a:spcPts val="0"/>
              </a:spcBef>
              <a:spcAft>
                <a:spcPts val="0"/>
              </a:spcAft>
              <a:buClr>
                <a:schemeClr val="dk1"/>
              </a:buClr>
              <a:buSzPts val="1800"/>
              <a:buAutoNum type="arabicPeriod"/>
            </a:pPr>
            <a:r>
              <a:rPr lang="en" sz="1800">
                <a:solidFill>
                  <a:schemeClr val="dk1"/>
                </a:solidFill>
              </a:rPr>
              <a:t>Develop </a:t>
            </a:r>
            <a:r>
              <a:rPr lang="en" sz="1800" b="1" u="sng">
                <a:solidFill>
                  <a:schemeClr val="dk1"/>
                </a:solidFill>
              </a:rPr>
              <a:t>tools</a:t>
            </a:r>
            <a:r>
              <a:rPr lang="en" sz="1800">
                <a:solidFill>
                  <a:schemeClr val="dk1"/>
                </a:solidFill>
              </a:rPr>
              <a:t> to improve PTM trustworthiness and reusability</a:t>
            </a:r>
          </a:p>
          <a:p>
            <a:pPr marL="457200" lvl="0" indent="-342900">
              <a:lnSpc>
                <a:spcPct val="200000"/>
              </a:lnSpc>
              <a:buClr>
                <a:schemeClr val="dk1"/>
              </a:buClr>
              <a:buSzPts val="1800"/>
              <a:buAutoNum type="arabicPeriod"/>
            </a:pPr>
            <a:r>
              <a:rPr lang="en">
                <a:solidFill>
                  <a:schemeClr val="dk1"/>
                </a:solidFill>
              </a:rPr>
              <a:t>Publish </a:t>
            </a:r>
            <a:r>
              <a:rPr lang="en" b="1" u="sng">
                <a:solidFill>
                  <a:schemeClr val="dk1"/>
                </a:solidFill>
              </a:rPr>
              <a:t>datasets</a:t>
            </a:r>
            <a:r>
              <a:rPr lang="en">
                <a:solidFill>
                  <a:schemeClr val="dk1"/>
                </a:solidFill>
              </a:rPr>
              <a:t> for the larger research community</a:t>
            </a:r>
            <a:endParaRPr sz="1800">
              <a:solidFill>
                <a:schemeClr val="dk1"/>
              </a:solidFill>
            </a:endParaRPr>
          </a:p>
        </p:txBody>
      </p:sp>
      <p:cxnSp>
        <p:nvCxnSpPr>
          <p:cNvPr id="2" name="Straight Connector 1">
            <a:extLst>
              <a:ext uri="{FF2B5EF4-FFF2-40B4-BE49-F238E27FC236}">
                <a16:creationId xmlns:a16="http://schemas.microsoft.com/office/drawing/2014/main" id="{706BDD68-4E9D-32AA-BED6-1802C381A615}"/>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3" name="Slide Number Placeholder 2">
            <a:extLst>
              <a:ext uri="{FF2B5EF4-FFF2-40B4-BE49-F238E27FC236}">
                <a16:creationId xmlns:a16="http://schemas.microsoft.com/office/drawing/2014/main" id="{DB792164-9D5A-0105-D429-7EB5D41F808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78</a:t>
            </a:fld>
            <a:endParaRPr lang="en"/>
          </a:p>
        </p:txBody>
      </p:sp>
    </p:spTree>
    <p:extLst>
      <p:ext uri="{BB962C8B-B14F-4D97-AF65-F5344CB8AC3E}">
        <p14:creationId xmlns:p14="http://schemas.microsoft.com/office/powerpoint/2010/main" val="36689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6A89C-5D7C-317A-A56B-4195D4E56E84}"/>
              </a:ext>
            </a:extLst>
          </p:cNvPr>
          <p:cNvSpPr>
            <a:spLocks noGrp="1"/>
          </p:cNvSpPr>
          <p:nvPr>
            <p:ph type="title"/>
          </p:nvPr>
        </p:nvSpPr>
        <p:spPr>
          <a:xfrm>
            <a:off x="311700" y="2230133"/>
            <a:ext cx="8520600" cy="683234"/>
          </a:xfrm>
        </p:spPr>
        <p:txBody>
          <a:bodyPr/>
          <a:lstStyle/>
          <a:p>
            <a:r>
              <a:rPr lang="en-US"/>
              <a:t>Bonus Slides - Topic 1</a:t>
            </a:r>
          </a:p>
        </p:txBody>
      </p:sp>
      <p:sp>
        <p:nvSpPr>
          <p:cNvPr id="3" name="Slide Number Placeholder 2">
            <a:extLst>
              <a:ext uri="{FF2B5EF4-FFF2-40B4-BE49-F238E27FC236}">
                <a16:creationId xmlns:a16="http://schemas.microsoft.com/office/drawing/2014/main" id="{7E4FE4CA-7140-5578-1011-0139379BCA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79</a:t>
            </a:fld>
            <a:endParaRPr lang="en"/>
          </a:p>
        </p:txBody>
      </p:sp>
    </p:spTree>
    <p:extLst>
      <p:ext uri="{BB962C8B-B14F-4D97-AF65-F5344CB8AC3E}">
        <p14:creationId xmlns:p14="http://schemas.microsoft.com/office/powerpoint/2010/main" val="3683545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10655-BC34-9C8D-EC99-DD913B4525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60336E-43B3-E134-8EE6-89A33741F6B3}"/>
              </a:ext>
            </a:extLst>
          </p:cNvPr>
          <p:cNvSpPr>
            <a:spLocks noGrp="1"/>
          </p:cNvSpPr>
          <p:nvPr>
            <p:ph type="ctrTitle"/>
          </p:nvPr>
        </p:nvSpPr>
        <p:spPr>
          <a:xfrm>
            <a:off x="1143000" y="1676400"/>
            <a:ext cx="6858000" cy="1790700"/>
          </a:xfrm>
        </p:spPr>
        <p:txBody>
          <a:bodyPr anchor="ctr">
            <a:normAutofit/>
          </a:bodyPr>
          <a:lstStyle/>
          <a:p>
            <a:r>
              <a:rPr lang="en-US"/>
              <a:t>Background</a:t>
            </a:r>
          </a:p>
        </p:txBody>
      </p:sp>
      <p:sp>
        <p:nvSpPr>
          <p:cNvPr id="3" name="Slide Number Placeholder 2">
            <a:extLst>
              <a:ext uri="{FF2B5EF4-FFF2-40B4-BE49-F238E27FC236}">
                <a16:creationId xmlns:a16="http://schemas.microsoft.com/office/drawing/2014/main" id="{A90CB274-3834-8337-A89E-D8DE4940E74B}"/>
              </a:ext>
            </a:extLst>
          </p:cNvPr>
          <p:cNvSpPr>
            <a:spLocks noGrp="1"/>
          </p:cNvSpPr>
          <p:nvPr>
            <p:ph type="sldNum" sz="quarter" idx="12"/>
          </p:nvPr>
        </p:nvSpPr>
        <p:spPr/>
        <p:txBody>
          <a:bodyPr/>
          <a:lstStyle/>
          <a:p>
            <a:endParaRPr lang="en-US"/>
          </a:p>
        </p:txBody>
      </p:sp>
      <p:sp>
        <p:nvSpPr>
          <p:cNvPr id="5" name="Slide Number Placeholder 1">
            <a:extLst>
              <a:ext uri="{FF2B5EF4-FFF2-40B4-BE49-F238E27FC236}">
                <a16:creationId xmlns:a16="http://schemas.microsoft.com/office/drawing/2014/main" id="{6FD62F2D-0124-4765-6619-F25D299B780A}"/>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8</a:t>
            </a:fld>
            <a:endParaRPr lang="en"/>
          </a:p>
        </p:txBody>
      </p:sp>
    </p:spTree>
    <p:extLst>
      <p:ext uri="{BB962C8B-B14F-4D97-AF65-F5344CB8AC3E}">
        <p14:creationId xmlns:p14="http://schemas.microsoft.com/office/powerpoint/2010/main" val="11061213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2fa9e99e674_0_36"/>
          <p:cNvSpPr txBox="1">
            <a:spLocks noGrp="1"/>
          </p:cNvSpPr>
          <p:nvPr>
            <p:ph type="title"/>
          </p:nvPr>
        </p:nvSpPr>
        <p:spPr>
          <a:xfrm>
            <a:off x="277150" y="88825"/>
            <a:ext cx="8487600" cy="478500"/>
          </a:xfrm>
          <a:prstGeom prst="rect">
            <a:avLst/>
          </a:prstGeom>
          <a:noFill/>
          <a:ln>
            <a:noFill/>
          </a:ln>
        </p:spPr>
        <p:txBody>
          <a:bodyPr spcFirstLastPara="1" wrap="square" lIns="182875" tIns="182875" rIns="182875" bIns="182875" anchor="ctr" anchorCtr="0">
            <a:noAutofit/>
          </a:bodyPr>
          <a:lstStyle/>
          <a:p>
            <a:pPr marL="0" lvl="0" indent="0" algn="l" rtl="0">
              <a:lnSpc>
                <a:spcPct val="90000"/>
              </a:lnSpc>
              <a:spcBef>
                <a:spcPts val="0"/>
              </a:spcBef>
              <a:spcAft>
                <a:spcPts val="0"/>
              </a:spcAft>
              <a:buClr>
                <a:srgbClr val="262626"/>
              </a:buClr>
              <a:buSzPts val="1900"/>
              <a:buFont typeface="Calibri"/>
              <a:buNone/>
            </a:pPr>
            <a:r>
              <a:rPr lang="en-US" sz="3000"/>
              <a:t>Definition of </a:t>
            </a:r>
            <a:r>
              <a:rPr lang="en-US" sz="3000" b="1"/>
              <a:t>DL Reengineering (4 kinds)</a:t>
            </a:r>
            <a:endParaRPr sz="3000" b="1"/>
          </a:p>
        </p:txBody>
      </p:sp>
      <p:sp>
        <p:nvSpPr>
          <p:cNvPr id="314" name="Google Shape;314;g2fa9e99e674_0_36"/>
          <p:cNvSpPr txBox="1"/>
          <p:nvPr/>
        </p:nvSpPr>
        <p:spPr>
          <a:xfrm>
            <a:off x="5181950" y="1007175"/>
            <a:ext cx="3405900" cy="23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50">
              <a:solidFill>
                <a:srgbClr val="262626"/>
              </a:solidFill>
              <a:latin typeface="Calibri"/>
              <a:ea typeface="Calibri"/>
              <a:cs typeface="Calibri"/>
              <a:sym typeface="Calibri"/>
            </a:endParaRPr>
          </a:p>
        </p:txBody>
      </p:sp>
      <p:sp>
        <p:nvSpPr>
          <p:cNvPr id="315" name="Google Shape;315;g2fa9e99e674_0_36"/>
          <p:cNvSpPr txBox="1"/>
          <p:nvPr/>
        </p:nvSpPr>
        <p:spPr>
          <a:xfrm>
            <a:off x="5124450" y="1007175"/>
            <a:ext cx="3939300" cy="280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530"/>
          </a:p>
          <a:p>
            <a:pPr marL="457200" lvl="0" indent="0" algn="l" rtl="0">
              <a:lnSpc>
                <a:spcPct val="115000"/>
              </a:lnSpc>
              <a:spcBef>
                <a:spcPts val="1200"/>
              </a:spcBef>
              <a:spcAft>
                <a:spcPts val="0"/>
              </a:spcAft>
              <a:buNone/>
            </a:pPr>
            <a:endParaRPr sz="1530" b="1"/>
          </a:p>
          <a:p>
            <a:pPr marL="0" lvl="0" indent="0" algn="l" rtl="0">
              <a:lnSpc>
                <a:spcPct val="115000"/>
              </a:lnSpc>
              <a:spcBef>
                <a:spcPts val="1200"/>
              </a:spcBef>
              <a:spcAft>
                <a:spcPts val="0"/>
              </a:spcAft>
              <a:buNone/>
            </a:pPr>
            <a:endParaRPr sz="1530" b="1"/>
          </a:p>
          <a:p>
            <a:pPr marL="0" lvl="0" indent="0" algn="l" rtl="0">
              <a:lnSpc>
                <a:spcPct val="115000"/>
              </a:lnSpc>
              <a:spcBef>
                <a:spcPts val="1200"/>
              </a:spcBef>
              <a:spcAft>
                <a:spcPts val="0"/>
              </a:spcAft>
              <a:buNone/>
            </a:pPr>
            <a:r>
              <a:rPr lang="en-US" sz="1530" b="1"/>
              <a:t>Replicate</a:t>
            </a:r>
            <a:r>
              <a:rPr lang="en-US" sz="1530"/>
              <a:t>: same algorithm, data, configuration, in distinct implementation</a:t>
            </a:r>
            <a:endParaRPr sz="1530"/>
          </a:p>
          <a:p>
            <a:pPr marL="0" lvl="0" indent="0" algn="l" rtl="0">
              <a:lnSpc>
                <a:spcPct val="115000"/>
              </a:lnSpc>
              <a:spcBef>
                <a:spcPts val="1200"/>
              </a:spcBef>
              <a:spcAft>
                <a:spcPts val="0"/>
              </a:spcAft>
              <a:buNone/>
            </a:pPr>
            <a:endParaRPr sz="1530" b="1"/>
          </a:p>
          <a:p>
            <a:pPr marL="0" lvl="0" indent="0" algn="l" rtl="0">
              <a:lnSpc>
                <a:spcPct val="115000"/>
              </a:lnSpc>
              <a:spcBef>
                <a:spcPts val="1200"/>
              </a:spcBef>
              <a:spcAft>
                <a:spcPts val="0"/>
              </a:spcAft>
              <a:buNone/>
            </a:pPr>
            <a:endParaRPr sz="1530" b="1"/>
          </a:p>
          <a:p>
            <a:pPr marL="0" lvl="0" indent="0" algn="l" rtl="0">
              <a:lnSpc>
                <a:spcPct val="115000"/>
              </a:lnSpc>
              <a:spcBef>
                <a:spcPts val="1200"/>
              </a:spcBef>
              <a:spcAft>
                <a:spcPts val="1200"/>
              </a:spcAft>
              <a:buNone/>
            </a:pPr>
            <a:endParaRPr sz="1530"/>
          </a:p>
        </p:txBody>
      </p:sp>
      <p:pic>
        <p:nvPicPr>
          <p:cNvPr id="316" name="Google Shape;316;g2fa9e99e674_0_36"/>
          <p:cNvPicPr preferRelativeResize="0"/>
          <p:nvPr/>
        </p:nvPicPr>
        <p:blipFill>
          <a:blip r:embed="rId3">
            <a:alphaModFix/>
          </a:blip>
          <a:stretch>
            <a:fillRect/>
          </a:stretch>
        </p:blipFill>
        <p:spPr>
          <a:xfrm>
            <a:off x="5181950" y="1486127"/>
            <a:ext cx="1926929" cy="478500"/>
          </a:xfrm>
          <a:prstGeom prst="rect">
            <a:avLst/>
          </a:prstGeom>
          <a:noFill/>
          <a:ln>
            <a:noFill/>
          </a:ln>
        </p:spPr>
      </p:pic>
      <p:pic>
        <p:nvPicPr>
          <p:cNvPr id="317" name="Google Shape;317;g2fa9e99e674_0_36"/>
          <p:cNvPicPr preferRelativeResize="0"/>
          <p:nvPr/>
        </p:nvPicPr>
        <p:blipFill>
          <a:blip r:embed="rId4">
            <a:alphaModFix/>
          </a:blip>
          <a:stretch>
            <a:fillRect/>
          </a:stretch>
        </p:blipFill>
        <p:spPr>
          <a:xfrm>
            <a:off x="5181950" y="3045213"/>
            <a:ext cx="3713925" cy="436950"/>
          </a:xfrm>
          <a:prstGeom prst="rect">
            <a:avLst/>
          </a:prstGeom>
          <a:noFill/>
          <a:ln>
            <a:noFill/>
          </a:ln>
        </p:spPr>
      </p:pic>
      <p:sp>
        <p:nvSpPr>
          <p:cNvPr id="318" name="Google Shape;318;g2fa9e99e674_0_36"/>
          <p:cNvSpPr txBox="1"/>
          <p:nvPr/>
        </p:nvSpPr>
        <p:spPr>
          <a:xfrm>
            <a:off x="5181950" y="959550"/>
            <a:ext cx="4391100" cy="42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US" sz="1530" b="1">
                <a:solidFill>
                  <a:schemeClr val="dk1"/>
                </a:solidFill>
              </a:rPr>
              <a:t>Reuse</a:t>
            </a:r>
            <a:r>
              <a:rPr lang="en-US" sz="1530">
                <a:solidFill>
                  <a:schemeClr val="dk1"/>
                </a:solidFill>
              </a:rPr>
              <a:t>: same code + same dataset</a:t>
            </a:r>
            <a:endParaRPr/>
          </a:p>
        </p:txBody>
      </p:sp>
      <p:sp>
        <p:nvSpPr>
          <p:cNvPr id="319" name="Google Shape;319;g2fa9e99e674_0_36"/>
          <p:cNvSpPr txBox="1"/>
          <p:nvPr/>
        </p:nvSpPr>
        <p:spPr>
          <a:xfrm>
            <a:off x="5124450" y="4253525"/>
            <a:ext cx="3000000" cy="42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US" sz="1530" b="1">
                <a:solidFill>
                  <a:schemeClr val="dk1"/>
                </a:solidFill>
              </a:rPr>
              <a:t>Enhance</a:t>
            </a:r>
            <a:r>
              <a:rPr lang="en-US" sz="1530">
                <a:solidFill>
                  <a:schemeClr val="dk1"/>
                </a:solidFill>
              </a:rPr>
              <a:t>: add new feature</a:t>
            </a:r>
            <a:endParaRPr sz="1530">
              <a:solidFill>
                <a:schemeClr val="dk1"/>
              </a:solidFill>
            </a:endParaRPr>
          </a:p>
        </p:txBody>
      </p:sp>
      <p:sp>
        <p:nvSpPr>
          <p:cNvPr id="320" name="Google Shape;320;g2fa9e99e674_0_36"/>
          <p:cNvSpPr txBox="1"/>
          <p:nvPr/>
        </p:nvSpPr>
        <p:spPr>
          <a:xfrm>
            <a:off x="5124450" y="3845825"/>
            <a:ext cx="3000000" cy="42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US" sz="1530" b="1">
                <a:solidFill>
                  <a:schemeClr val="dk1"/>
                </a:solidFill>
              </a:rPr>
              <a:t>Adapt</a:t>
            </a:r>
            <a:r>
              <a:rPr lang="en-US" sz="1530">
                <a:solidFill>
                  <a:schemeClr val="dk1"/>
                </a:solidFill>
              </a:rPr>
              <a:t>: different dataset</a:t>
            </a:r>
            <a:endParaRPr sz="1530">
              <a:solidFill>
                <a:schemeClr val="dk1"/>
              </a:solidFill>
            </a:endParaRPr>
          </a:p>
        </p:txBody>
      </p:sp>
      <p:pic>
        <p:nvPicPr>
          <p:cNvPr id="321" name="Google Shape;321;g2fa9e99e674_0_36"/>
          <p:cNvPicPr preferRelativeResize="0"/>
          <p:nvPr/>
        </p:nvPicPr>
        <p:blipFill>
          <a:blip r:embed="rId5">
            <a:alphaModFix/>
          </a:blip>
          <a:stretch>
            <a:fillRect/>
          </a:stretch>
        </p:blipFill>
        <p:spPr>
          <a:xfrm>
            <a:off x="-247650" y="691150"/>
            <a:ext cx="5029201" cy="4205825"/>
          </a:xfrm>
          <a:prstGeom prst="rect">
            <a:avLst/>
          </a:prstGeom>
          <a:noFill/>
          <a:ln>
            <a:noFill/>
          </a:ln>
        </p:spPr>
      </p:pic>
      <p:sp>
        <p:nvSpPr>
          <p:cNvPr id="322" name="Google Shape;322;g2fa9e99e674_0_36"/>
          <p:cNvSpPr/>
          <p:nvPr/>
        </p:nvSpPr>
        <p:spPr>
          <a:xfrm>
            <a:off x="47625" y="2200275"/>
            <a:ext cx="4734000" cy="2628900"/>
          </a:xfrm>
          <a:prstGeom prst="rect">
            <a:avLst/>
          </a:prstGeom>
          <a:noFill/>
          <a:ln w="28575" cap="flat" cmpd="sng">
            <a:solidFill>
              <a:srgbClr val="B9545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BD9CCED2-B108-BEDE-F5E4-B9BEB1506BC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80</a:t>
            </a:fld>
            <a:endParaRPr lang="en-US"/>
          </a:p>
        </p:txBody>
      </p:sp>
      <p:sp>
        <p:nvSpPr>
          <p:cNvPr id="5" name="Slide Number Placeholder 1">
            <a:extLst>
              <a:ext uri="{FF2B5EF4-FFF2-40B4-BE49-F238E27FC236}">
                <a16:creationId xmlns:a16="http://schemas.microsoft.com/office/drawing/2014/main" id="{AFAF6C2E-9FAF-3CDA-C569-79D6ACFAE999}"/>
              </a:ext>
            </a:extLst>
          </p:cNvPr>
          <p:cNvSpPr txBox="1">
            <a:spLocks/>
          </p:cNvSpPr>
          <p:nvPr/>
        </p:nvSpPr>
        <p:spPr>
          <a:xfrm>
            <a:off x="8472458" y="4663217"/>
            <a:ext cx="548700" cy="393600"/>
          </a:xfrm>
          <a:prstGeom prst="ellipse">
            <a:avLst/>
          </a:prstGeom>
          <a:noFill/>
          <a:ln>
            <a:noFill/>
          </a:ln>
        </p:spPr>
        <p:txBody>
          <a:bodyPr spcFirstLastPara="1" wrap="square" lIns="18275" tIns="45700" rIns="18275" bIns="4570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1pPr>
            <a:lvl2pPr marL="0" marR="0" lvl="1"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2pPr>
            <a:lvl3pPr marL="0" marR="0" lvl="2"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3pPr>
            <a:lvl4pPr marL="0" marR="0" lvl="3"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4pPr>
            <a:lvl5pPr marL="0" marR="0" lvl="4"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5pPr>
            <a:lvl6pPr marL="0" marR="0" lvl="5"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6pPr>
            <a:lvl7pPr marL="0" marR="0" lvl="6"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7pPr>
            <a:lvl8pPr marL="0" marR="0" lvl="7"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8pPr>
            <a:lvl9pPr marL="0" marR="0" lvl="8"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9pPr>
          </a:lstStyle>
          <a:p>
            <a:pPr algn="r"/>
            <a:r>
              <a:rPr lang="en" sz="1800" b="0">
                <a:solidFill>
                  <a:schemeClr val="tx1"/>
                </a:solidFill>
                <a:latin typeface="+mn-lt"/>
                <a:ea typeface="+mn-ea"/>
                <a:cs typeface="+mn-cs"/>
              </a:rPr>
              <a:t>27</a:t>
            </a:r>
          </a:p>
        </p:txBody>
      </p:sp>
    </p:spTree>
    <p:extLst>
      <p:ext uri="{BB962C8B-B14F-4D97-AF65-F5344CB8AC3E}">
        <p14:creationId xmlns:p14="http://schemas.microsoft.com/office/powerpoint/2010/main" val="262571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2fa9e99e674_0_8"/>
          <p:cNvSpPr txBox="1">
            <a:spLocks noGrp="1"/>
          </p:cNvSpPr>
          <p:nvPr>
            <p:ph type="title"/>
          </p:nvPr>
        </p:nvSpPr>
        <p:spPr>
          <a:xfrm>
            <a:off x="277150" y="88825"/>
            <a:ext cx="8487600" cy="478500"/>
          </a:xfrm>
          <a:prstGeom prst="rect">
            <a:avLst/>
          </a:prstGeom>
          <a:noFill/>
          <a:ln>
            <a:noFill/>
          </a:ln>
        </p:spPr>
        <p:txBody>
          <a:bodyPr spcFirstLastPara="1" wrap="square" lIns="182875" tIns="182875" rIns="182875" bIns="182875" anchor="ctr" anchorCtr="0">
            <a:noAutofit/>
          </a:bodyPr>
          <a:lstStyle/>
          <a:p>
            <a:pPr marL="0" lvl="0" indent="0" algn="l" rtl="0">
              <a:lnSpc>
                <a:spcPct val="90000"/>
              </a:lnSpc>
              <a:spcBef>
                <a:spcPts val="0"/>
              </a:spcBef>
              <a:spcAft>
                <a:spcPts val="0"/>
              </a:spcAft>
              <a:buClr>
                <a:srgbClr val="262626"/>
              </a:buClr>
              <a:buSzPts val="1900"/>
              <a:buFont typeface="Calibri"/>
              <a:buNone/>
            </a:pPr>
            <a:r>
              <a:rPr lang="en-US" sz="3000"/>
              <a:t>Why DL Reengineering?</a:t>
            </a:r>
            <a:endParaRPr sz="3000"/>
          </a:p>
        </p:txBody>
      </p:sp>
      <p:sp>
        <p:nvSpPr>
          <p:cNvPr id="330" name="Google Shape;330;g2fa9e99e674_0_8"/>
          <p:cNvSpPr txBox="1"/>
          <p:nvPr/>
        </p:nvSpPr>
        <p:spPr>
          <a:xfrm>
            <a:off x="5181950" y="1007175"/>
            <a:ext cx="3405900" cy="23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50">
              <a:solidFill>
                <a:srgbClr val="262626"/>
              </a:solidFill>
              <a:latin typeface="Calibri"/>
              <a:ea typeface="Calibri"/>
              <a:cs typeface="Calibri"/>
              <a:sym typeface="Calibri"/>
            </a:endParaRPr>
          </a:p>
        </p:txBody>
      </p:sp>
      <p:sp>
        <p:nvSpPr>
          <p:cNvPr id="331" name="Google Shape;331;g2fa9e99e674_0_8"/>
          <p:cNvSpPr txBox="1"/>
          <p:nvPr/>
        </p:nvSpPr>
        <p:spPr>
          <a:xfrm>
            <a:off x="409100" y="1643850"/>
            <a:ext cx="8355600" cy="2085600"/>
          </a:xfrm>
          <a:prstGeom prst="rect">
            <a:avLst/>
          </a:prstGeom>
          <a:noFill/>
          <a:ln>
            <a:noFill/>
          </a:ln>
        </p:spPr>
        <p:txBody>
          <a:bodyPr spcFirstLastPara="1" wrap="square" lIns="91425" tIns="91425" rIns="91425" bIns="91425" anchor="t" anchorCtr="0">
            <a:noAutofit/>
          </a:bodyPr>
          <a:lstStyle/>
          <a:p>
            <a:pPr marL="457200" lvl="0" indent="-357505" algn="l" rtl="0">
              <a:lnSpc>
                <a:spcPct val="200000"/>
              </a:lnSpc>
              <a:spcBef>
                <a:spcPts val="0"/>
              </a:spcBef>
              <a:spcAft>
                <a:spcPts val="0"/>
              </a:spcAft>
              <a:buClr>
                <a:srgbClr val="000000"/>
              </a:buClr>
              <a:buSzPts val="2030"/>
              <a:buChar char="●"/>
            </a:pPr>
            <a:r>
              <a:rPr lang="en-US" sz="2029">
                <a:solidFill>
                  <a:srgbClr val="000000"/>
                </a:solidFill>
              </a:rPr>
              <a:t>Under-documented reference models</a:t>
            </a:r>
            <a:endParaRPr sz="2029">
              <a:solidFill>
                <a:srgbClr val="000000"/>
              </a:solidFill>
            </a:endParaRPr>
          </a:p>
          <a:p>
            <a:pPr marL="457200" lvl="0" indent="-357505" algn="l" rtl="0">
              <a:lnSpc>
                <a:spcPct val="200000"/>
              </a:lnSpc>
              <a:spcBef>
                <a:spcPts val="0"/>
              </a:spcBef>
              <a:spcAft>
                <a:spcPts val="0"/>
              </a:spcAft>
              <a:buClr>
                <a:srgbClr val="000000"/>
              </a:buClr>
              <a:buSzPts val="2030"/>
              <a:buChar char="●"/>
            </a:pPr>
            <a:r>
              <a:rPr lang="en-US" sz="2029">
                <a:solidFill>
                  <a:srgbClr val="000000"/>
                </a:solidFill>
              </a:rPr>
              <a:t>Changing requirements (SW, HW)</a:t>
            </a:r>
            <a:endParaRPr sz="2029">
              <a:solidFill>
                <a:srgbClr val="000000"/>
              </a:solidFill>
            </a:endParaRPr>
          </a:p>
          <a:p>
            <a:pPr marL="457200" lvl="0" indent="-357505" algn="l" rtl="0">
              <a:lnSpc>
                <a:spcPct val="200000"/>
              </a:lnSpc>
              <a:spcBef>
                <a:spcPts val="0"/>
              </a:spcBef>
              <a:spcAft>
                <a:spcPts val="0"/>
              </a:spcAft>
              <a:buClr>
                <a:srgbClr val="000000"/>
              </a:buClr>
              <a:buSzPts val="2030"/>
              <a:buChar char="●"/>
            </a:pPr>
            <a:r>
              <a:rPr lang="en-US" sz="2029">
                <a:solidFill>
                  <a:srgbClr val="000000"/>
                </a:solidFill>
              </a:rPr>
              <a:t>High cost of implementation and testing</a:t>
            </a:r>
            <a:endParaRPr sz="2029">
              <a:solidFill>
                <a:srgbClr val="000000"/>
              </a:solidFill>
            </a:endParaRPr>
          </a:p>
          <a:p>
            <a:pPr marL="457200" lvl="0" indent="-357505" algn="l" rtl="0">
              <a:lnSpc>
                <a:spcPct val="200000"/>
              </a:lnSpc>
              <a:spcBef>
                <a:spcPts val="0"/>
              </a:spcBef>
              <a:spcAft>
                <a:spcPts val="0"/>
              </a:spcAft>
              <a:buClr>
                <a:srgbClr val="000000"/>
              </a:buClr>
              <a:buSzPts val="2030"/>
              <a:buChar char="●"/>
            </a:pPr>
            <a:r>
              <a:rPr lang="en-US" sz="2029">
                <a:solidFill>
                  <a:srgbClr val="000000"/>
                </a:solidFill>
              </a:rPr>
              <a:t>Different specializations (e.g., software engineering, data science)</a:t>
            </a:r>
            <a:endParaRPr sz="2029">
              <a:solidFill>
                <a:srgbClr val="000000"/>
              </a:solidFill>
            </a:endParaRPr>
          </a:p>
          <a:p>
            <a:pPr marL="0" lvl="0" indent="0" algn="l" rtl="0">
              <a:lnSpc>
                <a:spcPct val="115000"/>
              </a:lnSpc>
              <a:spcBef>
                <a:spcPts val="0"/>
              </a:spcBef>
              <a:spcAft>
                <a:spcPts val="1200"/>
              </a:spcAft>
              <a:buNone/>
            </a:pPr>
            <a:endParaRPr sz="2029">
              <a:solidFill>
                <a:srgbClr val="595959"/>
              </a:solidFill>
            </a:endParaRPr>
          </a:p>
        </p:txBody>
      </p:sp>
      <p:sp>
        <p:nvSpPr>
          <p:cNvPr id="332" name="Google Shape;332;g2fa9e99e674_0_8"/>
          <p:cNvSpPr txBox="1"/>
          <p:nvPr/>
        </p:nvSpPr>
        <p:spPr>
          <a:xfrm>
            <a:off x="409100" y="682650"/>
            <a:ext cx="7175400" cy="741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US" sz="3000" i="1" u="sng"/>
              <a:t>Common practice but challenging!</a:t>
            </a:r>
            <a:endParaRPr sz="3000" i="1" u="sng">
              <a:solidFill>
                <a:srgbClr val="595959"/>
              </a:solidFill>
            </a:endParaRPr>
          </a:p>
        </p:txBody>
      </p:sp>
      <p:pic>
        <p:nvPicPr>
          <p:cNvPr id="333" name="Google Shape;333;g2fa9e99e674_0_8"/>
          <p:cNvPicPr preferRelativeResize="0"/>
          <p:nvPr/>
        </p:nvPicPr>
        <p:blipFill>
          <a:blip r:embed="rId3">
            <a:alphaModFix/>
          </a:blip>
          <a:stretch>
            <a:fillRect/>
          </a:stretch>
        </p:blipFill>
        <p:spPr>
          <a:xfrm>
            <a:off x="6267450" y="1358900"/>
            <a:ext cx="1955250" cy="1955250"/>
          </a:xfrm>
          <a:prstGeom prst="rect">
            <a:avLst/>
          </a:prstGeom>
          <a:noFill/>
          <a:ln>
            <a:noFill/>
          </a:ln>
        </p:spPr>
      </p:pic>
      <p:sp>
        <p:nvSpPr>
          <p:cNvPr id="334" name="Google Shape;334;g2fa9e99e674_0_8"/>
          <p:cNvSpPr txBox="1"/>
          <p:nvPr/>
        </p:nvSpPr>
        <p:spPr>
          <a:xfrm>
            <a:off x="118725" y="4234950"/>
            <a:ext cx="8561400" cy="69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rgbClr val="262626"/>
                </a:solidFill>
                <a:latin typeface="Calibri"/>
                <a:ea typeface="Calibri"/>
                <a:cs typeface="Calibri"/>
                <a:sym typeface="Calibri"/>
              </a:rPr>
              <a:t>Liu et al. [FSE’20], Pham et al. [ASE’20], Pineau et al. [NeurIPS’21]</a:t>
            </a:r>
            <a:endParaRPr sz="1600" i="1">
              <a:solidFill>
                <a:srgbClr val="262626"/>
              </a:solidFill>
              <a:latin typeface="Calibri"/>
              <a:ea typeface="Calibri"/>
              <a:cs typeface="Calibri"/>
              <a:sym typeface="Calibri"/>
            </a:endParaRPr>
          </a:p>
          <a:p>
            <a:pPr marL="0" lvl="0" indent="0" algn="l" rtl="0">
              <a:spcBef>
                <a:spcPts val="0"/>
              </a:spcBef>
              <a:spcAft>
                <a:spcPts val="0"/>
              </a:spcAft>
              <a:buNone/>
            </a:pPr>
            <a:r>
              <a:rPr lang="en-US" sz="1600" i="1">
                <a:solidFill>
                  <a:schemeClr val="hlink"/>
                </a:solidFill>
                <a:uFill>
                  <a:noFill/>
                </a:uFill>
                <a:latin typeface="Calibri"/>
                <a:ea typeface="Calibri"/>
                <a:cs typeface="Calibri"/>
                <a:sym typeface="Calibri"/>
                <a:hlinkClick r:id="rId4"/>
              </a:rPr>
              <a:t>https://ai.meta.com/blog/how-the-ai-community-can-get-serious-about-reproducibility/</a:t>
            </a:r>
            <a:r>
              <a:rPr lang="en-US" sz="1600" i="1">
                <a:solidFill>
                  <a:srgbClr val="262626"/>
                </a:solidFill>
                <a:latin typeface="Calibri"/>
                <a:ea typeface="Calibri"/>
                <a:cs typeface="Calibri"/>
                <a:sym typeface="Calibri"/>
              </a:rPr>
              <a:t> </a:t>
            </a:r>
            <a:endParaRPr sz="1600" i="1">
              <a:solidFill>
                <a:srgbClr val="262626"/>
              </a:solidFill>
              <a:latin typeface="Calibri"/>
              <a:ea typeface="Calibri"/>
              <a:cs typeface="Calibri"/>
              <a:sym typeface="Calibri"/>
            </a:endParaRPr>
          </a:p>
          <a:p>
            <a:pPr marL="0" lvl="0" indent="0" algn="l" rtl="0">
              <a:spcBef>
                <a:spcPts val="0"/>
              </a:spcBef>
              <a:spcAft>
                <a:spcPts val="0"/>
              </a:spcAft>
              <a:buNone/>
            </a:pPr>
            <a:r>
              <a:rPr lang="en-US" sz="1600" i="1">
                <a:solidFill>
                  <a:srgbClr val="262626"/>
                </a:solidFill>
                <a:latin typeface="Calibri"/>
                <a:ea typeface="Calibri"/>
                <a:cs typeface="Calibri"/>
                <a:sym typeface="Calibri"/>
              </a:rPr>
              <a:t>https://www.amazon.science/publications/on-challenges-in-machine-learning-model-management</a:t>
            </a:r>
            <a:endParaRPr sz="1600" i="1">
              <a:solidFill>
                <a:srgbClr val="262626"/>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108118A7-CDDA-31B3-4B04-BBC3705A14D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81</a:t>
            </a:fld>
            <a:endParaRPr lang="en-US"/>
          </a:p>
        </p:txBody>
      </p:sp>
      <p:sp>
        <p:nvSpPr>
          <p:cNvPr id="3" name="Slide Number Placeholder 1">
            <a:extLst>
              <a:ext uri="{FF2B5EF4-FFF2-40B4-BE49-F238E27FC236}">
                <a16:creationId xmlns:a16="http://schemas.microsoft.com/office/drawing/2014/main" id="{22344548-509B-A8AE-7258-473838DABFB6}"/>
              </a:ext>
            </a:extLst>
          </p:cNvPr>
          <p:cNvSpPr txBox="1">
            <a:spLocks/>
          </p:cNvSpPr>
          <p:nvPr/>
        </p:nvSpPr>
        <p:spPr>
          <a:xfrm>
            <a:off x="8472458" y="4663217"/>
            <a:ext cx="548700" cy="393600"/>
          </a:xfrm>
          <a:prstGeom prst="ellipse">
            <a:avLst/>
          </a:prstGeom>
          <a:noFill/>
          <a:ln>
            <a:noFill/>
          </a:ln>
        </p:spPr>
        <p:txBody>
          <a:bodyPr spcFirstLastPara="1" wrap="square" lIns="18275" tIns="45700" rIns="18275" bIns="4570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1pPr>
            <a:lvl2pPr marL="0" marR="0" lvl="1"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2pPr>
            <a:lvl3pPr marL="0" marR="0" lvl="2"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3pPr>
            <a:lvl4pPr marL="0" marR="0" lvl="3"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4pPr>
            <a:lvl5pPr marL="0" marR="0" lvl="4"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5pPr>
            <a:lvl6pPr marL="0" marR="0" lvl="5"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6pPr>
            <a:lvl7pPr marL="0" marR="0" lvl="6"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7pPr>
            <a:lvl8pPr marL="0" marR="0" lvl="7"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8pPr>
            <a:lvl9pPr marL="0" marR="0" lvl="8"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9pPr>
          </a:lstStyle>
          <a:p>
            <a:pPr algn="r"/>
            <a:fld id="{00000000-1234-1234-1234-123412341234}" type="slidenum">
              <a:rPr lang="en" smtClean="0"/>
              <a:pPr algn="r"/>
              <a:t>81</a:t>
            </a:fld>
            <a:endParaRPr lang="en"/>
          </a:p>
        </p:txBody>
      </p:sp>
    </p:spTree>
    <p:extLst>
      <p:ext uri="{BB962C8B-B14F-4D97-AF65-F5344CB8AC3E}">
        <p14:creationId xmlns:p14="http://schemas.microsoft.com/office/powerpoint/2010/main" val="3144820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2fa9e99e674_0_63"/>
          <p:cNvSpPr txBox="1">
            <a:spLocks noGrp="1"/>
          </p:cNvSpPr>
          <p:nvPr>
            <p:ph type="title"/>
          </p:nvPr>
        </p:nvSpPr>
        <p:spPr>
          <a:xfrm>
            <a:off x="685800" y="2060973"/>
            <a:ext cx="7772400" cy="1021500"/>
          </a:xfrm>
          <a:prstGeom prst="rect">
            <a:avLst/>
          </a:prstGeom>
          <a:solidFill>
            <a:srgbClr val="FFFFFF"/>
          </a:solidFill>
          <a:ln>
            <a:noFill/>
          </a:ln>
        </p:spPr>
        <p:txBody>
          <a:bodyPr spcFirstLastPara="1" wrap="square" lIns="182875" tIns="182875" rIns="182875" bIns="182875" anchor="t" anchorCtr="0">
            <a:noAutofit/>
          </a:bodyPr>
          <a:lstStyle/>
          <a:p>
            <a:pPr marL="0" lvl="0" indent="0" algn="ctr" rtl="0">
              <a:lnSpc>
                <a:spcPct val="90000"/>
              </a:lnSpc>
              <a:spcBef>
                <a:spcPts val="0"/>
              </a:spcBef>
              <a:spcAft>
                <a:spcPts val="0"/>
              </a:spcAft>
              <a:buClr>
                <a:srgbClr val="262626"/>
              </a:buClr>
              <a:buSzPts val="3000"/>
              <a:buFont typeface="Calibri"/>
              <a:buNone/>
            </a:pPr>
            <a:r>
              <a:rPr lang="en-US" sz="5000"/>
              <a:t>Research Questions &amp; Methods</a:t>
            </a:r>
            <a:endParaRPr sz="5000"/>
          </a:p>
        </p:txBody>
      </p:sp>
      <p:sp>
        <p:nvSpPr>
          <p:cNvPr id="2" name="Slide Number Placeholder 1">
            <a:extLst>
              <a:ext uri="{FF2B5EF4-FFF2-40B4-BE49-F238E27FC236}">
                <a16:creationId xmlns:a16="http://schemas.microsoft.com/office/drawing/2014/main" id="{FB2653D3-2C85-FA4F-04DF-2C45E682AD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82</a:t>
            </a:fld>
            <a:endParaRPr lang="en-US"/>
          </a:p>
        </p:txBody>
      </p:sp>
    </p:spTree>
    <p:extLst>
      <p:ext uri="{BB962C8B-B14F-4D97-AF65-F5344CB8AC3E}">
        <p14:creationId xmlns:p14="http://schemas.microsoft.com/office/powerpoint/2010/main" val="41252043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2fa9e99e674_0_405"/>
          <p:cNvSpPr txBox="1">
            <a:spLocks noGrp="1"/>
          </p:cNvSpPr>
          <p:nvPr>
            <p:ph type="title"/>
          </p:nvPr>
        </p:nvSpPr>
        <p:spPr>
          <a:xfrm>
            <a:off x="1720850" y="-80271"/>
            <a:ext cx="5829300" cy="568500"/>
          </a:xfrm>
          <a:prstGeom prst="rect">
            <a:avLst/>
          </a:prstGeom>
          <a:noFill/>
          <a:ln>
            <a:noFill/>
          </a:ln>
        </p:spPr>
        <p:txBody>
          <a:bodyPr spcFirstLastPara="1" wrap="square" lIns="182875" tIns="182875" rIns="182875" bIns="182875" anchor="t" anchorCtr="0">
            <a:normAutofit fontScale="90000"/>
          </a:bodyPr>
          <a:lstStyle/>
          <a:p>
            <a:pPr marL="0" lvl="0" indent="0" algn="ctr" rtl="0">
              <a:lnSpc>
                <a:spcPct val="90000"/>
              </a:lnSpc>
              <a:spcBef>
                <a:spcPts val="0"/>
              </a:spcBef>
              <a:spcAft>
                <a:spcPts val="0"/>
              </a:spcAft>
              <a:buClr>
                <a:srgbClr val="262626"/>
              </a:buClr>
              <a:buSzPct val="75000"/>
              <a:buFont typeface="Calibri"/>
              <a:buNone/>
            </a:pPr>
            <a:r>
              <a:rPr lang="en-US" sz="4000" b="1"/>
              <a:t>Research questions</a:t>
            </a:r>
            <a:endParaRPr sz="4000"/>
          </a:p>
        </p:txBody>
      </p:sp>
      <p:sp>
        <p:nvSpPr>
          <p:cNvPr id="347" name="Google Shape;347;g2fa9e99e674_0_405"/>
          <p:cNvSpPr txBox="1"/>
          <p:nvPr/>
        </p:nvSpPr>
        <p:spPr>
          <a:xfrm>
            <a:off x="238850" y="640625"/>
            <a:ext cx="8793300" cy="37446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2600" b="1" i="1">
                <a:solidFill>
                  <a:schemeClr val="dk1"/>
                </a:solidFill>
                <a:latin typeface="Calibri"/>
                <a:ea typeface="Calibri"/>
                <a:cs typeface="Calibri"/>
                <a:sym typeface="Calibri"/>
              </a:rPr>
              <a:t>Theme 1: Quantitative - Understanding defect characteristics</a:t>
            </a:r>
            <a:endParaRPr sz="2600" b="1" i="1">
              <a:solidFill>
                <a:schemeClr val="dk1"/>
              </a:solidFill>
              <a:latin typeface="Calibri"/>
              <a:ea typeface="Calibri"/>
              <a:cs typeface="Calibri"/>
              <a:sym typeface="Calibri"/>
            </a:endParaRPr>
          </a:p>
          <a:p>
            <a:pPr marL="457200" marR="0" lvl="0" indent="0" algn="l" rtl="0">
              <a:lnSpc>
                <a:spcPct val="115000"/>
              </a:lnSpc>
              <a:spcBef>
                <a:spcPts val="0"/>
              </a:spcBef>
              <a:spcAft>
                <a:spcPts val="0"/>
              </a:spcAft>
              <a:buNone/>
            </a:pPr>
            <a:r>
              <a:rPr lang="en-US" sz="3000" i="1">
                <a:solidFill>
                  <a:schemeClr val="dk1"/>
                </a:solidFill>
                <a:latin typeface="Calibri"/>
                <a:ea typeface="Calibri"/>
                <a:cs typeface="Calibri"/>
                <a:sym typeface="Calibri"/>
              </a:rPr>
              <a:t>RQ1</a:t>
            </a:r>
            <a:r>
              <a:rPr lang="en-US" sz="3000">
                <a:solidFill>
                  <a:schemeClr val="dk1"/>
                </a:solidFill>
                <a:latin typeface="Calibri"/>
                <a:ea typeface="Calibri"/>
                <a:cs typeface="Calibri"/>
                <a:sym typeface="Calibri"/>
              </a:rPr>
              <a:t>: Common defect </a:t>
            </a:r>
            <a:r>
              <a:rPr lang="en-US" sz="3000" i="1" u="sng">
                <a:solidFill>
                  <a:schemeClr val="dk1"/>
                </a:solidFill>
                <a:latin typeface="Calibri"/>
                <a:ea typeface="Calibri"/>
                <a:cs typeface="Calibri"/>
                <a:sym typeface="Calibri"/>
              </a:rPr>
              <a:t>manifestation</a:t>
            </a:r>
            <a:r>
              <a:rPr lang="en-US" sz="3000">
                <a:solidFill>
                  <a:schemeClr val="dk1"/>
                </a:solidFill>
                <a:latin typeface="Calibri"/>
                <a:ea typeface="Calibri"/>
                <a:cs typeface="Calibri"/>
                <a:sym typeface="Calibri"/>
              </a:rPr>
              <a:t>?</a:t>
            </a:r>
            <a:endParaRPr sz="3000">
              <a:solidFill>
                <a:schemeClr val="dk1"/>
              </a:solidFill>
              <a:latin typeface="Calibri"/>
              <a:ea typeface="Calibri"/>
              <a:cs typeface="Calibri"/>
              <a:sym typeface="Calibri"/>
            </a:endParaRPr>
          </a:p>
          <a:p>
            <a:pPr marL="457200" marR="0" lvl="0" indent="0" algn="l" rtl="0">
              <a:lnSpc>
                <a:spcPct val="115000"/>
              </a:lnSpc>
              <a:spcBef>
                <a:spcPts val="0"/>
              </a:spcBef>
              <a:spcAft>
                <a:spcPts val="0"/>
              </a:spcAft>
              <a:buNone/>
            </a:pPr>
            <a:r>
              <a:rPr lang="en-US" sz="3000" i="1">
                <a:solidFill>
                  <a:schemeClr val="dk1"/>
                </a:solidFill>
                <a:latin typeface="Calibri"/>
                <a:ea typeface="Calibri"/>
                <a:cs typeface="Calibri"/>
                <a:sym typeface="Calibri"/>
              </a:rPr>
              <a:t>RQ2</a:t>
            </a:r>
            <a:r>
              <a:rPr lang="en-US" sz="3000">
                <a:solidFill>
                  <a:schemeClr val="dk1"/>
                </a:solidFill>
                <a:latin typeface="Calibri"/>
                <a:ea typeface="Calibri"/>
                <a:cs typeface="Calibri"/>
                <a:sym typeface="Calibri"/>
              </a:rPr>
              <a:t>: Frequent </a:t>
            </a:r>
            <a:r>
              <a:rPr lang="en-US" sz="3000" i="1" u="sng">
                <a:solidFill>
                  <a:schemeClr val="dk1"/>
                </a:solidFill>
                <a:latin typeface="Calibri"/>
                <a:ea typeface="Calibri"/>
                <a:cs typeface="Calibri"/>
                <a:sym typeface="Calibri"/>
              </a:rPr>
              <a:t>general programming defects</a:t>
            </a:r>
            <a:r>
              <a:rPr lang="en-US" sz="3000">
                <a:solidFill>
                  <a:schemeClr val="dk1"/>
                </a:solidFill>
                <a:latin typeface="Calibri"/>
                <a:ea typeface="Calibri"/>
                <a:cs typeface="Calibri"/>
                <a:sym typeface="Calibri"/>
              </a:rPr>
              <a:t>?</a:t>
            </a:r>
            <a:endParaRPr sz="3000">
              <a:solidFill>
                <a:schemeClr val="dk1"/>
              </a:solidFill>
              <a:latin typeface="Calibri"/>
              <a:ea typeface="Calibri"/>
              <a:cs typeface="Calibri"/>
              <a:sym typeface="Calibri"/>
            </a:endParaRPr>
          </a:p>
          <a:p>
            <a:pPr marL="457200" marR="0" lvl="0" indent="0" algn="l" rtl="0">
              <a:lnSpc>
                <a:spcPct val="115000"/>
              </a:lnSpc>
              <a:spcBef>
                <a:spcPts val="0"/>
              </a:spcBef>
              <a:spcAft>
                <a:spcPts val="0"/>
              </a:spcAft>
              <a:buNone/>
            </a:pPr>
            <a:r>
              <a:rPr lang="en-US" sz="3000" i="1">
                <a:solidFill>
                  <a:schemeClr val="dk1"/>
                </a:solidFill>
                <a:latin typeface="Calibri"/>
                <a:ea typeface="Calibri"/>
                <a:cs typeface="Calibri"/>
                <a:sym typeface="Calibri"/>
              </a:rPr>
              <a:t>RQ3</a:t>
            </a:r>
            <a:r>
              <a:rPr lang="en-US" sz="3000">
                <a:solidFill>
                  <a:schemeClr val="dk1"/>
                </a:solidFill>
                <a:latin typeface="Calibri"/>
                <a:ea typeface="Calibri"/>
                <a:cs typeface="Calibri"/>
                <a:sym typeface="Calibri"/>
              </a:rPr>
              <a:t>: Common </a:t>
            </a:r>
            <a:r>
              <a:rPr lang="en-US" sz="3000" i="1" u="sng">
                <a:solidFill>
                  <a:schemeClr val="dk1"/>
                </a:solidFill>
                <a:latin typeface="Calibri"/>
                <a:ea typeface="Calibri"/>
                <a:cs typeface="Calibri"/>
                <a:sym typeface="Calibri"/>
              </a:rPr>
              <a:t>symptoms</a:t>
            </a:r>
            <a:r>
              <a:rPr lang="en-US" sz="3000">
                <a:solidFill>
                  <a:schemeClr val="dk1"/>
                </a:solidFill>
                <a:latin typeface="Calibri"/>
                <a:ea typeface="Calibri"/>
                <a:cs typeface="Calibri"/>
                <a:sym typeface="Calibri"/>
              </a:rPr>
              <a:t>?</a:t>
            </a:r>
            <a:endParaRPr sz="3000">
              <a:solidFill>
                <a:schemeClr val="dk1"/>
              </a:solidFill>
              <a:latin typeface="Calibri"/>
              <a:ea typeface="Calibri"/>
              <a:cs typeface="Calibri"/>
              <a:sym typeface="Calibri"/>
            </a:endParaRPr>
          </a:p>
          <a:p>
            <a:pPr marL="457200" marR="0" lvl="0" indent="0" algn="l" rtl="0">
              <a:lnSpc>
                <a:spcPct val="115000"/>
              </a:lnSpc>
              <a:spcBef>
                <a:spcPts val="0"/>
              </a:spcBef>
              <a:spcAft>
                <a:spcPts val="0"/>
              </a:spcAft>
              <a:buNone/>
            </a:pPr>
            <a:r>
              <a:rPr lang="en-US" sz="3000" i="1">
                <a:solidFill>
                  <a:schemeClr val="dk1"/>
                </a:solidFill>
                <a:latin typeface="Calibri"/>
                <a:ea typeface="Calibri"/>
                <a:cs typeface="Calibri"/>
                <a:sym typeface="Calibri"/>
              </a:rPr>
              <a:t>RQ4</a:t>
            </a:r>
            <a:r>
              <a:rPr lang="en-US" sz="3000">
                <a:solidFill>
                  <a:schemeClr val="dk1"/>
                </a:solidFill>
                <a:latin typeface="Calibri"/>
                <a:ea typeface="Calibri"/>
                <a:cs typeface="Calibri"/>
                <a:sym typeface="Calibri"/>
              </a:rPr>
              <a:t>: Common </a:t>
            </a:r>
            <a:r>
              <a:rPr lang="en-US" sz="3000" i="1" u="sng">
                <a:solidFill>
                  <a:schemeClr val="dk1"/>
                </a:solidFill>
                <a:latin typeface="Calibri"/>
                <a:ea typeface="Calibri"/>
                <a:cs typeface="Calibri"/>
                <a:sym typeface="Calibri"/>
              </a:rPr>
              <a:t>DL-specific</a:t>
            </a:r>
            <a:r>
              <a:rPr lang="en-US" sz="3000">
                <a:solidFill>
                  <a:schemeClr val="dk1"/>
                </a:solidFill>
                <a:latin typeface="Calibri"/>
                <a:ea typeface="Calibri"/>
                <a:cs typeface="Calibri"/>
                <a:sym typeface="Calibri"/>
              </a:rPr>
              <a:t> defects?</a:t>
            </a:r>
            <a:endParaRPr sz="3000">
              <a:solidFill>
                <a:schemeClr val="dk1"/>
              </a:solidFill>
              <a:latin typeface="Calibri"/>
              <a:ea typeface="Calibri"/>
              <a:cs typeface="Calibri"/>
              <a:sym typeface="Calibri"/>
            </a:endParaRPr>
          </a:p>
          <a:p>
            <a:pPr marL="0" marR="0" lvl="0" indent="0" algn="l" rtl="0">
              <a:lnSpc>
                <a:spcPct val="115000"/>
              </a:lnSpc>
              <a:spcBef>
                <a:spcPts val="1000"/>
              </a:spcBef>
              <a:spcAft>
                <a:spcPts val="0"/>
              </a:spcAft>
              <a:buNone/>
            </a:pPr>
            <a:r>
              <a:rPr lang="en-US" sz="2700" b="1" i="1">
                <a:solidFill>
                  <a:schemeClr val="dk1"/>
                </a:solidFill>
                <a:latin typeface="Calibri"/>
                <a:ea typeface="Calibri"/>
                <a:cs typeface="Calibri"/>
                <a:sym typeface="Calibri"/>
              </a:rPr>
              <a:t>Theme 2: Qualitative - Underlying challenges and practices</a:t>
            </a:r>
            <a:endParaRPr sz="2700" b="1" i="1">
              <a:solidFill>
                <a:schemeClr val="dk1"/>
              </a:solidFill>
              <a:latin typeface="Calibri"/>
              <a:ea typeface="Calibri"/>
              <a:cs typeface="Calibri"/>
              <a:sym typeface="Calibri"/>
            </a:endParaRPr>
          </a:p>
          <a:p>
            <a:pPr marL="0" marR="0" lvl="0" indent="457200" algn="l" rtl="0">
              <a:lnSpc>
                <a:spcPct val="115000"/>
              </a:lnSpc>
              <a:spcBef>
                <a:spcPts val="0"/>
              </a:spcBef>
              <a:spcAft>
                <a:spcPts val="0"/>
              </a:spcAft>
              <a:buNone/>
            </a:pPr>
            <a:r>
              <a:rPr lang="en-US" sz="3000" i="1">
                <a:solidFill>
                  <a:schemeClr val="dk1"/>
                </a:solidFill>
                <a:latin typeface="Calibri"/>
                <a:ea typeface="Calibri"/>
                <a:cs typeface="Calibri"/>
                <a:sym typeface="Calibri"/>
              </a:rPr>
              <a:t>RQ5</a:t>
            </a:r>
            <a:r>
              <a:rPr lang="en-US" sz="3000">
                <a:solidFill>
                  <a:schemeClr val="dk1"/>
                </a:solidFill>
                <a:latin typeface="Calibri"/>
                <a:ea typeface="Calibri"/>
                <a:cs typeface="Calibri"/>
                <a:sym typeface="Calibri"/>
              </a:rPr>
              <a:t>: </a:t>
            </a:r>
            <a:r>
              <a:rPr lang="en-US" sz="3000" i="1" u="sng">
                <a:solidFill>
                  <a:schemeClr val="dk1"/>
                </a:solidFill>
                <a:latin typeface="Calibri"/>
                <a:ea typeface="Calibri"/>
                <a:cs typeface="Calibri"/>
                <a:sym typeface="Calibri"/>
              </a:rPr>
              <a:t>Practices</a:t>
            </a:r>
            <a:r>
              <a:rPr lang="en-US" sz="3000">
                <a:solidFill>
                  <a:schemeClr val="dk1"/>
                </a:solidFill>
                <a:latin typeface="Calibri"/>
                <a:ea typeface="Calibri"/>
                <a:cs typeface="Calibri"/>
                <a:sym typeface="Calibri"/>
              </a:rPr>
              <a:t> and </a:t>
            </a:r>
            <a:r>
              <a:rPr lang="en-US" sz="3000" i="1" u="sng">
                <a:solidFill>
                  <a:schemeClr val="dk1"/>
                </a:solidFill>
                <a:latin typeface="Calibri"/>
                <a:ea typeface="Calibri"/>
                <a:cs typeface="Calibri"/>
                <a:sym typeface="Calibri"/>
              </a:rPr>
              <a:t>challenges</a:t>
            </a:r>
            <a:r>
              <a:rPr lang="en-US" sz="3000">
                <a:solidFill>
                  <a:schemeClr val="dk1"/>
                </a:solidFill>
                <a:latin typeface="Calibri"/>
                <a:ea typeface="Calibri"/>
                <a:cs typeface="Calibri"/>
                <a:sym typeface="Calibri"/>
              </a:rPr>
              <a:t>?</a:t>
            </a:r>
            <a:endParaRPr sz="30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9EC74782-A882-B967-86FF-23F6CA26F6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83</a:t>
            </a:fld>
            <a:endParaRPr lang="en-US"/>
          </a:p>
        </p:txBody>
      </p:sp>
    </p:spTree>
    <p:extLst>
      <p:ext uri="{BB962C8B-B14F-4D97-AF65-F5344CB8AC3E}">
        <p14:creationId xmlns:p14="http://schemas.microsoft.com/office/powerpoint/2010/main" val="17623192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2fa9e99e674_0_27"/>
          <p:cNvSpPr txBox="1">
            <a:spLocks noGrp="1"/>
          </p:cNvSpPr>
          <p:nvPr>
            <p:ph type="title"/>
          </p:nvPr>
        </p:nvSpPr>
        <p:spPr>
          <a:xfrm>
            <a:off x="277150" y="88825"/>
            <a:ext cx="8487600" cy="478500"/>
          </a:xfrm>
          <a:prstGeom prst="rect">
            <a:avLst/>
          </a:prstGeom>
          <a:noFill/>
          <a:ln>
            <a:noFill/>
          </a:ln>
        </p:spPr>
        <p:txBody>
          <a:bodyPr spcFirstLastPara="1" wrap="square" lIns="182875" tIns="182875" rIns="182875" bIns="182875" anchor="ctr" anchorCtr="0">
            <a:noAutofit/>
          </a:bodyPr>
          <a:lstStyle/>
          <a:p>
            <a:pPr marL="0" lvl="0" indent="0" algn="l" rtl="0">
              <a:lnSpc>
                <a:spcPct val="90000"/>
              </a:lnSpc>
              <a:spcBef>
                <a:spcPts val="0"/>
              </a:spcBef>
              <a:spcAft>
                <a:spcPts val="0"/>
              </a:spcAft>
              <a:buClr>
                <a:srgbClr val="262626"/>
              </a:buClr>
              <a:buSzPts val="1900"/>
              <a:buFont typeface="Calibri"/>
              <a:buNone/>
            </a:pPr>
            <a:r>
              <a:rPr lang="en-US" sz="3000"/>
              <a:t>A Case Study on Computer Vision</a:t>
            </a:r>
            <a:endParaRPr sz="3000"/>
          </a:p>
        </p:txBody>
      </p:sp>
      <p:sp>
        <p:nvSpPr>
          <p:cNvPr id="356" name="Google Shape;356;g2fa9e99e674_0_27"/>
          <p:cNvSpPr txBox="1"/>
          <p:nvPr/>
        </p:nvSpPr>
        <p:spPr>
          <a:xfrm>
            <a:off x="5181950" y="1007175"/>
            <a:ext cx="3405900" cy="23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50">
              <a:solidFill>
                <a:srgbClr val="262626"/>
              </a:solidFill>
              <a:latin typeface="Calibri"/>
              <a:ea typeface="Calibri"/>
              <a:cs typeface="Calibri"/>
              <a:sym typeface="Calibri"/>
            </a:endParaRPr>
          </a:p>
        </p:txBody>
      </p:sp>
      <p:sp>
        <p:nvSpPr>
          <p:cNvPr id="357" name="Google Shape;357;g2fa9e99e674_0_27"/>
          <p:cNvSpPr txBox="1"/>
          <p:nvPr/>
        </p:nvSpPr>
        <p:spPr>
          <a:xfrm>
            <a:off x="343150" y="1624450"/>
            <a:ext cx="8355600" cy="2776200"/>
          </a:xfrm>
          <a:prstGeom prst="rect">
            <a:avLst/>
          </a:prstGeom>
          <a:noFill/>
          <a:ln>
            <a:noFill/>
          </a:ln>
        </p:spPr>
        <p:txBody>
          <a:bodyPr spcFirstLastPara="1" wrap="square" lIns="91425" tIns="91425" rIns="91425" bIns="91425" anchor="t" anchorCtr="0">
            <a:noAutofit/>
          </a:bodyPr>
          <a:lstStyle/>
          <a:p>
            <a:pPr marL="457200" lvl="0" indent="-357505" algn="l" rtl="0">
              <a:lnSpc>
                <a:spcPct val="115000"/>
              </a:lnSpc>
              <a:spcBef>
                <a:spcPts val="1000"/>
              </a:spcBef>
              <a:spcAft>
                <a:spcPts val="0"/>
              </a:spcAft>
              <a:buClr>
                <a:srgbClr val="000000"/>
              </a:buClr>
              <a:buSzPts val="2030"/>
              <a:buChar char="●"/>
            </a:pPr>
            <a:r>
              <a:rPr lang="en-US" sz="2029" b="1"/>
              <a:t>Major application</a:t>
            </a:r>
            <a:r>
              <a:rPr lang="en-US" sz="2029"/>
              <a:t> of DL</a:t>
            </a:r>
            <a:endParaRPr sz="2029"/>
          </a:p>
          <a:p>
            <a:pPr marL="457200" lvl="0" indent="-357505" algn="l" rtl="0">
              <a:lnSpc>
                <a:spcPct val="115000"/>
              </a:lnSpc>
              <a:spcBef>
                <a:spcPts val="1000"/>
              </a:spcBef>
              <a:spcAft>
                <a:spcPts val="0"/>
              </a:spcAft>
              <a:buClr>
                <a:srgbClr val="595959"/>
              </a:buClr>
              <a:buSzPts val="2030"/>
              <a:buChar char="●"/>
            </a:pPr>
            <a:r>
              <a:rPr lang="en-US" sz="2029" b="1"/>
              <a:t>Techniques are shared</a:t>
            </a:r>
            <a:r>
              <a:rPr lang="en-US" sz="2029"/>
              <a:t> between computer vision and other applications of deep learning</a:t>
            </a:r>
            <a:endParaRPr sz="2029"/>
          </a:p>
          <a:p>
            <a:pPr marL="457200" lvl="0" indent="-357505" algn="l" rtl="0">
              <a:lnSpc>
                <a:spcPct val="115000"/>
              </a:lnSpc>
              <a:spcBef>
                <a:spcPts val="1000"/>
              </a:spcBef>
              <a:spcAft>
                <a:spcPts val="0"/>
              </a:spcAft>
              <a:buClr>
                <a:srgbClr val="595959"/>
              </a:buClr>
              <a:buSzPts val="2030"/>
              <a:buChar char="●"/>
            </a:pPr>
            <a:r>
              <a:rPr lang="en-US" sz="2029"/>
              <a:t>The </a:t>
            </a:r>
            <a:r>
              <a:rPr lang="en-US" sz="2029" b="1"/>
              <a:t>engineering</a:t>
            </a:r>
            <a:r>
              <a:rPr lang="en-US" sz="2029"/>
              <a:t> </a:t>
            </a:r>
            <a:r>
              <a:rPr lang="en-US" sz="2029" b="1"/>
              <a:t>process is consistent</a:t>
            </a:r>
            <a:r>
              <a:rPr lang="en-US" sz="2029"/>
              <a:t> across different domains</a:t>
            </a:r>
            <a:endParaRPr sz="2029"/>
          </a:p>
        </p:txBody>
      </p:sp>
      <p:sp>
        <p:nvSpPr>
          <p:cNvPr id="358" name="Google Shape;358;g2fa9e99e674_0_27"/>
          <p:cNvSpPr txBox="1"/>
          <p:nvPr/>
        </p:nvSpPr>
        <p:spPr>
          <a:xfrm>
            <a:off x="409100" y="682650"/>
            <a:ext cx="7175400" cy="741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US" sz="3000" i="1" u="sng"/>
              <a:t>Why Computer Vision?</a:t>
            </a:r>
            <a:endParaRPr sz="3000" i="1" u="sng">
              <a:solidFill>
                <a:srgbClr val="595959"/>
              </a:solidFill>
            </a:endParaRPr>
          </a:p>
        </p:txBody>
      </p:sp>
      <p:pic>
        <p:nvPicPr>
          <p:cNvPr id="359" name="Google Shape;359;g2fa9e99e674_0_27"/>
          <p:cNvPicPr preferRelativeResize="0"/>
          <p:nvPr/>
        </p:nvPicPr>
        <p:blipFill>
          <a:blip r:embed="rId3">
            <a:alphaModFix/>
          </a:blip>
          <a:stretch>
            <a:fillRect/>
          </a:stretch>
        </p:blipFill>
        <p:spPr>
          <a:xfrm>
            <a:off x="5553075" y="643525"/>
            <a:ext cx="2775024" cy="1498525"/>
          </a:xfrm>
          <a:prstGeom prst="rect">
            <a:avLst/>
          </a:prstGeom>
          <a:noFill/>
          <a:ln>
            <a:noFill/>
          </a:ln>
        </p:spPr>
      </p:pic>
      <p:pic>
        <p:nvPicPr>
          <p:cNvPr id="360" name="Google Shape;360;g2fa9e99e674_0_27" descr="Royalty-Free photo: Question mark illustration | PickPik"/>
          <p:cNvPicPr preferRelativeResize="0"/>
          <p:nvPr/>
        </p:nvPicPr>
        <p:blipFill>
          <a:blip r:embed="rId4">
            <a:alphaModFix/>
          </a:blip>
          <a:stretch>
            <a:fillRect/>
          </a:stretch>
        </p:blipFill>
        <p:spPr>
          <a:xfrm>
            <a:off x="343151" y="3468425"/>
            <a:ext cx="1118000" cy="1118000"/>
          </a:xfrm>
          <a:prstGeom prst="rect">
            <a:avLst/>
          </a:prstGeom>
          <a:noFill/>
          <a:ln>
            <a:noFill/>
          </a:ln>
        </p:spPr>
      </p:pic>
      <p:sp>
        <p:nvSpPr>
          <p:cNvPr id="361" name="Google Shape;361;g2fa9e99e674_0_27"/>
          <p:cNvSpPr txBox="1"/>
          <p:nvPr/>
        </p:nvSpPr>
        <p:spPr>
          <a:xfrm>
            <a:off x="1302875" y="3704175"/>
            <a:ext cx="2627400" cy="6465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3000">
                <a:solidFill>
                  <a:srgbClr val="CC0000"/>
                </a:solidFill>
                <a:latin typeface="Calibri"/>
                <a:ea typeface="Calibri"/>
                <a:cs typeface="Calibri"/>
                <a:sym typeface="Calibri"/>
              </a:rPr>
              <a:t>Generalizable?</a:t>
            </a:r>
            <a:endParaRPr>
              <a:solidFill>
                <a:srgbClr val="CC0000"/>
              </a:solidFill>
            </a:endParaRPr>
          </a:p>
        </p:txBody>
      </p:sp>
      <p:sp>
        <p:nvSpPr>
          <p:cNvPr id="2" name="Slide Number Placeholder 1">
            <a:extLst>
              <a:ext uri="{FF2B5EF4-FFF2-40B4-BE49-F238E27FC236}">
                <a16:creationId xmlns:a16="http://schemas.microsoft.com/office/drawing/2014/main" id="{C88209CB-31F6-7907-2EC6-EF178CCAB5B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84</a:t>
            </a:fld>
            <a:endParaRPr lang="en-US"/>
          </a:p>
        </p:txBody>
      </p:sp>
    </p:spTree>
    <p:extLst>
      <p:ext uri="{BB962C8B-B14F-4D97-AF65-F5344CB8AC3E}">
        <p14:creationId xmlns:p14="http://schemas.microsoft.com/office/powerpoint/2010/main" val="19791141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8"/>
          <p:cNvSpPr txBox="1">
            <a:spLocks noGrp="1"/>
          </p:cNvSpPr>
          <p:nvPr>
            <p:ph type="title"/>
          </p:nvPr>
        </p:nvSpPr>
        <p:spPr>
          <a:xfrm>
            <a:off x="277148" y="88822"/>
            <a:ext cx="8043862" cy="478631"/>
          </a:xfrm>
          <a:prstGeom prst="rect">
            <a:avLst/>
          </a:prstGeom>
          <a:noFill/>
          <a:ln>
            <a:noFill/>
          </a:ln>
        </p:spPr>
        <p:txBody>
          <a:bodyPr spcFirstLastPara="1" wrap="square" lIns="182875" tIns="182875" rIns="182875" bIns="182875" anchor="ctr" anchorCtr="0">
            <a:noAutofit/>
          </a:bodyPr>
          <a:lstStyle/>
          <a:p>
            <a:pPr marL="0" lvl="0" indent="0" algn="l" rtl="0">
              <a:lnSpc>
                <a:spcPct val="90000"/>
              </a:lnSpc>
              <a:spcBef>
                <a:spcPts val="0"/>
              </a:spcBef>
              <a:spcAft>
                <a:spcPts val="0"/>
              </a:spcAft>
              <a:buClr>
                <a:srgbClr val="262626"/>
              </a:buClr>
              <a:buSzPts val="1900"/>
              <a:buFont typeface="Calibri"/>
              <a:buNone/>
            </a:pPr>
            <a:r>
              <a:rPr lang="en-US" sz="3000"/>
              <a:t>Methodology - Overview</a:t>
            </a:r>
            <a:endParaRPr sz="3000"/>
          </a:p>
        </p:txBody>
      </p:sp>
      <p:sp>
        <p:nvSpPr>
          <p:cNvPr id="368" name="Google Shape;368;p8"/>
          <p:cNvSpPr>
            <a:spLocks noGrp="1"/>
          </p:cNvSpPr>
          <p:nvPr>
            <p:ph type="sldNum" idx="12"/>
          </p:nvPr>
        </p:nvSpPr>
        <p:spPr>
          <a:xfrm>
            <a:off x="8361860" y="4843130"/>
            <a:ext cx="365700" cy="274200"/>
          </a:xfrm>
          <a:prstGeom prst="ellipse">
            <a:avLst/>
          </a:prstGeom>
          <a:noFill/>
          <a:ln>
            <a:noFill/>
          </a:ln>
        </p:spPr>
        <p:txBody>
          <a:bodyPr spcFirstLastPara="1" wrap="square" lIns="18275" tIns="45700" rIns="18275" bIns="45700" anchor="ctr"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n-US" sz="1300"/>
              <a:t>85</a:t>
            </a:fld>
            <a:endParaRPr sz="1300"/>
          </a:p>
        </p:txBody>
      </p:sp>
      <p:pic>
        <p:nvPicPr>
          <p:cNvPr id="369" name="Google Shape;369;p8"/>
          <p:cNvPicPr preferRelativeResize="0"/>
          <p:nvPr/>
        </p:nvPicPr>
        <p:blipFill>
          <a:blip r:embed="rId3">
            <a:alphaModFix/>
          </a:blip>
          <a:stretch>
            <a:fillRect/>
          </a:stretch>
        </p:blipFill>
        <p:spPr>
          <a:xfrm>
            <a:off x="923513" y="673728"/>
            <a:ext cx="7066336" cy="4271246"/>
          </a:xfrm>
          <a:prstGeom prst="rect">
            <a:avLst/>
          </a:prstGeom>
          <a:noFill/>
          <a:ln>
            <a:noFill/>
          </a:ln>
        </p:spPr>
      </p:pic>
    </p:spTree>
    <p:extLst>
      <p:ext uri="{BB962C8B-B14F-4D97-AF65-F5344CB8AC3E}">
        <p14:creationId xmlns:p14="http://schemas.microsoft.com/office/powerpoint/2010/main" val="9041309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2fa9e99e674_0_68"/>
          <p:cNvSpPr txBox="1">
            <a:spLocks noGrp="1"/>
          </p:cNvSpPr>
          <p:nvPr>
            <p:ph type="title"/>
          </p:nvPr>
        </p:nvSpPr>
        <p:spPr>
          <a:xfrm>
            <a:off x="685800" y="968848"/>
            <a:ext cx="7772400" cy="1021500"/>
          </a:xfrm>
          <a:prstGeom prst="rect">
            <a:avLst/>
          </a:prstGeom>
          <a:solidFill>
            <a:srgbClr val="FFFFFF"/>
          </a:solidFill>
          <a:ln>
            <a:noFill/>
          </a:ln>
        </p:spPr>
        <p:txBody>
          <a:bodyPr spcFirstLastPara="1" wrap="square" lIns="182875" tIns="182875" rIns="182875" bIns="182875" anchor="t" anchorCtr="0">
            <a:noAutofit/>
          </a:bodyPr>
          <a:lstStyle/>
          <a:p>
            <a:pPr marL="0" lvl="0" indent="0" algn="ctr" rtl="0">
              <a:lnSpc>
                <a:spcPct val="200000"/>
              </a:lnSpc>
              <a:spcBef>
                <a:spcPts val="0"/>
              </a:spcBef>
              <a:spcAft>
                <a:spcPts val="0"/>
              </a:spcAft>
              <a:buClr>
                <a:srgbClr val="262626"/>
              </a:buClr>
              <a:buSzPts val="3000"/>
              <a:buFont typeface="Calibri"/>
              <a:buNone/>
            </a:pPr>
            <a:r>
              <a:rPr lang="en-US" sz="5000" b="1"/>
              <a:t>Theme 1 - </a:t>
            </a:r>
            <a:r>
              <a:rPr lang="en-US" sz="5000" b="1" i="1">
                <a:solidFill>
                  <a:schemeClr val="dk1"/>
                </a:solidFill>
              </a:rPr>
              <a:t>Quantitative</a:t>
            </a:r>
            <a:endParaRPr sz="3500" i="1">
              <a:solidFill>
                <a:schemeClr val="dk1"/>
              </a:solidFill>
            </a:endParaRPr>
          </a:p>
          <a:p>
            <a:pPr marL="0" lvl="0" indent="0" algn="ctr" rtl="0">
              <a:lnSpc>
                <a:spcPct val="200000"/>
              </a:lnSpc>
              <a:spcBef>
                <a:spcPts val="0"/>
              </a:spcBef>
              <a:spcAft>
                <a:spcPts val="0"/>
              </a:spcAft>
              <a:buClr>
                <a:schemeClr val="dk1"/>
              </a:buClr>
              <a:buSzPts val="1100"/>
              <a:buFont typeface="Arial"/>
              <a:buNone/>
            </a:pPr>
            <a:r>
              <a:rPr lang="en-US" sz="3500" i="1">
                <a:solidFill>
                  <a:schemeClr val="dk1"/>
                </a:solidFill>
              </a:rPr>
              <a:t>Understanding defect characteristics</a:t>
            </a:r>
            <a:endParaRPr sz="3500"/>
          </a:p>
        </p:txBody>
      </p:sp>
      <p:sp>
        <p:nvSpPr>
          <p:cNvPr id="2" name="Slide Number Placeholder 1">
            <a:extLst>
              <a:ext uri="{FF2B5EF4-FFF2-40B4-BE49-F238E27FC236}">
                <a16:creationId xmlns:a16="http://schemas.microsoft.com/office/drawing/2014/main" id="{72754029-1AA8-285F-D054-2EEE8877055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86</a:t>
            </a:fld>
            <a:endParaRPr lang="en-US"/>
          </a:p>
        </p:txBody>
      </p:sp>
    </p:spTree>
    <p:extLst>
      <p:ext uri="{BB962C8B-B14F-4D97-AF65-F5344CB8AC3E}">
        <p14:creationId xmlns:p14="http://schemas.microsoft.com/office/powerpoint/2010/main" val="33338080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2fa9e99e674_0_257"/>
          <p:cNvSpPr txBox="1">
            <a:spLocks noGrp="1"/>
          </p:cNvSpPr>
          <p:nvPr>
            <p:ph type="title"/>
          </p:nvPr>
        </p:nvSpPr>
        <p:spPr>
          <a:xfrm>
            <a:off x="277148" y="88822"/>
            <a:ext cx="8043900" cy="478500"/>
          </a:xfrm>
          <a:prstGeom prst="rect">
            <a:avLst/>
          </a:prstGeom>
          <a:noFill/>
          <a:ln>
            <a:noFill/>
          </a:ln>
        </p:spPr>
        <p:txBody>
          <a:bodyPr spcFirstLastPara="1" wrap="square" lIns="182875" tIns="182875" rIns="182875" bIns="182875" anchor="ctr" anchorCtr="0">
            <a:normAutofit fontScale="90000"/>
          </a:bodyPr>
          <a:lstStyle/>
          <a:p>
            <a:pPr marL="0" lvl="0" indent="0" algn="l" rtl="0">
              <a:lnSpc>
                <a:spcPct val="90000"/>
              </a:lnSpc>
              <a:spcBef>
                <a:spcPts val="0"/>
              </a:spcBef>
              <a:spcAft>
                <a:spcPts val="0"/>
              </a:spcAft>
              <a:buClr>
                <a:srgbClr val="262626"/>
              </a:buClr>
              <a:buSzPct val="63333"/>
              <a:buFont typeface="Calibri"/>
              <a:buNone/>
            </a:pPr>
            <a:r>
              <a:rPr lang="en-US" sz="3000"/>
              <a:t>Relationship between Reengineering Repositories</a:t>
            </a:r>
            <a:endParaRPr sz="3300"/>
          </a:p>
        </p:txBody>
      </p:sp>
      <p:sp>
        <p:nvSpPr>
          <p:cNvPr id="382" name="Google Shape;382;g2fa9e99e674_0_257"/>
          <p:cNvSpPr>
            <a:spLocks noGrp="1"/>
          </p:cNvSpPr>
          <p:nvPr>
            <p:ph type="sldNum" idx="12"/>
          </p:nvPr>
        </p:nvSpPr>
        <p:spPr>
          <a:xfrm>
            <a:off x="8361860" y="4843130"/>
            <a:ext cx="365700" cy="274200"/>
          </a:xfrm>
          <a:prstGeom prst="ellipse">
            <a:avLst/>
          </a:prstGeom>
          <a:noFill/>
          <a:ln>
            <a:noFill/>
          </a:ln>
        </p:spPr>
        <p:txBody>
          <a:bodyPr spcFirstLastPara="1" wrap="square" lIns="18275" tIns="45700" rIns="18275" bIns="45700" anchor="ctr"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n-US" sz="1300"/>
              <a:t>87</a:t>
            </a:fld>
            <a:endParaRPr sz="1300"/>
          </a:p>
        </p:txBody>
      </p:sp>
      <p:sp>
        <p:nvSpPr>
          <p:cNvPr id="383" name="Google Shape;383;g2fa9e99e674_0_257"/>
          <p:cNvSpPr/>
          <p:nvPr/>
        </p:nvSpPr>
        <p:spPr>
          <a:xfrm>
            <a:off x="3205875" y="993875"/>
            <a:ext cx="2383800" cy="1021800"/>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a:latin typeface="Calibri"/>
                <a:ea typeface="Calibri"/>
                <a:cs typeface="Calibri"/>
                <a:sym typeface="Calibri"/>
              </a:rPr>
              <a:t>Research </a:t>
            </a:r>
            <a:endParaRPr sz="2200">
              <a:latin typeface="Calibri"/>
              <a:ea typeface="Calibri"/>
              <a:cs typeface="Calibri"/>
              <a:sym typeface="Calibri"/>
            </a:endParaRPr>
          </a:p>
          <a:p>
            <a:pPr marL="0" lvl="0" indent="0" algn="ctr" rtl="0">
              <a:spcBef>
                <a:spcPts val="0"/>
              </a:spcBef>
              <a:spcAft>
                <a:spcPts val="0"/>
              </a:spcAft>
              <a:buNone/>
            </a:pPr>
            <a:r>
              <a:rPr lang="en-US" sz="2200">
                <a:latin typeface="Calibri"/>
                <a:ea typeface="Calibri"/>
                <a:cs typeface="Calibri"/>
                <a:sym typeface="Calibri"/>
              </a:rPr>
              <a:t>prototypes</a:t>
            </a:r>
            <a:endParaRPr sz="2200">
              <a:latin typeface="Calibri"/>
              <a:ea typeface="Calibri"/>
              <a:cs typeface="Calibri"/>
              <a:sym typeface="Calibri"/>
            </a:endParaRPr>
          </a:p>
        </p:txBody>
      </p:sp>
      <p:sp>
        <p:nvSpPr>
          <p:cNvPr id="384" name="Google Shape;384;g2fa9e99e674_0_257"/>
          <p:cNvSpPr/>
          <p:nvPr/>
        </p:nvSpPr>
        <p:spPr>
          <a:xfrm>
            <a:off x="1502850" y="2716600"/>
            <a:ext cx="2383800" cy="1021800"/>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a:latin typeface="Calibri"/>
                <a:ea typeface="Calibri"/>
                <a:cs typeface="Calibri"/>
                <a:sym typeface="Calibri"/>
              </a:rPr>
              <a:t>Replications</a:t>
            </a:r>
            <a:endParaRPr sz="2200">
              <a:latin typeface="Calibri"/>
              <a:ea typeface="Calibri"/>
              <a:cs typeface="Calibri"/>
              <a:sym typeface="Calibri"/>
            </a:endParaRPr>
          </a:p>
        </p:txBody>
      </p:sp>
      <p:sp>
        <p:nvSpPr>
          <p:cNvPr id="385" name="Google Shape;385;g2fa9e99e674_0_257"/>
          <p:cNvSpPr/>
          <p:nvPr/>
        </p:nvSpPr>
        <p:spPr>
          <a:xfrm>
            <a:off x="5178200" y="2716600"/>
            <a:ext cx="2383800" cy="1021800"/>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a:latin typeface="Calibri"/>
                <a:ea typeface="Calibri"/>
                <a:cs typeface="Calibri"/>
                <a:sym typeface="Calibri"/>
              </a:rPr>
              <a:t>User “forks”</a:t>
            </a:r>
            <a:endParaRPr sz="2200">
              <a:latin typeface="Calibri"/>
              <a:ea typeface="Calibri"/>
              <a:cs typeface="Calibri"/>
              <a:sym typeface="Calibri"/>
            </a:endParaRPr>
          </a:p>
        </p:txBody>
      </p:sp>
      <p:cxnSp>
        <p:nvCxnSpPr>
          <p:cNvPr id="386" name="Google Shape;386;g2fa9e99e674_0_257"/>
          <p:cNvCxnSpPr>
            <a:stCxn id="383" idx="3"/>
            <a:endCxn id="384" idx="0"/>
          </p:cNvCxnSpPr>
          <p:nvPr/>
        </p:nvCxnSpPr>
        <p:spPr>
          <a:xfrm flipH="1">
            <a:off x="2694874" y="1866036"/>
            <a:ext cx="860100" cy="850500"/>
          </a:xfrm>
          <a:prstGeom prst="straightConnector1">
            <a:avLst/>
          </a:prstGeom>
          <a:noFill/>
          <a:ln w="38100" cap="flat" cmpd="sng">
            <a:solidFill>
              <a:schemeClr val="dk1"/>
            </a:solidFill>
            <a:prstDash val="solid"/>
            <a:round/>
            <a:headEnd type="none" w="med" len="med"/>
            <a:tailEnd type="triangle" w="med" len="med"/>
          </a:ln>
        </p:spPr>
      </p:cxnSp>
      <p:cxnSp>
        <p:nvCxnSpPr>
          <p:cNvPr id="387" name="Google Shape;387;g2fa9e99e674_0_257"/>
          <p:cNvCxnSpPr>
            <a:stCxn id="384" idx="6"/>
            <a:endCxn id="385" idx="2"/>
          </p:cNvCxnSpPr>
          <p:nvPr/>
        </p:nvCxnSpPr>
        <p:spPr>
          <a:xfrm>
            <a:off x="3886650" y="3227500"/>
            <a:ext cx="1291500" cy="0"/>
          </a:xfrm>
          <a:prstGeom prst="straightConnector1">
            <a:avLst/>
          </a:prstGeom>
          <a:noFill/>
          <a:ln w="38100" cap="flat" cmpd="sng">
            <a:solidFill>
              <a:schemeClr val="dk1"/>
            </a:solidFill>
            <a:prstDash val="solid"/>
            <a:round/>
            <a:headEnd type="none" w="med" len="med"/>
            <a:tailEnd type="triangle" w="med" len="med"/>
          </a:ln>
        </p:spPr>
      </p:cxnSp>
      <p:cxnSp>
        <p:nvCxnSpPr>
          <p:cNvPr id="388" name="Google Shape;388;g2fa9e99e674_0_257"/>
          <p:cNvCxnSpPr>
            <a:stCxn id="383" idx="5"/>
            <a:endCxn id="385" idx="0"/>
          </p:cNvCxnSpPr>
          <p:nvPr/>
        </p:nvCxnSpPr>
        <p:spPr>
          <a:xfrm>
            <a:off x="5240576" y="1866036"/>
            <a:ext cx="1129500" cy="850500"/>
          </a:xfrm>
          <a:prstGeom prst="straightConnector1">
            <a:avLst/>
          </a:prstGeom>
          <a:noFill/>
          <a:ln w="38100" cap="flat" cmpd="sng">
            <a:solidFill>
              <a:schemeClr val="dk1"/>
            </a:solidFill>
            <a:prstDash val="solid"/>
            <a:round/>
            <a:headEnd type="none" w="med" len="med"/>
            <a:tailEnd type="triangle" w="med" len="med"/>
          </a:ln>
        </p:spPr>
      </p:cxnSp>
      <p:pic>
        <p:nvPicPr>
          <p:cNvPr id="389" name="Google Shape;389;g2fa9e99e674_0_257"/>
          <p:cNvPicPr preferRelativeResize="0"/>
          <p:nvPr/>
        </p:nvPicPr>
        <p:blipFill>
          <a:blip r:embed="rId3">
            <a:alphaModFix/>
          </a:blip>
          <a:stretch>
            <a:fillRect/>
          </a:stretch>
        </p:blipFill>
        <p:spPr>
          <a:xfrm>
            <a:off x="5310074" y="666125"/>
            <a:ext cx="2740476" cy="527454"/>
          </a:xfrm>
          <a:prstGeom prst="rect">
            <a:avLst/>
          </a:prstGeom>
          <a:noFill/>
          <a:ln>
            <a:noFill/>
          </a:ln>
        </p:spPr>
      </p:pic>
      <p:pic>
        <p:nvPicPr>
          <p:cNvPr id="390" name="Google Shape;390;g2fa9e99e674_0_257"/>
          <p:cNvPicPr preferRelativeResize="0"/>
          <p:nvPr/>
        </p:nvPicPr>
        <p:blipFill>
          <a:blip r:embed="rId4">
            <a:alphaModFix/>
          </a:blip>
          <a:stretch>
            <a:fillRect/>
          </a:stretch>
        </p:blipFill>
        <p:spPr>
          <a:xfrm>
            <a:off x="1443653" y="4217050"/>
            <a:ext cx="2412883" cy="478500"/>
          </a:xfrm>
          <a:prstGeom prst="rect">
            <a:avLst/>
          </a:prstGeom>
          <a:noFill/>
          <a:ln>
            <a:noFill/>
          </a:ln>
        </p:spPr>
      </p:pic>
      <p:pic>
        <p:nvPicPr>
          <p:cNvPr id="391" name="Google Shape;391;g2fa9e99e674_0_257"/>
          <p:cNvPicPr preferRelativeResize="0"/>
          <p:nvPr/>
        </p:nvPicPr>
        <p:blipFill>
          <a:blip r:embed="rId5">
            <a:alphaModFix/>
          </a:blip>
          <a:stretch>
            <a:fillRect/>
          </a:stretch>
        </p:blipFill>
        <p:spPr>
          <a:xfrm>
            <a:off x="1443641" y="3738450"/>
            <a:ext cx="2740471" cy="478500"/>
          </a:xfrm>
          <a:prstGeom prst="rect">
            <a:avLst/>
          </a:prstGeom>
          <a:noFill/>
          <a:ln>
            <a:noFill/>
          </a:ln>
        </p:spPr>
      </p:pic>
      <p:sp>
        <p:nvSpPr>
          <p:cNvPr id="392" name="Google Shape;392;g2fa9e99e674_0_257"/>
          <p:cNvSpPr txBox="1"/>
          <p:nvPr/>
        </p:nvSpPr>
        <p:spPr>
          <a:xfrm>
            <a:off x="5589675" y="1789825"/>
            <a:ext cx="13362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rgbClr val="0000FF"/>
                </a:solidFill>
                <a:latin typeface="Calibri"/>
                <a:ea typeface="Calibri"/>
                <a:cs typeface="Calibri"/>
                <a:sym typeface="Calibri"/>
              </a:rPr>
              <a:t>1.2K forks</a:t>
            </a:r>
            <a:endParaRPr sz="2200" b="1">
              <a:solidFill>
                <a:srgbClr val="0000FF"/>
              </a:solidFill>
              <a:latin typeface="Calibri"/>
              <a:ea typeface="Calibri"/>
              <a:cs typeface="Calibri"/>
              <a:sym typeface="Calibri"/>
            </a:endParaRPr>
          </a:p>
        </p:txBody>
      </p:sp>
      <p:sp>
        <p:nvSpPr>
          <p:cNvPr id="393" name="Google Shape;393;g2fa9e99e674_0_257"/>
          <p:cNvSpPr txBox="1"/>
          <p:nvPr/>
        </p:nvSpPr>
        <p:spPr>
          <a:xfrm>
            <a:off x="4297250" y="3717738"/>
            <a:ext cx="13362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rgbClr val="0000FF"/>
                </a:solidFill>
                <a:latin typeface="Calibri"/>
                <a:ea typeface="Calibri"/>
                <a:cs typeface="Calibri"/>
                <a:sym typeface="Calibri"/>
              </a:rPr>
              <a:t>1.6K forks</a:t>
            </a:r>
            <a:endParaRPr sz="2200" b="1">
              <a:solidFill>
                <a:srgbClr val="0000FF"/>
              </a:solidFill>
              <a:latin typeface="Calibri"/>
              <a:ea typeface="Calibri"/>
              <a:cs typeface="Calibri"/>
              <a:sym typeface="Calibri"/>
            </a:endParaRPr>
          </a:p>
        </p:txBody>
      </p:sp>
      <p:sp>
        <p:nvSpPr>
          <p:cNvPr id="394" name="Google Shape;394;g2fa9e99e674_0_257"/>
          <p:cNvSpPr txBox="1"/>
          <p:nvPr/>
        </p:nvSpPr>
        <p:spPr>
          <a:xfrm>
            <a:off x="4297250" y="4140800"/>
            <a:ext cx="13362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rgbClr val="0000FF"/>
                </a:solidFill>
                <a:latin typeface="Calibri"/>
                <a:ea typeface="Calibri"/>
                <a:cs typeface="Calibri"/>
                <a:sym typeface="Calibri"/>
              </a:rPr>
              <a:t>4.1K forks</a:t>
            </a:r>
            <a:endParaRPr sz="2200" b="1">
              <a:solidFill>
                <a:srgbClr val="0000FF"/>
              </a:solidFill>
              <a:latin typeface="Calibri"/>
              <a:ea typeface="Calibri"/>
              <a:cs typeface="Calibri"/>
              <a:sym typeface="Calibri"/>
            </a:endParaRPr>
          </a:p>
        </p:txBody>
      </p:sp>
    </p:spTree>
    <p:extLst>
      <p:ext uri="{BB962C8B-B14F-4D97-AF65-F5344CB8AC3E}">
        <p14:creationId xmlns:p14="http://schemas.microsoft.com/office/powerpoint/2010/main" val="18298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grpSp>
        <p:nvGrpSpPr>
          <p:cNvPr id="400" name="Google Shape;400;p10"/>
          <p:cNvGrpSpPr/>
          <p:nvPr/>
        </p:nvGrpSpPr>
        <p:grpSpPr>
          <a:xfrm>
            <a:off x="4286265" y="643766"/>
            <a:ext cx="4540296" cy="877209"/>
            <a:chOff x="304800" y="3399338"/>
            <a:chExt cx="5064468" cy="772395"/>
          </a:xfrm>
        </p:grpSpPr>
        <p:pic>
          <p:nvPicPr>
            <p:cNvPr id="401" name="Google Shape;401;p10"/>
            <p:cNvPicPr preferRelativeResize="0"/>
            <p:nvPr/>
          </p:nvPicPr>
          <p:blipFill rotWithShape="1">
            <a:blip r:embed="rId3">
              <a:alphaModFix/>
            </a:blip>
            <a:srcRect r="45039"/>
            <a:stretch/>
          </p:blipFill>
          <p:spPr>
            <a:xfrm>
              <a:off x="311693" y="4002072"/>
              <a:ext cx="5025423" cy="169661"/>
            </a:xfrm>
            <a:prstGeom prst="rect">
              <a:avLst/>
            </a:prstGeom>
            <a:noFill/>
            <a:ln>
              <a:noFill/>
            </a:ln>
          </p:spPr>
        </p:pic>
        <p:pic>
          <p:nvPicPr>
            <p:cNvPr id="402" name="Google Shape;402;p10"/>
            <p:cNvPicPr preferRelativeResize="0"/>
            <p:nvPr/>
          </p:nvPicPr>
          <p:blipFill rotWithShape="1">
            <a:blip r:embed="rId4">
              <a:alphaModFix/>
            </a:blip>
            <a:srcRect r="45039"/>
            <a:stretch/>
          </p:blipFill>
          <p:spPr>
            <a:xfrm>
              <a:off x="311693" y="3832410"/>
              <a:ext cx="5025423" cy="169661"/>
            </a:xfrm>
            <a:prstGeom prst="rect">
              <a:avLst/>
            </a:prstGeom>
            <a:noFill/>
            <a:ln>
              <a:noFill/>
            </a:ln>
          </p:spPr>
        </p:pic>
        <p:pic>
          <p:nvPicPr>
            <p:cNvPr id="403" name="Google Shape;403;p10"/>
            <p:cNvPicPr preferRelativeResize="0"/>
            <p:nvPr/>
          </p:nvPicPr>
          <p:blipFill rotWithShape="1">
            <a:blip r:embed="rId5">
              <a:alphaModFix/>
            </a:blip>
            <a:srcRect r="44613"/>
            <a:stretch/>
          </p:blipFill>
          <p:spPr>
            <a:xfrm>
              <a:off x="304800" y="3399338"/>
              <a:ext cx="5064468" cy="433073"/>
            </a:xfrm>
            <a:prstGeom prst="rect">
              <a:avLst/>
            </a:prstGeom>
            <a:noFill/>
            <a:ln>
              <a:noFill/>
            </a:ln>
          </p:spPr>
        </p:pic>
      </p:grpSp>
      <p:sp>
        <p:nvSpPr>
          <p:cNvPr id="404" name="Google Shape;404;p10"/>
          <p:cNvSpPr txBox="1">
            <a:spLocks noGrp="1"/>
          </p:cNvSpPr>
          <p:nvPr>
            <p:ph type="title"/>
          </p:nvPr>
        </p:nvSpPr>
        <p:spPr>
          <a:xfrm>
            <a:off x="277148" y="88822"/>
            <a:ext cx="8043862" cy="478631"/>
          </a:xfrm>
          <a:prstGeom prst="rect">
            <a:avLst/>
          </a:prstGeom>
          <a:noFill/>
          <a:ln>
            <a:noFill/>
          </a:ln>
        </p:spPr>
        <p:txBody>
          <a:bodyPr spcFirstLastPara="1" wrap="square" lIns="182875" tIns="182875" rIns="182875" bIns="182875" anchor="ctr" anchorCtr="0">
            <a:normAutofit fontScale="90000"/>
          </a:bodyPr>
          <a:lstStyle/>
          <a:p>
            <a:pPr marL="0" lvl="0" indent="0" algn="l" rtl="0">
              <a:lnSpc>
                <a:spcPct val="90000"/>
              </a:lnSpc>
              <a:spcBef>
                <a:spcPts val="0"/>
              </a:spcBef>
              <a:spcAft>
                <a:spcPts val="0"/>
              </a:spcAft>
              <a:buClr>
                <a:srgbClr val="262626"/>
              </a:buClr>
              <a:buSzPct val="63333"/>
              <a:buFont typeface="Calibri"/>
              <a:buNone/>
            </a:pPr>
            <a:r>
              <a:rPr lang="en-US" sz="3000"/>
              <a:t>Methodology - </a:t>
            </a:r>
            <a:r>
              <a:rPr lang="en-US" sz="3300"/>
              <a:t>Quantitative Study (RQ1-RQ4)</a:t>
            </a:r>
            <a:endParaRPr sz="3300"/>
          </a:p>
        </p:txBody>
      </p:sp>
      <p:sp>
        <p:nvSpPr>
          <p:cNvPr id="405" name="Google Shape;405;p10"/>
          <p:cNvSpPr txBox="1"/>
          <p:nvPr/>
        </p:nvSpPr>
        <p:spPr>
          <a:xfrm>
            <a:off x="264300" y="1555350"/>
            <a:ext cx="8638200" cy="635518"/>
          </a:xfrm>
          <a:prstGeom prst="rect">
            <a:avLst/>
          </a:prstGeom>
          <a:noFill/>
          <a:ln>
            <a:noFill/>
          </a:ln>
        </p:spPr>
        <p:txBody>
          <a:bodyPr spcFirstLastPara="1" wrap="square" lIns="91425" tIns="45700" rIns="91425" bIns="45700" anchor="t" anchorCtr="0">
            <a:spAutoFit/>
          </a:bodyPr>
          <a:lstStyle/>
          <a:p>
            <a:pPr marL="457200" lvl="0" indent="0" algn="l" rtl="0">
              <a:lnSpc>
                <a:spcPct val="115000"/>
              </a:lnSpc>
              <a:spcBef>
                <a:spcPts val="0"/>
              </a:spcBef>
              <a:spcAft>
                <a:spcPts val="1200"/>
              </a:spcAft>
              <a:buNone/>
            </a:pPr>
            <a:r>
              <a:rPr lang="en-US" sz="2200">
                <a:solidFill>
                  <a:schemeClr val="dk1"/>
                </a:solidFill>
              </a:rPr>
              <a:t>19 </a:t>
            </a:r>
            <a:r>
              <a:rPr lang="en-US" sz="2200" b="1" i="1">
                <a:solidFill>
                  <a:schemeClr val="dk1"/>
                </a:solidFill>
              </a:rPr>
              <a:t>Solo</a:t>
            </a:r>
            <a:r>
              <a:rPr lang="en-US" sz="2200">
                <a:solidFill>
                  <a:schemeClr val="dk1"/>
                </a:solidFill>
              </a:rPr>
              <a:t> Repositories         8 </a:t>
            </a:r>
            <a:r>
              <a:rPr lang="en-US" sz="2200" b="1" i="1">
                <a:solidFill>
                  <a:schemeClr val="dk1"/>
                </a:solidFill>
              </a:rPr>
              <a:t>Zoo</a:t>
            </a:r>
            <a:r>
              <a:rPr lang="en-US" sz="2200">
                <a:solidFill>
                  <a:schemeClr val="dk1"/>
                </a:solidFill>
              </a:rPr>
              <a:t> Repositories</a:t>
            </a:r>
            <a:endParaRPr sz="2200">
              <a:solidFill>
                <a:schemeClr val="dk1"/>
              </a:solidFill>
              <a:latin typeface="Calibri"/>
              <a:ea typeface="Calibri"/>
              <a:cs typeface="Calibri"/>
              <a:sym typeface="Calibri"/>
            </a:endParaRPr>
          </a:p>
        </p:txBody>
      </p:sp>
      <p:sp>
        <p:nvSpPr>
          <p:cNvPr id="406" name="Google Shape;406;p10"/>
          <p:cNvSpPr>
            <a:spLocks noGrp="1"/>
          </p:cNvSpPr>
          <p:nvPr>
            <p:ph type="sldNum" idx="12"/>
          </p:nvPr>
        </p:nvSpPr>
        <p:spPr>
          <a:xfrm>
            <a:off x="8361860" y="4843130"/>
            <a:ext cx="365700" cy="274200"/>
          </a:xfrm>
          <a:prstGeom prst="ellipse">
            <a:avLst/>
          </a:prstGeom>
          <a:noFill/>
          <a:ln>
            <a:noFill/>
          </a:ln>
        </p:spPr>
        <p:txBody>
          <a:bodyPr spcFirstLastPara="1" wrap="square" lIns="18275" tIns="45700" rIns="18275" bIns="45700" anchor="ctr"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n-US" sz="1300"/>
              <a:t>88</a:t>
            </a:fld>
            <a:endParaRPr sz="1300"/>
          </a:p>
        </p:txBody>
      </p:sp>
      <p:sp>
        <p:nvSpPr>
          <p:cNvPr id="407" name="Google Shape;407;p10"/>
          <p:cNvSpPr txBox="1"/>
          <p:nvPr/>
        </p:nvSpPr>
        <p:spPr>
          <a:xfrm>
            <a:off x="3426550" y="1332150"/>
            <a:ext cx="438300" cy="877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US" sz="4500">
                <a:solidFill>
                  <a:schemeClr val="dk1"/>
                </a:solidFill>
              </a:rPr>
              <a:t>+</a:t>
            </a:r>
            <a:endParaRPr sz="4500"/>
          </a:p>
        </p:txBody>
      </p:sp>
      <p:sp>
        <p:nvSpPr>
          <p:cNvPr id="408" name="Google Shape;408;p10"/>
          <p:cNvSpPr txBox="1"/>
          <p:nvPr/>
        </p:nvSpPr>
        <p:spPr>
          <a:xfrm>
            <a:off x="264300" y="2209350"/>
            <a:ext cx="4218600" cy="17958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2200" b="1" u="sng">
                <a:solidFill>
                  <a:schemeClr val="dk1"/>
                </a:solidFill>
              </a:rPr>
              <a:t>Issue Selection</a:t>
            </a:r>
            <a:r>
              <a:rPr lang="en-US" sz="2200">
                <a:solidFill>
                  <a:schemeClr val="dk1"/>
                </a:solidFill>
              </a:rPr>
              <a:t> </a:t>
            </a:r>
            <a:endParaRPr sz="2200">
              <a:solidFill>
                <a:schemeClr val="dk1"/>
              </a:solidFill>
            </a:endParaRPr>
          </a:p>
          <a:p>
            <a:pPr marL="0" lvl="0" indent="457200" algn="l" rtl="0">
              <a:lnSpc>
                <a:spcPct val="100000"/>
              </a:lnSpc>
              <a:spcBef>
                <a:spcPts val="1000"/>
              </a:spcBef>
              <a:spcAft>
                <a:spcPts val="0"/>
              </a:spcAft>
              <a:buNone/>
            </a:pPr>
            <a:endParaRPr sz="2200">
              <a:solidFill>
                <a:schemeClr val="dk1"/>
              </a:solidFill>
            </a:endParaRPr>
          </a:p>
          <a:p>
            <a:pPr marL="0" lvl="0" indent="457200" algn="l" rtl="0">
              <a:lnSpc>
                <a:spcPct val="100000"/>
              </a:lnSpc>
              <a:spcBef>
                <a:spcPts val="1000"/>
              </a:spcBef>
              <a:spcAft>
                <a:spcPts val="0"/>
              </a:spcAft>
              <a:buNone/>
            </a:pPr>
            <a:r>
              <a:rPr lang="en-US" sz="2200">
                <a:solidFill>
                  <a:schemeClr val="dk1"/>
                </a:solidFill>
              </a:rPr>
              <a:t>334 issues → 348 defects</a:t>
            </a:r>
            <a:endParaRPr sz="2200">
              <a:solidFill>
                <a:schemeClr val="dk1"/>
              </a:solidFill>
            </a:endParaRPr>
          </a:p>
          <a:p>
            <a:pPr marL="0" lvl="0" indent="0" algn="l" rtl="0">
              <a:lnSpc>
                <a:spcPct val="100000"/>
              </a:lnSpc>
              <a:spcBef>
                <a:spcPts val="0"/>
              </a:spcBef>
              <a:spcAft>
                <a:spcPts val="1200"/>
              </a:spcAft>
              <a:buNone/>
            </a:pPr>
            <a:endParaRPr sz="2200">
              <a:solidFill>
                <a:schemeClr val="dk1"/>
              </a:solidFill>
            </a:endParaRPr>
          </a:p>
        </p:txBody>
      </p:sp>
      <p:grpSp>
        <p:nvGrpSpPr>
          <p:cNvPr id="409" name="Google Shape;409;p10"/>
          <p:cNvGrpSpPr/>
          <p:nvPr/>
        </p:nvGrpSpPr>
        <p:grpSpPr>
          <a:xfrm>
            <a:off x="4607810" y="2129614"/>
            <a:ext cx="4218487" cy="2896436"/>
            <a:chOff x="4410075" y="1152438"/>
            <a:chExt cx="4603827" cy="3161013"/>
          </a:xfrm>
        </p:grpSpPr>
        <p:pic>
          <p:nvPicPr>
            <p:cNvPr id="410" name="Google Shape;410;p10"/>
            <p:cNvPicPr preferRelativeResize="0"/>
            <p:nvPr/>
          </p:nvPicPr>
          <p:blipFill>
            <a:blip r:embed="rId6">
              <a:alphaModFix/>
            </a:blip>
            <a:stretch>
              <a:fillRect/>
            </a:stretch>
          </p:blipFill>
          <p:spPr>
            <a:xfrm>
              <a:off x="4410075" y="1654475"/>
              <a:ext cx="4603827" cy="478500"/>
            </a:xfrm>
            <a:prstGeom prst="rect">
              <a:avLst/>
            </a:prstGeom>
            <a:noFill/>
            <a:ln>
              <a:noFill/>
            </a:ln>
          </p:spPr>
        </p:pic>
        <p:sp>
          <p:nvSpPr>
            <p:cNvPr id="411" name="Google Shape;411;p10"/>
            <p:cNvSpPr txBox="1"/>
            <p:nvPr/>
          </p:nvSpPr>
          <p:spPr>
            <a:xfrm>
              <a:off x="4410075" y="1152438"/>
              <a:ext cx="3400500" cy="43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i="1">
                  <a:solidFill>
                    <a:srgbClr val="0000FF"/>
                  </a:solidFill>
                </a:rPr>
                <a:t>Reengineering Issue Examples:</a:t>
              </a:r>
              <a:endParaRPr b="1" i="1">
                <a:solidFill>
                  <a:srgbClr val="0000FF"/>
                </a:solidFill>
              </a:endParaRPr>
            </a:p>
          </p:txBody>
        </p:sp>
        <p:sp>
          <p:nvSpPr>
            <p:cNvPr id="412" name="Google Shape;412;p10"/>
            <p:cNvSpPr txBox="1"/>
            <p:nvPr/>
          </p:nvSpPr>
          <p:spPr>
            <a:xfrm>
              <a:off x="4410075" y="2132963"/>
              <a:ext cx="4181400" cy="43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i="1">
                  <a:solidFill>
                    <a:srgbClr val="0000FF"/>
                  </a:solidFill>
                </a:rPr>
                <a:t>Non-reengineering Issue Examples:</a:t>
              </a:r>
              <a:endParaRPr b="1" i="1">
                <a:solidFill>
                  <a:srgbClr val="0000FF"/>
                </a:solidFill>
              </a:endParaRPr>
            </a:p>
          </p:txBody>
        </p:sp>
        <p:pic>
          <p:nvPicPr>
            <p:cNvPr id="413" name="Google Shape;413;p10"/>
            <p:cNvPicPr preferRelativeResize="0"/>
            <p:nvPr/>
          </p:nvPicPr>
          <p:blipFill>
            <a:blip r:embed="rId7">
              <a:alphaModFix/>
            </a:blip>
            <a:stretch>
              <a:fillRect/>
            </a:stretch>
          </p:blipFill>
          <p:spPr>
            <a:xfrm>
              <a:off x="4410084" y="3606275"/>
              <a:ext cx="3952736" cy="707175"/>
            </a:xfrm>
            <a:prstGeom prst="rect">
              <a:avLst/>
            </a:prstGeom>
            <a:noFill/>
            <a:ln>
              <a:noFill/>
            </a:ln>
          </p:spPr>
        </p:pic>
        <p:sp>
          <p:nvSpPr>
            <p:cNvPr id="414" name="Google Shape;414;p10"/>
            <p:cNvSpPr txBox="1"/>
            <p:nvPr/>
          </p:nvSpPr>
          <p:spPr>
            <a:xfrm>
              <a:off x="4537675" y="3208588"/>
              <a:ext cx="4181400" cy="43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i="1">
                  <a:solidFill>
                    <a:srgbClr val="0000FF"/>
                  </a:solidFill>
                </a:rPr>
                <a:t>Non-defect Issue Examples:</a:t>
              </a:r>
              <a:endParaRPr b="1" i="1">
                <a:solidFill>
                  <a:srgbClr val="0000FF"/>
                </a:solidFill>
              </a:endParaRPr>
            </a:p>
          </p:txBody>
        </p:sp>
        <p:pic>
          <p:nvPicPr>
            <p:cNvPr id="415" name="Google Shape;415;p10"/>
            <p:cNvPicPr preferRelativeResize="0"/>
            <p:nvPr/>
          </p:nvPicPr>
          <p:blipFill>
            <a:blip r:embed="rId8">
              <a:alphaModFix/>
            </a:blip>
            <a:stretch>
              <a:fillRect/>
            </a:stretch>
          </p:blipFill>
          <p:spPr>
            <a:xfrm>
              <a:off x="4410075" y="2533175"/>
              <a:ext cx="4181400" cy="595494"/>
            </a:xfrm>
            <a:prstGeom prst="rect">
              <a:avLst/>
            </a:prstGeom>
            <a:noFill/>
            <a:ln>
              <a:noFill/>
            </a:ln>
          </p:spPr>
        </p:pic>
      </p:grpSp>
      <p:sp>
        <p:nvSpPr>
          <p:cNvPr id="416" name="Google Shape;416;p10"/>
          <p:cNvSpPr txBox="1"/>
          <p:nvPr/>
        </p:nvSpPr>
        <p:spPr>
          <a:xfrm>
            <a:off x="264300" y="768900"/>
            <a:ext cx="3338400" cy="58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600" b="1" u="sng">
                <a:solidFill>
                  <a:schemeClr val="dk1"/>
                </a:solidFill>
                <a:latin typeface="Calibri"/>
                <a:ea typeface="Calibri"/>
                <a:cs typeface="Calibri"/>
                <a:sym typeface="Calibri"/>
              </a:rPr>
              <a:t>Repository Selection</a:t>
            </a:r>
            <a:endParaRPr sz="2600" u="sng">
              <a:solidFill>
                <a:schemeClr val="dk1"/>
              </a:solidFill>
            </a:endParaRPr>
          </a:p>
        </p:txBody>
      </p:sp>
      <p:sp>
        <p:nvSpPr>
          <p:cNvPr id="417" name="Google Shape;417;p10"/>
          <p:cNvSpPr txBox="1"/>
          <p:nvPr/>
        </p:nvSpPr>
        <p:spPr>
          <a:xfrm>
            <a:off x="264300" y="4163100"/>
            <a:ext cx="3000000" cy="65143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US" sz="2200" b="1" u="sng">
                <a:solidFill>
                  <a:schemeClr val="dk1"/>
                </a:solidFil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Issue</a:t>
            </a:r>
            <a:r>
              <a:rPr lang="en-US" sz="2200" b="1" u="sng">
                <a:solidFill>
                  <a:schemeClr val="dk1"/>
                </a:solidFill>
              </a:rPr>
              <a:t> Analysis</a:t>
            </a:r>
            <a:endParaRPr lang="en-US" sz="2200">
              <a:solidFill>
                <a:schemeClr val="dk1"/>
              </a:solidFill>
            </a:endParaRPr>
          </a:p>
        </p:txBody>
      </p:sp>
    </p:spTree>
    <p:extLst>
      <p:ext uri="{BB962C8B-B14F-4D97-AF65-F5344CB8AC3E}">
        <p14:creationId xmlns:p14="http://schemas.microsoft.com/office/powerpoint/2010/main" val="120991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40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0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08">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08">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08">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08">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0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fa9e99e674_0_335"/>
          <p:cNvSpPr txBox="1">
            <a:spLocks noGrp="1"/>
          </p:cNvSpPr>
          <p:nvPr>
            <p:ph type="title"/>
          </p:nvPr>
        </p:nvSpPr>
        <p:spPr>
          <a:xfrm>
            <a:off x="276223" y="69772"/>
            <a:ext cx="8043900" cy="478500"/>
          </a:xfrm>
          <a:prstGeom prst="rect">
            <a:avLst/>
          </a:prstGeom>
          <a:noFill/>
          <a:ln>
            <a:noFill/>
          </a:ln>
        </p:spPr>
        <p:txBody>
          <a:bodyPr spcFirstLastPara="1" wrap="square" lIns="182875" tIns="182875" rIns="182875" bIns="182875" anchor="ctr" anchorCtr="0">
            <a:noAutofit/>
          </a:bodyPr>
          <a:lstStyle/>
          <a:p>
            <a:pPr marL="0" lvl="0" indent="0" algn="l" rtl="0">
              <a:spcBef>
                <a:spcPts val="0"/>
              </a:spcBef>
              <a:spcAft>
                <a:spcPts val="0"/>
              </a:spcAft>
              <a:buClr>
                <a:schemeClr val="dk1"/>
              </a:buClr>
              <a:buSzPts val="1100"/>
              <a:buFont typeface="Arial"/>
              <a:buNone/>
            </a:pPr>
            <a:r>
              <a:rPr lang="en-US" sz="2000" b="1"/>
              <a:t>Results – Symptoms: </a:t>
            </a:r>
            <a:r>
              <a:rPr lang="en-US" sz="2000"/>
              <a:t>most defects in training didn’t result in crashes</a:t>
            </a:r>
            <a:endParaRPr sz="2000" b="1"/>
          </a:p>
        </p:txBody>
      </p:sp>
      <p:pic>
        <p:nvPicPr>
          <p:cNvPr id="424" name="Google Shape;424;g2fa9e99e674_0_335"/>
          <p:cNvPicPr preferRelativeResize="0"/>
          <p:nvPr/>
        </p:nvPicPr>
        <p:blipFill rotWithShape="1">
          <a:blip r:embed="rId3">
            <a:alphaModFix/>
          </a:blip>
          <a:srcRect l="5410"/>
          <a:stretch/>
        </p:blipFill>
        <p:spPr>
          <a:xfrm>
            <a:off x="1076325" y="722550"/>
            <a:ext cx="7162799" cy="4232675"/>
          </a:xfrm>
          <a:prstGeom prst="rect">
            <a:avLst/>
          </a:prstGeom>
          <a:noFill/>
          <a:ln>
            <a:noFill/>
          </a:ln>
        </p:spPr>
      </p:pic>
      <p:sp>
        <p:nvSpPr>
          <p:cNvPr id="425" name="Google Shape;425;g2fa9e99e674_0_335"/>
          <p:cNvSpPr>
            <a:spLocks noGrp="1"/>
          </p:cNvSpPr>
          <p:nvPr>
            <p:ph type="sldNum" idx="12"/>
          </p:nvPr>
        </p:nvSpPr>
        <p:spPr>
          <a:xfrm>
            <a:off x="8361860" y="4843130"/>
            <a:ext cx="365700" cy="274200"/>
          </a:xfrm>
          <a:prstGeom prst="ellipse">
            <a:avLst/>
          </a:prstGeom>
          <a:noFill/>
          <a:ln>
            <a:noFill/>
          </a:ln>
        </p:spPr>
        <p:txBody>
          <a:bodyPr spcFirstLastPara="1" wrap="square" lIns="18275" tIns="45700" rIns="18275" bIns="45700" anchor="ctr"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n-US" sz="1300"/>
              <a:t>89</a:t>
            </a:fld>
            <a:endParaRPr sz="1300"/>
          </a:p>
        </p:txBody>
      </p:sp>
      <p:sp>
        <p:nvSpPr>
          <p:cNvPr id="426" name="Google Shape;426;g2fa9e99e674_0_335"/>
          <p:cNvSpPr txBox="1"/>
          <p:nvPr/>
        </p:nvSpPr>
        <p:spPr>
          <a:xfrm>
            <a:off x="133350" y="666750"/>
            <a:ext cx="8534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900"/>
          </a:p>
        </p:txBody>
      </p:sp>
      <p:cxnSp>
        <p:nvCxnSpPr>
          <p:cNvPr id="427" name="Google Shape;427;g2fa9e99e674_0_335"/>
          <p:cNvCxnSpPr/>
          <p:nvPr/>
        </p:nvCxnSpPr>
        <p:spPr>
          <a:xfrm rot="10800000" flipH="1">
            <a:off x="1438275" y="2721525"/>
            <a:ext cx="400200" cy="104700"/>
          </a:xfrm>
          <a:prstGeom prst="straightConnector1">
            <a:avLst/>
          </a:prstGeom>
          <a:noFill/>
          <a:ln w="38100" cap="flat" cmpd="sng">
            <a:solidFill>
              <a:srgbClr val="FF0000"/>
            </a:solidFill>
            <a:prstDash val="solid"/>
            <a:round/>
            <a:headEnd type="none" w="med" len="med"/>
            <a:tailEnd type="triangle" w="med" len="med"/>
          </a:ln>
        </p:spPr>
      </p:cxnSp>
      <p:cxnSp>
        <p:nvCxnSpPr>
          <p:cNvPr id="428" name="Google Shape;428;g2fa9e99e674_0_335"/>
          <p:cNvCxnSpPr/>
          <p:nvPr/>
        </p:nvCxnSpPr>
        <p:spPr>
          <a:xfrm rot="10800000" flipH="1">
            <a:off x="4176713" y="3000825"/>
            <a:ext cx="400200" cy="104700"/>
          </a:xfrm>
          <a:prstGeom prst="straightConnector1">
            <a:avLst/>
          </a:prstGeom>
          <a:noFill/>
          <a:ln w="38100" cap="flat" cmpd="sng">
            <a:solidFill>
              <a:srgbClr val="FF0000"/>
            </a:solidFill>
            <a:prstDash val="solid"/>
            <a:round/>
            <a:headEnd type="none" w="med" len="med"/>
            <a:tailEnd type="triangle" w="med" len="med"/>
          </a:ln>
        </p:spPr>
      </p:cxnSp>
      <p:cxnSp>
        <p:nvCxnSpPr>
          <p:cNvPr id="429" name="Google Shape;429;g2fa9e99e674_0_335"/>
          <p:cNvCxnSpPr/>
          <p:nvPr/>
        </p:nvCxnSpPr>
        <p:spPr>
          <a:xfrm rot="10800000" flipH="1">
            <a:off x="5438775" y="3000825"/>
            <a:ext cx="400200" cy="104700"/>
          </a:xfrm>
          <a:prstGeom prst="straightConnector1">
            <a:avLst/>
          </a:prstGeom>
          <a:noFill/>
          <a:ln w="38100" cap="flat" cmpd="sng">
            <a:solidFill>
              <a:srgbClr val="FF0000"/>
            </a:solidFill>
            <a:prstDash val="solid"/>
            <a:round/>
            <a:headEnd type="none" w="med" len="med"/>
            <a:tailEnd type="triangle" w="med" len="med"/>
          </a:ln>
        </p:spPr>
      </p:cxnSp>
      <p:sp>
        <p:nvSpPr>
          <p:cNvPr id="430" name="Google Shape;430;g2fa9e99e674_0_335"/>
          <p:cNvSpPr/>
          <p:nvPr/>
        </p:nvSpPr>
        <p:spPr>
          <a:xfrm rot="10800000" flipH="1">
            <a:off x="2912348" y="1035600"/>
            <a:ext cx="190500" cy="2279100"/>
          </a:xfrm>
          <a:prstGeom prst="leftBrace">
            <a:avLst>
              <a:gd name="adj1" fmla="val 50000"/>
              <a:gd name="adj2" fmla="val 5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1" name="Google Shape;431;g2fa9e99e674_0_335"/>
          <p:cNvCxnSpPr/>
          <p:nvPr/>
        </p:nvCxnSpPr>
        <p:spPr>
          <a:xfrm flipH="1">
            <a:off x="3945400" y="699625"/>
            <a:ext cx="239400" cy="358800"/>
          </a:xfrm>
          <a:prstGeom prst="straightConnector1">
            <a:avLst/>
          </a:prstGeom>
          <a:noFill/>
          <a:ln w="38100" cap="flat" cmpd="sng">
            <a:solidFill>
              <a:srgbClr val="FF0000"/>
            </a:solidFill>
            <a:prstDash val="solid"/>
            <a:round/>
            <a:headEnd type="none" w="med" len="med"/>
            <a:tailEnd type="triangle" w="med" len="med"/>
          </a:ln>
        </p:spPr>
      </p:cxnSp>
      <p:sp>
        <p:nvSpPr>
          <p:cNvPr id="432" name="Google Shape;432;g2fa9e99e674_0_335"/>
          <p:cNvSpPr/>
          <p:nvPr/>
        </p:nvSpPr>
        <p:spPr>
          <a:xfrm rot="10800000">
            <a:off x="3969848" y="1035600"/>
            <a:ext cx="190500" cy="2279100"/>
          </a:xfrm>
          <a:prstGeom prst="leftBrace">
            <a:avLst>
              <a:gd name="adj1" fmla="val 50000"/>
              <a:gd name="adj2" fmla="val 5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316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43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1" name="Google Shape;121;p19"/>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t>Background</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Pre-Trained Model (PTM)</a:t>
            </a:r>
            <a:endParaRPr sz="4000">
              <a:solidFill>
                <a:schemeClr val="dk2"/>
              </a:solidFill>
            </a:endParaRPr>
          </a:p>
        </p:txBody>
      </p:sp>
      <p:sp>
        <p:nvSpPr>
          <p:cNvPr id="120" name="Google Shape;120;p19"/>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3AB6AEDA-6EFA-9DC5-2812-6481CE5912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extLst>
      <p:ext uri="{BB962C8B-B14F-4D97-AF65-F5344CB8AC3E}">
        <p14:creationId xmlns:p14="http://schemas.microsoft.com/office/powerpoint/2010/main" val="17669634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2fa9e99e674_0_429"/>
          <p:cNvSpPr txBox="1">
            <a:spLocks noGrp="1"/>
          </p:cNvSpPr>
          <p:nvPr>
            <p:ph type="title"/>
          </p:nvPr>
        </p:nvSpPr>
        <p:spPr>
          <a:xfrm>
            <a:off x="180975" y="88825"/>
            <a:ext cx="9382200" cy="478500"/>
          </a:xfrm>
          <a:prstGeom prst="rect">
            <a:avLst/>
          </a:prstGeom>
          <a:noFill/>
          <a:ln>
            <a:noFill/>
          </a:ln>
        </p:spPr>
        <p:txBody>
          <a:bodyPr spcFirstLastPara="1" wrap="square" lIns="182875" tIns="182875" rIns="182875" bIns="182875" anchor="ctr" anchorCtr="0">
            <a:noAutofit/>
          </a:bodyPr>
          <a:lstStyle/>
          <a:p>
            <a:pPr marL="0" lvl="0" indent="0" algn="l" rtl="0">
              <a:spcBef>
                <a:spcPts val="0"/>
              </a:spcBef>
              <a:spcAft>
                <a:spcPts val="0"/>
              </a:spcAft>
              <a:buClr>
                <a:schemeClr val="dk1"/>
              </a:buClr>
              <a:buSzPts val="1100"/>
              <a:buFont typeface="Arial"/>
              <a:buNone/>
            </a:pPr>
            <a:r>
              <a:rPr lang="en-US" sz="2000" b="1"/>
              <a:t>Results – DL-Specific Defects: </a:t>
            </a:r>
            <a:r>
              <a:rPr lang="en-US" sz="2000">
                <a:solidFill>
                  <a:schemeClr val="dk1"/>
                </a:solidFill>
                <a:latin typeface="Arial"/>
                <a:ea typeface="Arial"/>
                <a:cs typeface="Arial"/>
                <a:sym typeface="Arial"/>
              </a:rPr>
              <a:t>distinct root causes for the observed symptoms</a:t>
            </a:r>
            <a:endParaRPr sz="2000"/>
          </a:p>
        </p:txBody>
      </p:sp>
      <p:sp>
        <p:nvSpPr>
          <p:cNvPr id="439" name="Google Shape;439;g2fa9e99e674_0_429"/>
          <p:cNvSpPr txBox="1"/>
          <p:nvPr/>
        </p:nvSpPr>
        <p:spPr>
          <a:xfrm>
            <a:off x="542925" y="685275"/>
            <a:ext cx="2809800" cy="47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1"/>
                </a:solidFill>
                <a:latin typeface="Calibri"/>
                <a:ea typeface="Calibri"/>
                <a:cs typeface="Calibri"/>
                <a:sym typeface="Calibri"/>
              </a:rPr>
              <a:t>DL-specific defect types</a:t>
            </a:r>
            <a:endParaRPr sz="2000" b="1">
              <a:solidFill>
                <a:schemeClr val="dk1"/>
              </a:solidFill>
              <a:latin typeface="Calibri"/>
              <a:ea typeface="Calibri"/>
              <a:cs typeface="Calibri"/>
              <a:sym typeface="Calibri"/>
            </a:endParaRPr>
          </a:p>
        </p:txBody>
      </p:sp>
      <p:sp>
        <p:nvSpPr>
          <p:cNvPr id="440" name="Google Shape;440;g2fa9e99e674_0_429"/>
          <p:cNvSpPr txBox="1"/>
          <p:nvPr/>
        </p:nvSpPr>
        <p:spPr>
          <a:xfrm>
            <a:off x="6486525" y="685275"/>
            <a:ext cx="1552800" cy="47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1"/>
                </a:solidFill>
                <a:latin typeface="Calibri"/>
                <a:ea typeface="Calibri"/>
                <a:cs typeface="Calibri"/>
                <a:sym typeface="Calibri"/>
              </a:rPr>
              <a:t>Symptoms</a:t>
            </a:r>
            <a:endParaRPr sz="2000" b="1">
              <a:solidFill>
                <a:schemeClr val="dk1"/>
              </a:solidFill>
              <a:latin typeface="Calibri"/>
              <a:ea typeface="Calibri"/>
              <a:cs typeface="Calibri"/>
              <a:sym typeface="Calibri"/>
            </a:endParaRPr>
          </a:p>
        </p:txBody>
      </p:sp>
      <p:pic>
        <p:nvPicPr>
          <p:cNvPr id="441" name="Google Shape;441;g2fa9e99e674_0_429"/>
          <p:cNvPicPr preferRelativeResize="0"/>
          <p:nvPr/>
        </p:nvPicPr>
        <p:blipFill>
          <a:blip r:embed="rId3">
            <a:alphaModFix/>
          </a:blip>
          <a:stretch>
            <a:fillRect/>
          </a:stretch>
        </p:blipFill>
        <p:spPr>
          <a:xfrm>
            <a:off x="1486150" y="1163763"/>
            <a:ext cx="5625890" cy="3674937"/>
          </a:xfrm>
          <a:prstGeom prst="rect">
            <a:avLst/>
          </a:prstGeom>
          <a:noFill/>
          <a:ln>
            <a:noFill/>
          </a:ln>
        </p:spPr>
      </p:pic>
      <p:sp>
        <p:nvSpPr>
          <p:cNvPr id="442" name="Google Shape;442;g2fa9e99e674_0_429"/>
          <p:cNvSpPr>
            <a:spLocks noGrp="1"/>
          </p:cNvSpPr>
          <p:nvPr>
            <p:ph type="sldNum" idx="12"/>
          </p:nvPr>
        </p:nvSpPr>
        <p:spPr>
          <a:xfrm>
            <a:off x="8361860" y="4843130"/>
            <a:ext cx="365700" cy="274200"/>
          </a:xfrm>
          <a:prstGeom prst="ellipse">
            <a:avLst/>
          </a:prstGeom>
        </p:spPr>
        <p:txBody>
          <a:bodyPr spcFirstLastPara="1" wrap="square" lIns="18275" tIns="45700" rIns="18275" bIns="45700" anchor="ctr" anchorCtr="0">
            <a:noAutofit/>
          </a:bodyPr>
          <a:lstStyle/>
          <a:p>
            <a:pPr marL="0" lvl="0" indent="0" algn="ctr" rtl="0">
              <a:spcBef>
                <a:spcPts val="0"/>
              </a:spcBef>
              <a:spcAft>
                <a:spcPts val="0"/>
              </a:spcAft>
              <a:buClr>
                <a:srgbClr val="000000"/>
              </a:buClr>
              <a:buSzPts val="750"/>
              <a:buFont typeface="Arial"/>
              <a:buNone/>
            </a:pPr>
            <a:fld id="{00000000-1234-1234-1234-123412341234}" type="slidenum">
              <a:rPr lang="en-US"/>
              <a:t>90</a:t>
            </a:fld>
            <a:endParaRPr/>
          </a:p>
        </p:txBody>
      </p:sp>
    </p:spTree>
    <p:extLst>
      <p:ext uri="{BB962C8B-B14F-4D97-AF65-F5344CB8AC3E}">
        <p14:creationId xmlns:p14="http://schemas.microsoft.com/office/powerpoint/2010/main" val="36122800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30e76d3f760_0_49"/>
          <p:cNvSpPr txBox="1">
            <a:spLocks noGrp="1"/>
          </p:cNvSpPr>
          <p:nvPr>
            <p:ph type="title"/>
          </p:nvPr>
        </p:nvSpPr>
        <p:spPr>
          <a:xfrm>
            <a:off x="685800" y="968848"/>
            <a:ext cx="7772400" cy="1021500"/>
          </a:xfrm>
          <a:prstGeom prst="rect">
            <a:avLst/>
          </a:prstGeom>
          <a:solidFill>
            <a:srgbClr val="FFFFFF"/>
          </a:solidFill>
          <a:ln>
            <a:noFill/>
          </a:ln>
        </p:spPr>
        <p:txBody>
          <a:bodyPr spcFirstLastPara="1" wrap="square" lIns="182875" tIns="182875" rIns="182875" bIns="182875" anchor="t" anchorCtr="0">
            <a:noAutofit/>
          </a:bodyPr>
          <a:lstStyle/>
          <a:p>
            <a:pPr marL="0" lvl="0" indent="0" algn="ctr" rtl="0">
              <a:lnSpc>
                <a:spcPct val="200000"/>
              </a:lnSpc>
              <a:spcBef>
                <a:spcPts val="0"/>
              </a:spcBef>
              <a:spcAft>
                <a:spcPts val="0"/>
              </a:spcAft>
              <a:buClr>
                <a:srgbClr val="262626"/>
              </a:buClr>
              <a:buSzPts val="3000"/>
              <a:buFont typeface="Calibri"/>
              <a:buNone/>
            </a:pPr>
            <a:r>
              <a:rPr lang="en-US" sz="5000" b="1"/>
              <a:t>Theme 2 - </a:t>
            </a:r>
            <a:r>
              <a:rPr lang="en-US" sz="5000" b="1" i="1">
                <a:solidFill>
                  <a:schemeClr val="dk1"/>
                </a:solidFill>
              </a:rPr>
              <a:t>Qualitative</a:t>
            </a:r>
            <a:endParaRPr sz="3500" i="1">
              <a:solidFill>
                <a:schemeClr val="dk1"/>
              </a:solidFill>
            </a:endParaRPr>
          </a:p>
          <a:p>
            <a:pPr marL="0" lvl="0" indent="0" algn="ctr" rtl="0">
              <a:lnSpc>
                <a:spcPct val="115000"/>
              </a:lnSpc>
              <a:spcBef>
                <a:spcPts val="1000"/>
              </a:spcBef>
              <a:spcAft>
                <a:spcPts val="0"/>
              </a:spcAft>
              <a:buClr>
                <a:schemeClr val="dk1"/>
              </a:buClr>
              <a:buSzPts val="1100"/>
              <a:buFont typeface="Arial"/>
              <a:buNone/>
            </a:pPr>
            <a:r>
              <a:rPr lang="en-US" sz="3500" i="1">
                <a:solidFill>
                  <a:schemeClr val="dk1"/>
                </a:solidFill>
              </a:rPr>
              <a:t>Underlying challenges and practices</a:t>
            </a:r>
            <a:endParaRPr sz="3500" i="1"/>
          </a:p>
        </p:txBody>
      </p:sp>
      <p:sp>
        <p:nvSpPr>
          <p:cNvPr id="2" name="Slide Number Placeholder 1">
            <a:extLst>
              <a:ext uri="{FF2B5EF4-FFF2-40B4-BE49-F238E27FC236}">
                <a16:creationId xmlns:a16="http://schemas.microsoft.com/office/drawing/2014/main" id="{1155A795-6698-32E7-D383-3F720CF897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91</a:t>
            </a:fld>
            <a:endParaRPr lang="en-US"/>
          </a:p>
        </p:txBody>
      </p:sp>
    </p:spTree>
    <p:extLst>
      <p:ext uri="{BB962C8B-B14F-4D97-AF65-F5344CB8AC3E}">
        <p14:creationId xmlns:p14="http://schemas.microsoft.com/office/powerpoint/2010/main" val="10843378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g30e76d3f760_0_42"/>
          <p:cNvPicPr preferRelativeResize="0"/>
          <p:nvPr/>
        </p:nvPicPr>
        <p:blipFill>
          <a:blip r:embed="rId3">
            <a:alphaModFix/>
          </a:blip>
          <a:stretch>
            <a:fillRect/>
          </a:stretch>
        </p:blipFill>
        <p:spPr>
          <a:xfrm>
            <a:off x="3200300" y="1501600"/>
            <a:ext cx="2568424" cy="2568425"/>
          </a:xfrm>
          <a:prstGeom prst="rect">
            <a:avLst/>
          </a:prstGeom>
          <a:noFill/>
          <a:ln>
            <a:noFill/>
          </a:ln>
        </p:spPr>
      </p:pic>
      <p:pic>
        <p:nvPicPr>
          <p:cNvPr id="455" name="Google Shape;455;g30e76d3f760_0_42"/>
          <p:cNvPicPr preferRelativeResize="0"/>
          <p:nvPr/>
        </p:nvPicPr>
        <p:blipFill>
          <a:blip r:embed="rId4">
            <a:alphaModFix/>
          </a:blip>
          <a:stretch>
            <a:fillRect/>
          </a:stretch>
        </p:blipFill>
        <p:spPr>
          <a:xfrm>
            <a:off x="6385700" y="1501574"/>
            <a:ext cx="2568424" cy="2568452"/>
          </a:xfrm>
          <a:prstGeom prst="rect">
            <a:avLst/>
          </a:prstGeom>
          <a:noFill/>
          <a:ln>
            <a:noFill/>
          </a:ln>
        </p:spPr>
      </p:pic>
      <p:sp>
        <p:nvSpPr>
          <p:cNvPr id="456" name="Google Shape;456;g30e76d3f760_0_42"/>
          <p:cNvSpPr txBox="1"/>
          <p:nvPr/>
        </p:nvSpPr>
        <p:spPr>
          <a:xfrm>
            <a:off x="200025" y="613550"/>
            <a:ext cx="8943900" cy="300078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100" b="1" u="sng">
                <a:solidFill>
                  <a:schemeClr val="dk1"/>
                </a:solidFill>
                <a:latin typeface="Calibri"/>
                <a:ea typeface="Calibri"/>
                <a:cs typeface="Calibri"/>
                <a:sym typeface="Calibri"/>
              </a:rPr>
              <a:t>7 Internal</a:t>
            </a:r>
            <a:r>
              <a:rPr lang="en-US" sz="2100">
                <a:solidFill>
                  <a:schemeClr val="dk1"/>
                </a:solidFill>
                <a:latin typeface="Calibri"/>
                <a:ea typeface="Calibri"/>
                <a:cs typeface="Calibri"/>
                <a:sym typeface="Calibri"/>
              </a:rPr>
              <a:t> interview subjects — Student </a:t>
            </a:r>
            <a:r>
              <a:rPr lang="en-US" sz="2100">
                <a:solidFill>
                  <a:schemeClr val="dk1"/>
                </a:solidFill>
                <a:latin typeface="Calibri"/>
                <a:ea typeface="Calibri"/>
                <a:cs typeface="Calibri"/>
                <a:sym typeface="Calibri"/>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
                  </a:ext>
                </a:extLst>
              </a:rPr>
              <a:t>Reengineering</a:t>
            </a:r>
            <a:r>
              <a:rPr lang="en-US" sz="2100">
                <a:solidFill>
                  <a:schemeClr val="dk1"/>
                </a:solidFill>
                <a:latin typeface="Calibri"/>
                <a:ea typeface="Calibri"/>
                <a:cs typeface="Calibri"/>
                <a:sym typeface="Calibri"/>
              </a:rPr>
              <a:t> Team (</a:t>
            </a:r>
            <a:r>
              <a:rPr lang="en-US" sz="2100" b="1" i="1">
                <a:solidFill>
                  <a:schemeClr val="dk1"/>
                </a:solidFill>
                <a:latin typeface="Calibri"/>
                <a:ea typeface="Calibri"/>
                <a:cs typeface="Calibri"/>
                <a:sym typeface="Calibri"/>
              </a:rPr>
              <a:t>2-year effort</a:t>
            </a:r>
            <a:r>
              <a:rPr lang="en-US" sz="2100">
                <a:solidFill>
                  <a:schemeClr val="dk1"/>
                </a:solidFill>
                <a:latin typeface="Calibri"/>
                <a:ea typeface="Calibri"/>
                <a:cs typeface="Calibri"/>
                <a:sym typeface="Calibri"/>
              </a:rPr>
              <a:t>)</a:t>
            </a:r>
          </a:p>
          <a:p>
            <a:pPr marL="0" marR="0" lvl="0" indent="0" algn="l" rtl="0">
              <a:lnSpc>
                <a:spcPct val="150000"/>
              </a:lnSpc>
              <a:spcBef>
                <a:spcPts val="0"/>
              </a:spcBef>
              <a:spcAft>
                <a:spcPts val="0"/>
              </a:spcAft>
              <a:buNone/>
            </a:pPr>
            <a:endParaRPr lang="en-US" sz="2100" b="1">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lang="en-US" sz="2100" b="1">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lang="en-US" sz="2100" b="1">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lang="en-US" sz="2100" b="1">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lang="en-US" sz="2100">
              <a:solidFill>
                <a:schemeClr val="dk1"/>
              </a:solidFill>
              <a:latin typeface="Calibri"/>
              <a:ea typeface="Calibri"/>
              <a:cs typeface="Calibri"/>
              <a:sym typeface="Calibri"/>
            </a:endParaRPr>
          </a:p>
        </p:txBody>
      </p:sp>
      <p:pic>
        <p:nvPicPr>
          <p:cNvPr id="457" name="Google Shape;457;g30e76d3f760_0_42"/>
          <p:cNvPicPr preferRelativeResize="0"/>
          <p:nvPr/>
        </p:nvPicPr>
        <p:blipFill>
          <a:blip r:embed="rId5">
            <a:alphaModFix/>
          </a:blip>
          <a:stretch>
            <a:fillRect/>
          </a:stretch>
        </p:blipFill>
        <p:spPr>
          <a:xfrm>
            <a:off x="409250" y="978225"/>
            <a:ext cx="1156851" cy="1156851"/>
          </a:xfrm>
          <a:prstGeom prst="rect">
            <a:avLst/>
          </a:prstGeom>
          <a:noFill/>
          <a:ln>
            <a:noFill/>
          </a:ln>
        </p:spPr>
      </p:pic>
      <p:sp>
        <p:nvSpPr>
          <p:cNvPr id="458" name="Google Shape;458;g30e76d3f760_0_42"/>
          <p:cNvSpPr txBox="1">
            <a:spLocks noGrp="1"/>
          </p:cNvSpPr>
          <p:nvPr>
            <p:ph type="title"/>
          </p:nvPr>
        </p:nvSpPr>
        <p:spPr>
          <a:xfrm>
            <a:off x="277148" y="88822"/>
            <a:ext cx="8043900" cy="478500"/>
          </a:xfrm>
          <a:prstGeom prst="rect">
            <a:avLst/>
          </a:prstGeom>
          <a:noFill/>
          <a:ln>
            <a:noFill/>
          </a:ln>
        </p:spPr>
        <p:txBody>
          <a:bodyPr spcFirstLastPara="1" wrap="square" lIns="182875" tIns="182875" rIns="182875" bIns="182875" anchor="ctr" anchorCtr="0">
            <a:normAutofit fontScale="90000"/>
          </a:bodyPr>
          <a:lstStyle/>
          <a:p>
            <a:pPr marL="0" lvl="0" indent="0" algn="l" rtl="0">
              <a:spcBef>
                <a:spcPts val="0"/>
              </a:spcBef>
              <a:spcAft>
                <a:spcPts val="0"/>
              </a:spcAft>
              <a:buClr>
                <a:srgbClr val="262626"/>
              </a:buClr>
              <a:buSzPct val="63333"/>
              <a:buFont typeface="Calibri"/>
              <a:buNone/>
            </a:pPr>
            <a:r>
              <a:rPr lang="en-US" sz="3000"/>
              <a:t>Method of Theme 2 - </a:t>
            </a:r>
            <a:r>
              <a:rPr lang="en-US" sz="3300"/>
              <a:t>Qualitative Study (RQ5)</a:t>
            </a:r>
            <a:endParaRPr sz="3000"/>
          </a:p>
        </p:txBody>
      </p:sp>
      <p:sp>
        <p:nvSpPr>
          <p:cNvPr id="459" name="Google Shape;459;g30e76d3f760_0_42"/>
          <p:cNvSpPr>
            <a:spLocks noGrp="1"/>
          </p:cNvSpPr>
          <p:nvPr>
            <p:ph type="sldNum" idx="12"/>
          </p:nvPr>
        </p:nvSpPr>
        <p:spPr>
          <a:xfrm>
            <a:off x="8361860" y="4843130"/>
            <a:ext cx="365700" cy="274200"/>
          </a:xfrm>
          <a:prstGeom prst="ellipse">
            <a:avLst/>
          </a:prstGeom>
          <a:noFill/>
          <a:ln>
            <a:noFill/>
          </a:ln>
        </p:spPr>
        <p:txBody>
          <a:bodyPr spcFirstLastPara="1" wrap="square" lIns="18275" tIns="45700" rIns="18275" bIns="45700" anchor="ctr"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n-US" sz="1300"/>
              <a:t>92</a:t>
            </a:fld>
            <a:endParaRPr sz="1300"/>
          </a:p>
        </p:txBody>
      </p:sp>
      <p:pic>
        <p:nvPicPr>
          <p:cNvPr id="460" name="Google Shape;460;g30e76d3f760_0_42"/>
          <p:cNvPicPr preferRelativeResize="0"/>
          <p:nvPr/>
        </p:nvPicPr>
        <p:blipFill>
          <a:blip r:embed="rId6">
            <a:alphaModFix/>
          </a:blip>
          <a:stretch>
            <a:fillRect/>
          </a:stretch>
        </p:blipFill>
        <p:spPr>
          <a:xfrm>
            <a:off x="2509250" y="1126550"/>
            <a:ext cx="5520300" cy="614125"/>
          </a:xfrm>
          <a:prstGeom prst="rect">
            <a:avLst/>
          </a:prstGeom>
          <a:noFill/>
          <a:ln>
            <a:noFill/>
          </a:ln>
        </p:spPr>
      </p:pic>
      <p:pic>
        <p:nvPicPr>
          <p:cNvPr id="461" name="Google Shape;461;g30e76d3f760_0_42"/>
          <p:cNvPicPr preferRelativeResize="0"/>
          <p:nvPr/>
        </p:nvPicPr>
        <p:blipFill>
          <a:blip r:embed="rId7">
            <a:alphaModFix/>
          </a:blip>
          <a:stretch>
            <a:fillRect/>
          </a:stretch>
        </p:blipFill>
        <p:spPr>
          <a:xfrm>
            <a:off x="277150" y="2051750"/>
            <a:ext cx="793975" cy="793975"/>
          </a:xfrm>
          <a:prstGeom prst="rect">
            <a:avLst/>
          </a:prstGeom>
          <a:noFill/>
          <a:ln>
            <a:noFill/>
          </a:ln>
        </p:spPr>
      </p:pic>
      <p:sp>
        <p:nvSpPr>
          <p:cNvPr id="462" name="Google Shape;462;g30e76d3f760_0_42"/>
          <p:cNvSpPr txBox="1"/>
          <p:nvPr/>
        </p:nvSpPr>
        <p:spPr>
          <a:xfrm>
            <a:off x="6513800" y="976125"/>
            <a:ext cx="3000000" cy="507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endParaRPr sz="2100">
              <a:solidFill>
                <a:schemeClr val="dk1"/>
              </a:solidFill>
              <a:latin typeface="Calibri"/>
              <a:ea typeface="Calibri"/>
              <a:cs typeface="Calibri"/>
              <a:sym typeface="Calibri"/>
            </a:endParaRPr>
          </a:p>
        </p:txBody>
      </p:sp>
      <p:sp>
        <p:nvSpPr>
          <p:cNvPr id="463" name="Google Shape;463;g30e76d3f760_0_42"/>
          <p:cNvSpPr txBox="1"/>
          <p:nvPr/>
        </p:nvSpPr>
        <p:spPr>
          <a:xfrm>
            <a:off x="1255225" y="2164988"/>
            <a:ext cx="1360500" cy="507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100">
                <a:solidFill>
                  <a:schemeClr val="dk1"/>
                </a:solidFill>
                <a:latin typeface="Calibri"/>
                <a:ea typeface="Calibri"/>
                <a:cs typeface="Calibri"/>
                <a:sym typeface="Calibri"/>
              </a:rPr>
              <a:t>7,643 LOC</a:t>
            </a:r>
            <a:endParaRPr/>
          </a:p>
        </p:txBody>
      </p:sp>
      <p:pic>
        <p:nvPicPr>
          <p:cNvPr id="464" name="Google Shape;464;g30e76d3f760_0_42"/>
          <p:cNvPicPr preferRelativeResize="0"/>
          <p:nvPr/>
        </p:nvPicPr>
        <p:blipFill>
          <a:blip r:embed="rId8">
            <a:alphaModFix/>
          </a:blip>
          <a:stretch>
            <a:fillRect/>
          </a:stretch>
        </p:blipFill>
        <p:spPr>
          <a:xfrm>
            <a:off x="108763" y="2942400"/>
            <a:ext cx="962350" cy="962350"/>
          </a:xfrm>
          <a:prstGeom prst="rect">
            <a:avLst/>
          </a:prstGeom>
          <a:noFill/>
          <a:ln>
            <a:noFill/>
          </a:ln>
        </p:spPr>
      </p:pic>
      <p:sp>
        <p:nvSpPr>
          <p:cNvPr id="465" name="Google Shape;465;g30e76d3f760_0_42"/>
          <p:cNvSpPr txBox="1"/>
          <p:nvPr/>
        </p:nvSpPr>
        <p:spPr>
          <a:xfrm>
            <a:off x="1114700" y="3121100"/>
            <a:ext cx="2956500" cy="831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2100" b="1">
                <a:solidFill>
                  <a:schemeClr val="dk1"/>
                </a:solidFill>
                <a:latin typeface="Calibri"/>
                <a:ea typeface="Calibri"/>
                <a:cs typeface="Calibri"/>
                <a:sym typeface="Calibri"/>
              </a:rPr>
              <a:t>$105K total</a:t>
            </a:r>
            <a:endParaRPr sz="21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2100">
                <a:solidFill>
                  <a:schemeClr val="dk1"/>
                </a:solidFill>
                <a:latin typeface="Calibri"/>
                <a:ea typeface="Calibri"/>
                <a:cs typeface="Calibri"/>
                <a:sym typeface="Calibri"/>
              </a:rPr>
              <a:t>$15K/model</a:t>
            </a:r>
            <a:endParaRPr sz="2100">
              <a:solidFill>
                <a:schemeClr val="dk1"/>
              </a:solidFill>
              <a:latin typeface="Calibri"/>
              <a:ea typeface="Calibri"/>
              <a:cs typeface="Calibri"/>
              <a:sym typeface="Calibri"/>
            </a:endParaRPr>
          </a:p>
        </p:txBody>
      </p:sp>
      <p:sp>
        <p:nvSpPr>
          <p:cNvPr id="466" name="Google Shape;466;g30e76d3f760_0_42"/>
          <p:cNvSpPr txBox="1"/>
          <p:nvPr/>
        </p:nvSpPr>
        <p:spPr>
          <a:xfrm>
            <a:off x="6149425" y="3824100"/>
            <a:ext cx="3000000" cy="96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i="1">
                <a:solidFill>
                  <a:schemeClr val="dk1"/>
                </a:solidFill>
                <a:latin typeface="Calibri"/>
                <a:ea typeface="Calibri"/>
                <a:cs typeface="Calibri"/>
                <a:sym typeface="Calibri"/>
              </a:rPr>
              <a:t>“A Partial Replication of MaskFormer in TensorFlow on TPUs for the TensorFlow Model Garden”</a:t>
            </a:r>
            <a:endParaRPr sz="1500" i="1">
              <a:solidFill>
                <a:schemeClr val="dk1"/>
              </a:solidFill>
              <a:latin typeface="Calibri"/>
              <a:ea typeface="Calibri"/>
              <a:cs typeface="Calibri"/>
              <a:sym typeface="Calibri"/>
            </a:endParaRPr>
          </a:p>
        </p:txBody>
      </p:sp>
      <p:sp>
        <p:nvSpPr>
          <p:cNvPr id="467" name="Google Shape;467;g30e76d3f760_0_42"/>
          <p:cNvSpPr txBox="1"/>
          <p:nvPr/>
        </p:nvSpPr>
        <p:spPr>
          <a:xfrm>
            <a:off x="2598525" y="3824100"/>
            <a:ext cx="3711000" cy="96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i="1">
                <a:solidFill>
                  <a:schemeClr val="dk1"/>
                </a:solidFill>
                <a:latin typeface="Calibri"/>
                <a:ea typeface="Calibri"/>
                <a:cs typeface="Calibri"/>
                <a:sym typeface="Calibri"/>
              </a:rPr>
              <a:t>“An Experience Report on Machine Learning Reproducibility: Guidance for Practitioners and TensorFlow Model Garden Contributors”</a:t>
            </a:r>
            <a:endParaRPr sz="1500" i="1">
              <a:solidFill>
                <a:schemeClr val="dk1"/>
              </a:solidFill>
              <a:latin typeface="Calibri"/>
              <a:ea typeface="Calibri"/>
              <a:cs typeface="Calibri"/>
              <a:sym typeface="Calibri"/>
            </a:endParaRPr>
          </a:p>
        </p:txBody>
      </p:sp>
      <p:sp>
        <p:nvSpPr>
          <p:cNvPr id="468" name="Google Shape;468;g30e76d3f760_0_42"/>
          <p:cNvSpPr txBox="1"/>
          <p:nvPr/>
        </p:nvSpPr>
        <p:spPr>
          <a:xfrm>
            <a:off x="1508575" y="976125"/>
            <a:ext cx="853800" cy="83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000">
                <a:solidFill>
                  <a:srgbClr val="262626"/>
                </a:solidFill>
                <a:latin typeface="Calibri"/>
                <a:ea typeface="Calibri"/>
                <a:cs typeface="Calibri"/>
                <a:sym typeface="Calibri"/>
              </a:rPr>
              <a:t>✖️</a:t>
            </a:r>
            <a:endParaRPr sz="5000">
              <a:solidFill>
                <a:srgbClr val="262626"/>
              </a:solidFill>
              <a:latin typeface="Calibri"/>
              <a:ea typeface="Calibri"/>
              <a:cs typeface="Calibri"/>
              <a:sym typeface="Calibri"/>
            </a:endParaRPr>
          </a:p>
        </p:txBody>
      </p:sp>
      <p:pic>
        <p:nvPicPr>
          <p:cNvPr id="469" name="Google Shape;469;g30e76d3f760_0_42" descr="Google - Apps on Google Play"/>
          <p:cNvPicPr preferRelativeResize="0"/>
          <p:nvPr/>
        </p:nvPicPr>
        <p:blipFill rotWithShape="1">
          <a:blip r:embed="rId9">
            <a:alphaModFix/>
          </a:blip>
          <a:srcRect/>
          <a:stretch/>
        </p:blipFill>
        <p:spPr>
          <a:xfrm>
            <a:off x="8029547" y="1085589"/>
            <a:ext cx="614775" cy="614775"/>
          </a:xfrm>
          <a:prstGeom prst="rect">
            <a:avLst/>
          </a:prstGeom>
          <a:noFill/>
          <a:ln>
            <a:noFill/>
          </a:ln>
        </p:spPr>
      </p:pic>
      <p:pic>
        <p:nvPicPr>
          <p:cNvPr id="470" name="Google Shape;470;g30e76d3f760_0_42"/>
          <p:cNvPicPr preferRelativeResize="0"/>
          <p:nvPr/>
        </p:nvPicPr>
        <p:blipFill>
          <a:blip r:embed="rId10">
            <a:alphaModFix/>
          </a:blip>
          <a:stretch>
            <a:fillRect/>
          </a:stretch>
        </p:blipFill>
        <p:spPr>
          <a:xfrm>
            <a:off x="192950" y="3976525"/>
            <a:ext cx="962350" cy="962350"/>
          </a:xfrm>
          <a:prstGeom prst="rect">
            <a:avLst/>
          </a:prstGeom>
          <a:noFill/>
          <a:ln>
            <a:noFill/>
          </a:ln>
        </p:spPr>
      </p:pic>
      <p:sp>
        <p:nvSpPr>
          <p:cNvPr id="471" name="Google Shape;471;g30e76d3f760_0_42"/>
          <p:cNvSpPr txBox="1"/>
          <p:nvPr/>
        </p:nvSpPr>
        <p:spPr>
          <a:xfrm>
            <a:off x="1155300" y="4203738"/>
            <a:ext cx="1360500" cy="507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100">
                <a:solidFill>
                  <a:schemeClr val="dk1"/>
                </a:solidFill>
                <a:latin typeface="Calibri"/>
                <a:ea typeface="Calibri"/>
                <a:cs typeface="Calibri"/>
                <a:sym typeface="Calibri"/>
              </a:rPr>
              <a:t>7 models</a:t>
            </a:r>
            <a:endParaRPr/>
          </a:p>
        </p:txBody>
      </p:sp>
    </p:spTree>
    <p:extLst>
      <p:ext uri="{BB962C8B-B14F-4D97-AF65-F5344CB8AC3E}">
        <p14:creationId xmlns:p14="http://schemas.microsoft.com/office/powerpoint/2010/main" val="337464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46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6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6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6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6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7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7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5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5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6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30e76d3f760_0_34"/>
          <p:cNvSpPr txBox="1"/>
          <p:nvPr/>
        </p:nvSpPr>
        <p:spPr>
          <a:xfrm>
            <a:off x="277150" y="613550"/>
            <a:ext cx="80847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100" b="1" u="sng">
                <a:solidFill>
                  <a:schemeClr val="dk1"/>
                </a:solidFill>
                <a:latin typeface="Calibri"/>
                <a:ea typeface="Calibri"/>
                <a:cs typeface="Calibri"/>
                <a:sym typeface="Calibri"/>
              </a:rPr>
              <a:t>6 External</a:t>
            </a:r>
            <a:r>
              <a:rPr lang="en-US" sz="2100">
                <a:solidFill>
                  <a:schemeClr val="dk1"/>
                </a:solidFill>
                <a:latin typeface="Calibri"/>
                <a:ea typeface="Calibri"/>
                <a:cs typeface="Calibri"/>
                <a:sym typeface="Calibri"/>
              </a:rPr>
              <a:t> Interview Subjects</a:t>
            </a:r>
            <a:endParaRPr sz="2100">
              <a:solidFill>
                <a:schemeClr val="dk1"/>
              </a:solidFill>
              <a:latin typeface="Calibri"/>
              <a:ea typeface="Calibri"/>
              <a:cs typeface="Calibri"/>
              <a:sym typeface="Calibri"/>
            </a:endParaRPr>
          </a:p>
          <a:p>
            <a:pPr marL="457200" marR="0" lvl="0" indent="-361950" algn="l" rtl="0">
              <a:lnSpc>
                <a:spcPct val="150000"/>
              </a:lnSpc>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2 </a:t>
            </a:r>
            <a:r>
              <a:rPr lang="en-US" sz="2100" i="1" u="sng">
                <a:solidFill>
                  <a:schemeClr val="dk1"/>
                </a:solidFill>
                <a:latin typeface="Calibri"/>
                <a:ea typeface="Calibri"/>
                <a:cs typeface="Calibri"/>
                <a:sym typeface="Calibri"/>
              </a:rPr>
              <a:t>open-source contributors</a:t>
            </a:r>
            <a:r>
              <a:rPr lang="en-US" sz="2100">
                <a:solidFill>
                  <a:schemeClr val="dk1"/>
                </a:solidFill>
                <a:latin typeface="Calibri"/>
                <a:ea typeface="Calibri"/>
                <a:cs typeface="Calibri"/>
                <a:sym typeface="Calibri"/>
              </a:rPr>
              <a:t> recruited from theme 1 projects</a:t>
            </a:r>
            <a:endParaRPr sz="2100">
              <a:solidFill>
                <a:schemeClr val="dk1"/>
              </a:solidFill>
              <a:latin typeface="Calibri"/>
              <a:ea typeface="Calibri"/>
              <a:cs typeface="Calibri"/>
              <a:sym typeface="Calibri"/>
            </a:endParaRPr>
          </a:p>
          <a:p>
            <a:pPr marL="457200" marR="0" lvl="0" indent="-361950" algn="l" rtl="0">
              <a:lnSpc>
                <a:spcPct val="150000"/>
              </a:lnSpc>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4 </a:t>
            </a:r>
            <a:r>
              <a:rPr lang="en-US" sz="2100" i="1" u="sng">
                <a:solidFill>
                  <a:schemeClr val="dk1"/>
                </a:solidFill>
                <a:latin typeface="Calibri"/>
                <a:ea typeface="Calibri"/>
                <a:cs typeface="Calibri"/>
                <a:sym typeface="Calibri"/>
              </a:rPr>
              <a:t>practitioners</a:t>
            </a:r>
            <a:r>
              <a:rPr lang="en-US" sz="2100">
                <a:solidFill>
                  <a:schemeClr val="dk1"/>
                </a:solidFill>
                <a:latin typeface="Calibri"/>
                <a:ea typeface="Calibri"/>
                <a:cs typeface="Calibri"/>
                <a:sym typeface="Calibri"/>
              </a:rPr>
              <a:t> recruited from social media platforms </a:t>
            </a:r>
            <a:endParaRPr sz="2100">
              <a:solidFill>
                <a:schemeClr val="dk1"/>
              </a:solidFill>
              <a:latin typeface="Calibri"/>
              <a:ea typeface="Calibri"/>
              <a:cs typeface="Calibri"/>
              <a:sym typeface="Calibri"/>
            </a:endParaRPr>
          </a:p>
        </p:txBody>
      </p:sp>
      <p:sp>
        <p:nvSpPr>
          <p:cNvPr id="478" name="Google Shape;478;g30e76d3f760_0_34"/>
          <p:cNvSpPr txBox="1">
            <a:spLocks noGrp="1"/>
          </p:cNvSpPr>
          <p:nvPr>
            <p:ph type="title"/>
          </p:nvPr>
        </p:nvSpPr>
        <p:spPr>
          <a:xfrm>
            <a:off x="277148" y="88822"/>
            <a:ext cx="8043900" cy="478500"/>
          </a:xfrm>
          <a:prstGeom prst="rect">
            <a:avLst/>
          </a:prstGeom>
          <a:noFill/>
          <a:ln>
            <a:noFill/>
          </a:ln>
        </p:spPr>
        <p:txBody>
          <a:bodyPr spcFirstLastPara="1" wrap="square" lIns="182875" tIns="182875" rIns="182875" bIns="182875" anchor="ctr" anchorCtr="0">
            <a:normAutofit fontScale="90000"/>
          </a:bodyPr>
          <a:lstStyle/>
          <a:p>
            <a:pPr marL="0" lvl="0" indent="0" algn="l" rtl="0">
              <a:lnSpc>
                <a:spcPct val="90000"/>
              </a:lnSpc>
              <a:spcBef>
                <a:spcPts val="0"/>
              </a:spcBef>
              <a:spcAft>
                <a:spcPts val="0"/>
              </a:spcAft>
              <a:buClr>
                <a:srgbClr val="262626"/>
              </a:buClr>
              <a:buSzPct val="63333"/>
              <a:buFont typeface="Calibri"/>
              <a:buNone/>
            </a:pPr>
            <a:r>
              <a:rPr lang="en-US" sz="3000"/>
              <a:t>Method of Theme 2 - </a:t>
            </a:r>
            <a:r>
              <a:rPr lang="en-US" sz="3300"/>
              <a:t>Qualitative Study (RQ5)</a:t>
            </a:r>
            <a:endParaRPr sz="3300"/>
          </a:p>
        </p:txBody>
      </p:sp>
      <p:sp>
        <p:nvSpPr>
          <p:cNvPr id="479" name="Google Shape;479;g30e76d3f760_0_34"/>
          <p:cNvSpPr>
            <a:spLocks noGrp="1"/>
          </p:cNvSpPr>
          <p:nvPr>
            <p:ph type="sldNum" idx="12"/>
          </p:nvPr>
        </p:nvSpPr>
        <p:spPr>
          <a:xfrm>
            <a:off x="8361860" y="4843130"/>
            <a:ext cx="365700" cy="274200"/>
          </a:xfrm>
          <a:prstGeom prst="ellipse">
            <a:avLst/>
          </a:prstGeom>
          <a:noFill/>
          <a:ln>
            <a:noFill/>
          </a:ln>
        </p:spPr>
        <p:txBody>
          <a:bodyPr spcFirstLastPara="1" wrap="square" lIns="18275" tIns="45700" rIns="18275" bIns="45700" anchor="ctr"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n-US" sz="1300"/>
              <a:t>93</a:t>
            </a:fld>
            <a:endParaRPr sz="1300"/>
          </a:p>
        </p:txBody>
      </p:sp>
      <p:pic>
        <p:nvPicPr>
          <p:cNvPr id="480" name="Google Shape;480;g30e76d3f760_0_34"/>
          <p:cNvPicPr preferRelativeResize="0"/>
          <p:nvPr/>
        </p:nvPicPr>
        <p:blipFill>
          <a:blip r:embed="rId3">
            <a:alphaModFix/>
          </a:blip>
          <a:stretch>
            <a:fillRect/>
          </a:stretch>
        </p:blipFill>
        <p:spPr>
          <a:xfrm>
            <a:off x="333375" y="2120375"/>
            <a:ext cx="5832237" cy="2516650"/>
          </a:xfrm>
          <a:prstGeom prst="rect">
            <a:avLst/>
          </a:prstGeom>
          <a:noFill/>
          <a:ln>
            <a:noFill/>
          </a:ln>
        </p:spPr>
      </p:pic>
      <p:pic>
        <p:nvPicPr>
          <p:cNvPr id="481" name="Google Shape;481;g30e76d3f760_0_34"/>
          <p:cNvPicPr preferRelativeResize="0"/>
          <p:nvPr/>
        </p:nvPicPr>
        <p:blipFill>
          <a:blip r:embed="rId4">
            <a:alphaModFix/>
          </a:blip>
          <a:stretch>
            <a:fillRect/>
          </a:stretch>
        </p:blipFill>
        <p:spPr>
          <a:xfrm>
            <a:off x="6318007" y="3584353"/>
            <a:ext cx="959099" cy="959074"/>
          </a:xfrm>
          <a:prstGeom prst="rect">
            <a:avLst/>
          </a:prstGeom>
          <a:noFill/>
          <a:ln>
            <a:noFill/>
          </a:ln>
        </p:spPr>
      </p:pic>
      <p:pic>
        <p:nvPicPr>
          <p:cNvPr id="482" name="Google Shape;482;g30e76d3f760_0_34"/>
          <p:cNvPicPr preferRelativeResize="0"/>
          <p:nvPr/>
        </p:nvPicPr>
        <p:blipFill>
          <a:blip r:embed="rId5">
            <a:alphaModFix/>
          </a:blip>
          <a:stretch>
            <a:fillRect/>
          </a:stretch>
        </p:blipFill>
        <p:spPr>
          <a:xfrm>
            <a:off x="7629525" y="3481223"/>
            <a:ext cx="1165325" cy="1165325"/>
          </a:xfrm>
          <a:prstGeom prst="rect">
            <a:avLst/>
          </a:prstGeom>
          <a:noFill/>
          <a:ln>
            <a:noFill/>
          </a:ln>
        </p:spPr>
      </p:pic>
      <p:pic>
        <p:nvPicPr>
          <p:cNvPr id="483" name="Google Shape;483;g30e76d3f760_0_34"/>
          <p:cNvPicPr preferRelativeResize="0"/>
          <p:nvPr/>
        </p:nvPicPr>
        <p:blipFill>
          <a:blip r:embed="rId6">
            <a:alphaModFix/>
          </a:blip>
          <a:stretch>
            <a:fillRect/>
          </a:stretch>
        </p:blipFill>
        <p:spPr>
          <a:xfrm>
            <a:off x="6813300" y="2135250"/>
            <a:ext cx="1352550" cy="1352550"/>
          </a:xfrm>
          <a:prstGeom prst="rect">
            <a:avLst/>
          </a:prstGeom>
          <a:noFill/>
          <a:ln>
            <a:noFill/>
          </a:ln>
        </p:spPr>
      </p:pic>
    </p:spTree>
    <p:extLst>
      <p:ext uri="{BB962C8B-B14F-4D97-AF65-F5344CB8AC3E}">
        <p14:creationId xmlns:p14="http://schemas.microsoft.com/office/powerpoint/2010/main" val="355763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28"/>
          <p:cNvSpPr txBox="1">
            <a:spLocks noGrp="1"/>
          </p:cNvSpPr>
          <p:nvPr>
            <p:ph type="title"/>
          </p:nvPr>
        </p:nvSpPr>
        <p:spPr>
          <a:xfrm>
            <a:off x="277148" y="88822"/>
            <a:ext cx="8043862" cy="478631"/>
          </a:xfrm>
          <a:prstGeom prst="rect">
            <a:avLst/>
          </a:prstGeom>
          <a:noFill/>
          <a:ln>
            <a:noFill/>
          </a:ln>
        </p:spPr>
        <p:txBody>
          <a:bodyPr spcFirstLastPara="1" wrap="square" lIns="182875" tIns="182875" rIns="182875" bIns="182875" anchor="ctr" anchorCtr="0">
            <a:noAutofit/>
          </a:bodyPr>
          <a:lstStyle/>
          <a:p>
            <a:pPr marL="0" lvl="0" indent="0" algn="l" rtl="0">
              <a:lnSpc>
                <a:spcPct val="90000"/>
              </a:lnSpc>
              <a:spcBef>
                <a:spcPts val="0"/>
              </a:spcBef>
              <a:spcAft>
                <a:spcPts val="0"/>
              </a:spcAft>
              <a:buClr>
                <a:srgbClr val="262626"/>
              </a:buClr>
              <a:buSzPts val="1900"/>
              <a:buFont typeface="Calibri"/>
              <a:buNone/>
            </a:pPr>
            <a:r>
              <a:rPr lang="en-US" sz="3000" b="1"/>
              <a:t>Future Directions</a:t>
            </a:r>
            <a:endParaRPr sz="3000" b="1"/>
          </a:p>
        </p:txBody>
      </p:sp>
      <p:sp>
        <p:nvSpPr>
          <p:cNvPr id="514" name="Google Shape;514;p28"/>
          <p:cNvSpPr txBox="1"/>
          <p:nvPr/>
        </p:nvSpPr>
        <p:spPr>
          <a:xfrm>
            <a:off x="-8750" y="832800"/>
            <a:ext cx="7177200" cy="4386900"/>
          </a:xfrm>
          <a:prstGeom prst="rect">
            <a:avLst/>
          </a:prstGeom>
          <a:noFill/>
          <a:ln>
            <a:noFill/>
          </a:ln>
        </p:spPr>
        <p:txBody>
          <a:bodyPr spcFirstLastPara="1" wrap="square" lIns="91425" tIns="45700" rIns="91425" bIns="45700" anchor="t" anchorCtr="0">
            <a:spAutoFit/>
          </a:bodyPr>
          <a:lstStyle/>
          <a:p>
            <a:pPr marL="900113" marR="0" lvl="2" indent="-277813" algn="l" rtl="0">
              <a:lnSpc>
                <a:spcPct val="200000"/>
              </a:lnSpc>
              <a:spcBef>
                <a:spcPts val="0"/>
              </a:spcBef>
              <a:spcAft>
                <a:spcPts val="0"/>
              </a:spcAft>
              <a:buClr>
                <a:schemeClr val="dk1"/>
              </a:buClr>
              <a:buSzPts val="3100"/>
              <a:buFont typeface="Arial"/>
              <a:buChar char="•"/>
            </a:pPr>
            <a:r>
              <a:rPr lang="en-US" sz="3100">
                <a:solidFill>
                  <a:schemeClr val="dk1"/>
                </a:solidFill>
                <a:latin typeface="Calibri"/>
                <a:ea typeface="Calibri"/>
                <a:cs typeface="Calibri"/>
                <a:sym typeface="Calibri"/>
              </a:rPr>
              <a:t>Standardized Practices</a:t>
            </a:r>
            <a:endParaRPr sz="3100" b="0" i="0" u="none" strike="noStrike" cap="none">
              <a:solidFill>
                <a:srgbClr val="000000"/>
              </a:solidFill>
              <a:latin typeface="Arial"/>
              <a:ea typeface="Arial"/>
              <a:cs typeface="Arial"/>
              <a:sym typeface="Arial"/>
            </a:endParaRPr>
          </a:p>
          <a:p>
            <a:pPr marL="900113" marR="0" lvl="2" indent="-277813" algn="l" rtl="0">
              <a:lnSpc>
                <a:spcPct val="200000"/>
              </a:lnSpc>
              <a:spcBef>
                <a:spcPts val="0"/>
              </a:spcBef>
              <a:spcAft>
                <a:spcPts val="0"/>
              </a:spcAft>
              <a:buClr>
                <a:schemeClr val="dk1"/>
              </a:buClr>
              <a:buSzPts val="3100"/>
              <a:buFont typeface="Arial"/>
              <a:buChar char="•"/>
            </a:pPr>
            <a:r>
              <a:rPr lang="en-US" sz="3100">
                <a:solidFill>
                  <a:schemeClr val="dk1"/>
                </a:solidFill>
                <a:latin typeface="Calibri"/>
                <a:ea typeface="Calibri"/>
                <a:cs typeface="Calibri"/>
                <a:sym typeface="Calibri"/>
              </a:rPr>
              <a:t>Support for Reengineering Validation</a:t>
            </a:r>
            <a:endParaRPr sz="3100" b="0" i="0" u="none" strike="noStrike" cap="none">
              <a:solidFill>
                <a:srgbClr val="000000"/>
              </a:solidFill>
              <a:latin typeface="Arial"/>
              <a:ea typeface="Arial"/>
              <a:cs typeface="Arial"/>
              <a:sym typeface="Arial"/>
            </a:endParaRPr>
          </a:p>
          <a:p>
            <a:pPr marL="900113" marR="0" lvl="2" indent="-277813" algn="l" rtl="0">
              <a:lnSpc>
                <a:spcPct val="200000"/>
              </a:lnSpc>
              <a:spcBef>
                <a:spcPts val="0"/>
              </a:spcBef>
              <a:spcAft>
                <a:spcPts val="0"/>
              </a:spcAft>
              <a:buClr>
                <a:schemeClr val="dk1"/>
              </a:buClr>
              <a:buSzPts val="3100"/>
              <a:buFont typeface="Arial"/>
              <a:buChar char="•"/>
            </a:pPr>
            <a:r>
              <a:rPr lang="en-US" sz="3100">
                <a:solidFill>
                  <a:schemeClr val="dk1"/>
                </a:solidFill>
                <a:latin typeface="Calibri"/>
                <a:ea typeface="Calibri"/>
                <a:cs typeface="Calibri"/>
                <a:sym typeface="Calibri"/>
              </a:rPr>
              <a:t>Beyond manual reengineering</a:t>
            </a:r>
            <a:endParaRPr sz="3100" b="0" i="0" u="none" strike="noStrike" cap="none">
              <a:solidFill>
                <a:srgbClr val="000000"/>
              </a:solidFill>
              <a:latin typeface="Arial"/>
              <a:ea typeface="Arial"/>
              <a:cs typeface="Arial"/>
              <a:sym typeface="Arial"/>
            </a:endParaRPr>
          </a:p>
          <a:p>
            <a:pPr marL="900113" marR="0" lvl="2" indent="-277813" algn="l" rtl="0">
              <a:lnSpc>
                <a:spcPct val="200000"/>
              </a:lnSpc>
              <a:spcBef>
                <a:spcPts val="0"/>
              </a:spcBef>
              <a:spcAft>
                <a:spcPts val="0"/>
              </a:spcAft>
              <a:buClr>
                <a:schemeClr val="dk1"/>
              </a:buClr>
              <a:buSzPts val="3100"/>
              <a:buFont typeface="Arial"/>
              <a:buChar char="•"/>
            </a:pPr>
            <a:r>
              <a:rPr lang="en-US" sz="3100">
                <a:solidFill>
                  <a:schemeClr val="dk1"/>
                </a:solidFill>
                <a:latin typeface="Calibri"/>
                <a:ea typeface="Calibri"/>
                <a:cs typeface="Calibri"/>
                <a:sym typeface="Calibri"/>
              </a:rPr>
              <a:t>Further empirical work</a:t>
            </a:r>
            <a:endParaRPr sz="3100" b="0" i="0" u="none" strike="noStrike" cap="none">
              <a:solidFill>
                <a:srgbClr val="000000"/>
              </a:solidFill>
              <a:latin typeface="Arial"/>
              <a:ea typeface="Arial"/>
              <a:cs typeface="Arial"/>
              <a:sym typeface="Arial"/>
            </a:endParaRPr>
          </a:p>
          <a:p>
            <a:pPr marL="900113" marR="0" lvl="2" indent="-100011" algn="l" rtl="0">
              <a:lnSpc>
                <a:spcPct val="200000"/>
              </a:lnSpc>
              <a:spcBef>
                <a:spcPts val="0"/>
              </a:spcBef>
              <a:spcAft>
                <a:spcPts val="0"/>
              </a:spcAft>
              <a:buClr>
                <a:schemeClr val="dk1"/>
              </a:buClr>
              <a:buSzPts val="1800"/>
              <a:buFont typeface="Arial"/>
              <a:buNone/>
            </a:pPr>
            <a:endParaRPr sz="3100" b="0" i="0" u="none" strike="noStrike" cap="none">
              <a:solidFill>
                <a:schemeClr val="dk1"/>
              </a:solidFill>
              <a:latin typeface="Calibri"/>
              <a:ea typeface="Calibri"/>
              <a:cs typeface="Calibri"/>
              <a:sym typeface="Calibri"/>
            </a:endParaRPr>
          </a:p>
        </p:txBody>
      </p:sp>
      <p:sp>
        <p:nvSpPr>
          <p:cNvPr id="515" name="Google Shape;515;p28"/>
          <p:cNvSpPr>
            <a:spLocks noGrp="1"/>
          </p:cNvSpPr>
          <p:nvPr>
            <p:ph type="sldNum" idx="12"/>
          </p:nvPr>
        </p:nvSpPr>
        <p:spPr>
          <a:xfrm>
            <a:off x="8361860" y="4843130"/>
            <a:ext cx="365700" cy="274200"/>
          </a:xfrm>
          <a:prstGeom prst="ellipse">
            <a:avLst/>
          </a:prstGeom>
        </p:spPr>
        <p:txBody>
          <a:bodyPr spcFirstLastPara="1" wrap="square" lIns="18275" tIns="45700" rIns="18275" bIns="45700" anchor="ctr" anchorCtr="0">
            <a:noAutofit/>
          </a:bodyPr>
          <a:lstStyle/>
          <a:p>
            <a:pPr marL="0" lvl="0" indent="0" algn="ctr" rtl="0">
              <a:spcBef>
                <a:spcPts val="0"/>
              </a:spcBef>
              <a:spcAft>
                <a:spcPts val="0"/>
              </a:spcAft>
              <a:buClr>
                <a:srgbClr val="000000"/>
              </a:buClr>
              <a:buSzPts val="750"/>
              <a:buFont typeface="Arial"/>
              <a:buNone/>
            </a:pPr>
            <a:fld id="{00000000-1234-1234-1234-123412341234}" type="slidenum">
              <a:rPr lang="en-US"/>
              <a:t>94</a:t>
            </a:fld>
            <a:endParaRPr/>
          </a:p>
        </p:txBody>
      </p:sp>
    </p:spTree>
    <p:extLst>
      <p:ext uri="{BB962C8B-B14F-4D97-AF65-F5344CB8AC3E}">
        <p14:creationId xmlns:p14="http://schemas.microsoft.com/office/powerpoint/2010/main" val="271928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25522-CF14-D5AB-DBCD-22BE44A86A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294FA4-ED34-174E-4E8A-A9A00C743529}"/>
              </a:ext>
            </a:extLst>
          </p:cNvPr>
          <p:cNvSpPr>
            <a:spLocks noGrp="1"/>
          </p:cNvSpPr>
          <p:nvPr>
            <p:ph type="title"/>
          </p:nvPr>
        </p:nvSpPr>
        <p:spPr>
          <a:xfrm>
            <a:off x="311700" y="2230133"/>
            <a:ext cx="8520600" cy="683234"/>
          </a:xfrm>
        </p:spPr>
        <p:txBody>
          <a:bodyPr/>
          <a:lstStyle/>
          <a:p>
            <a:r>
              <a:rPr lang="en-US"/>
              <a:t>Bonus Slides - Topic 2</a:t>
            </a:r>
          </a:p>
        </p:txBody>
      </p:sp>
      <p:sp>
        <p:nvSpPr>
          <p:cNvPr id="3" name="Slide Number Placeholder 2">
            <a:extLst>
              <a:ext uri="{FF2B5EF4-FFF2-40B4-BE49-F238E27FC236}">
                <a16:creationId xmlns:a16="http://schemas.microsoft.com/office/drawing/2014/main" id="{E7AED247-E417-D8E7-2298-4B25586516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95</a:t>
            </a:fld>
            <a:endParaRPr lang="en"/>
          </a:p>
        </p:txBody>
      </p:sp>
    </p:spTree>
    <p:extLst>
      <p:ext uri="{BB962C8B-B14F-4D97-AF65-F5344CB8AC3E}">
        <p14:creationId xmlns:p14="http://schemas.microsoft.com/office/powerpoint/2010/main" val="21862860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7" name="Google Shape;387;p37"/>
          <p:cNvSpPr txBox="1"/>
          <p:nvPr/>
        </p:nvSpPr>
        <p:spPr>
          <a:xfrm>
            <a:off x="1322375" y="3458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p>
        </p:txBody>
      </p:sp>
      <p:sp>
        <p:nvSpPr>
          <p:cNvPr id="388" name="Google Shape;388;p37"/>
          <p:cNvSpPr txBox="1"/>
          <p:nvPr/>
        </p:nvSpPr>
        <p:spPr>
          <a:xfrm>
            <a:off x="1720000" y="33013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Identify candidates​</a:t>
            </a:r>
            <a:endParaRPr sz="2400"/>
          </a:p>
        </p:txBody>
      </p:sp>
      <p:sp>
        <p:nvSpPr>
          <p:cNvPr id="389" name="Google Shape;389;p37"/>
          <p:cNvSpPr txBox="1"/>
          <p:nvPr/>
        </p:nvSpPr>
        <p:spPr>
          <a:xfrm>
            <a:off x="3828450" y="23497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Evaluate candidates​</a:t>
            </a:r>
            <a:endParaRPr sz="2400"/>
          </a:p>
        </p:txBody>
      </p:sp>
      <p:sp>
        <p:nvSpPr>
          <p:cNvPr id="390" name="Google Shape;390;p37"/>
          <p:cNvSpPr txBox="1"/>
          <p:nvPr/>
        </p:nvSpPr>
        <p:spPr>
          <a:xfrm>
            <a:off x="0" y="0"/>
            <a:ext cx="9144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chemeClr val="dk1"/>
                </a:solidFill>
              </a:rPr>
              <a:t>Engineering reuse process</a:t>
            </a:r>
            <a:endParaRPr sz="1300"/>
          </a:p>
        </p:txBody>
      </p:sp>
      <p:sp>
        <p:nvSpPr>
          <p:cNvPr id="391" name="Google Shape;391;p37"/>
          <p:cNvSpPr txBox="1"/>
          <p:nvPr/>
        </p:nvSpPr>
        <p:spPr>
          <a:xfrm>
            <a:off x="1720000" y="1478200"/>
            <a:ext cx="1923600" cy="677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Any risks?</a:t>
            </a:r>
            <a:endParaRPr sz="1600"/>
          </a:p>
        </p:txBody>
      </p:sp>
      <p:sp>
        <p:nvSpPr>
          <p:cNvPr id="392" name="Google Shape;392;p37"/>
          <p:cNvSpPr txBox="1"/>
          <p:nvPr/>
        </p:nvSpPr>
        <p:spPr>
          <a:xfrm>
            <a:off x="0" y="2512775"/>
            <a:ext cx="1923600" cy="431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available?​ </a:t>
            </a:r>
            <a:endParaRPr sz="1600"/>
          </a:p>
        </p:txBody>
      </p:sp>
      <p:cxnSp>
        <p:nvCxnSpPr>
          <p:cNvPr id="393" name="Google Shape;393;p37"/>
          <p:cNvCxnSpPr/>
          <p:nvPr/>
        </p:nvCxnSpPr>
        <p:spPr>
          <a:xfrm>
            <a:off x="1266925" y="3033200"/>
            <a:ext cx="786000" cy="374100"/>
          </a:xfrm>
          <a:prstGeom prst="straightConnector1">
            <a:avLst/>
          </a:prstGeom>
          <a:noFill/>
          <a:ln w="76200" cap="flat" cmpd="sng">
            <a:solidFill>
              <a:srgbClr val="1155CC"/>
            </a:solidFill>
            <a:prstDash val="solid"/>
            <a:round/>
            <a:headEnd type="none" w="med" len="med"/>
            <a:tailEnd type="stealth" w="med" len="med"/>
          </a:ln>
        </p:spPr>
      </p:cxnSp>
      <p:cxnSp>
        <p:nvCxnSpPr>
          <p:cNvPr id="394" name="Google Shape;394;p37"/>
          <p:cNvCxnSpPr/>
          <p:nvPr/>
        </p:nvCxnSpPr>
        <p:spPr>
          <a:xfrm>
            <a:off x="3484300" y="2128100"/>
            <a:ext cx="735000" cy="351300"/>
          </a:xfrm>
          <a:prstGeom prst="straightConnector1">
            <a:avLst/>
          </a:prstGeom>
          <a:noFill/>
          <a:ln w="76200" cap="flat" cmpd="sng">
            <a:solidFill>
              <a:srgbClr val="1155CC"/>
            </a:solidFill>
            <a:prstDash val="solid"/>
            <a:round/>
            <a:headEnd type="none" w="med" len="med"/>
            <a:tailEnd type="stealth" w="med" len="med"/>
          </a:ln>
        </p:spPr>
      </p:cxnSp>
      <p:cxnSp>
        <p:nvCxnSpPr>
          <p:cNvPr id="395" name="Google Shape;395;p37"/>
          <p:cNvCxnSpPr/>
          <p:nvPr/>
        </p:nvCxnSpPr>
        <p:spPr>
          <a:xfrm rot="10800000" flipH="1">
            <a:off x="1567275" y="3856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396" name="Google Shape;396;p37"/>
          <p:cNvCxnSpPr/>
          <p:nvPr/>
        </p:nvCxnSpPr>
        <p:spPr>
          <a:xfrm rot="10800000" flipH="1">
            <a:off x="3513700" y="2885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397" name="Google Shape;397;p37"/>
          <p:cNvCxnSpPr/>
          <p:nvPr/>
        </p:nvCxnSpPr>
        <p:spPr>
          <a:xfrm rot="10800000" flipH="1">
            <a:off x="5395400" y="2005075"/>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398" name="Google Shape;398;p37"/>
          <p:cNvCxnSpPr/>
          <p:nvPr/>
        </p:nvCxnSpPr>
        <p:spPr>
          <a:xfrm rot="10800000" flipH="1">
            <a:off x="7037400" y="1082000"/>
            <a:ext cx="822600" cy="471600"/>
          </a:xfrm>
          <a:prstGeom prst="straightConnector1">
            <a:avLst/>
          </a:prstGeom>
          <a:noFill/>
          <a:ln w="76200" cap="flat" cmpd="sng">
            <a:solidFill>
              <a:schemeClr val="dk1"/>
            </a:solidFill>
            <a:prstDash val="solid"/>
            <a:round/>
            <a:headEnd type="none" w="med" len="med"/>
            <a:tailEnd type="stealth" w="med" len="med"/>
          </a:ln>
        </p:spPr>
      </p:cxnSp>
      <p:cxnSp>
        <p:nvCxnSpPr>
          <p:cNvPr id="399" name="Google Shape;399;p37"/>
          <p:cNvCxnSpPr>
            <a:endCxn id="388" idx="3"/>
          </p:cNvCxnSpPr>
          <p:nvPr/>
        </p:nvCxnSpPr>
        <p:spPr>
          <a:xfrm flipH="1">
            <a:off x="4720000" y="1082100"/>
            <a:ext cx="3750900" cy="2496300"/>
          </a:xfrm>
          <a:prstGeom prst="curvedConnector3">
            <a:avLst>
              <a:gd name="adj1" fmla="val -2462"/>
            </a:avLst>
          </a:prstGeom>
          <a:noFill/>
          <a:ln w="38100" cap="flat" cmpd="sng">
            <a:solidFill>
              <a:srgbClr val="595959"/>
            </a:solidFill>
            <a:prstDash val="dash"/>
            <a:round/>
            <a:headEnd type="none" w="med" len="med"/>
            <a:tailEnd type="stealth" w="med" len="med"/>
          </a:ln>
        </p:spPr>
      </p:cxnSp>
      <p:sp>
        <p:nvSpPr>
          <p:cNvPr id="400" name="Google Shape;400;p37"/>
          <p:cNvSpPr txBox="1"/>
          <p:nvPr/>
        </p:nvSpPr>
        <p:spPr>
          <a:xfrm>
            <a:off x="5281650" y="1450550"/>
            <a:ext cx="4038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Reengineer candidate(s)​</a:t>
            </a:r>
            <a:endParaRPr sz="2400"/>
          </a:p>
        </p:txBody>
      </p:sp>
      <p:sp>
        <p:nvSpPr>
          <p:cNvPr id="401" name="Google Shape;401;p37"/>
          <p:cNvSpPr txBox="1"/>
          <p:nvPr/>
        </p:nvSpPr>
        <p:spPr>
          <a:xfrm>
            <a:off x="2712288" y="665988"/>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What is challenging?​</a:t>
            </a:r>
            <a:endParaRPr sz="1600"/>
          </a:p>
        </p:txBody>
      </p:sp>
      <p:cxnSp>
        <p:nvCxnSpPr>
          <p:cNvPr id="402" name="Google Shape;402;p37"/>
          <p:cNvCxnSpPr>
            <a:endCxn id="400" idx="1"/>
          </p:cNvCxnSpPr>
          <p:nvPr/>
        </p:nvCxnSpPr>
        <p:spPr>
          <a:xfrm>
            <a:off x="4387350" y="1326800"/>
            <a:ext cx="894300" cy="400800"/>
          </a:xfrm>
          <a:prstGeom prst="straightConnector1">
            <a:avLst/>
          </a:prstGeom>
          <a:noFill/>
          <a:ln w="76200" cap="flat" cmpd="sng">
            <a:solidFill>
              <a:srgbClr val="1155CC"/>
            </a:solidFill>
            <a:prstDash val="solid"/>
            <a:round/>
            <a:headEnd type="none" w="med" len="med"/>
            <a:tailEnd type="stealth" w="med" len="med"/>
          </a:ln>
        </p:spPr>
      </p:cxnSp>
      <p:sp>
        <p:nvSpPr>
          <p:cNvPr id="403" name="Google Shape;403;p37"/>
          <p:cNvSpPr txBox="1"/>
          <p:nvPr/>
        </p:nvSpPr>
        <p:spPr>
          <a:xfrm>
            <a:off x="6741875" y="542850"/>
            <a:ext cx="3000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Integrate/Deploy</a:t>
            </a:r>
            <a:endParaRPr sz="2400">
              <a:solidFill>
                <a:schemeClr val="dk1"/>
              </a:solidFill>
            </a:endParaRPr>
          </a:p>
          <a:p>
            <a:pPr marL="0" lvl="0" indent="0" algn="l" rtl="0">
              <a:spcBef>
                <a:spcPts val="0"/>
              </a:spcBef>
              <a:spcAft>
                <a:spcPts val="0"/>
              </a:spcAft>
              <a:buNone/>
            </a:pPr>
            <a:endParaRPr sz="2400"/>
          </a:p>
        </p:txBody>
      </p:sp>
      <p:sp>
        <p:nvSpPr>
          <p:cNvPr id="404" name="Google Shape;404;p37"/>
          <p:cNvSpPr txBox="1"/>
          <p:nvPr/>
        </p:nvSpPr>
        <p:spPr>
          <a:xfrm>
            <a:off x="0" y="41750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Specify requirement</a:t>
            </a:r>
            <a:endParaRPr sz="2400"/>
          </a:p>
        </p:txBody>
      </p:sp>
      <p:sp>
        <p:nvSpPr>
          <p:cNvPr id="405" name="Google Shape;405;p37"/>
          <p:cNvSpPr/>
          <p:nvPr/>
        </p:nvSpPr>
        <p:spPr>
          <a:xfrm rot="4125791">
            <a:off x="5924360" y="607449"/>
            <a:ext cx="130030" cy="6418453"/>
          </a:xfrm>
          <a:prstGeom prst="rightBrace">
            <a:avLst>
              <a:gd name="adj1" fmla="val 50000"/>
              <a:gd name="adj2" fmla="val 50000"/>
            </a:avLst>
          </a:prstGeom>
          <a:no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6" name="Google Shape;406;p37"/>
          <p:cNvSpPr txBox="1"/>
          <p:nvPr/>
        </p:nvSpPr>
        <p:spPr>
          <a:xfrm rot="-1290718">
            <a:off x="5278249" y="3861966"/>
            <a:ext cx="1885760" cy="430855"/>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a:t>PTM Supply Chain</a:t>
            </a:r>
            <a:endParaRPr sz="1600"/>
          </a:p>
        </p:txBody>
      </p:sp>
      <p:sp>
        <p:nvSpPr>
          <p:cNvPr id="2" name="Slide Number Placeholder 1">
            <a:extLst>
              <a:ext uri="{FF2B5EF4-FFF2-40B4-BE49-F238E27FC236}">
                <a16:creationId xmlns:a16="http://schemas.microsoft.com/office/drawing/2014/main" id="{82CC5C24-2506-DE31-9C76-9B6F360C88EF}"/>
              </a:ext>
            </a:extLst>
          </p:cNvPr>
          <p:cNvSpPr>
            <a:spLocks noGrp="1"/>
          </p:cNvSpPr>
          <p:nvPr>
            <p:ph type="sldNum" sz="quarter" idx="12"/>
          </p:nvPr>
        </p:nvSpPr>
        <p:spPr/>
        <p:txBody>
          <a:bodyPr/>
          <a:lstStyle/>
          <a:p>
            <a:endParaRPr lang="en-US"/>
          </a:p>
        </p:txBody>
      </p:sp>
      <p:cxnSp>
        <p:nvCxnSpPr>
          <p:cNvPr id="3" name="Straight Connector 2">
            <a:extLst>
              <a:ext uri="{FF2B5EF4-FFF2-40B4-BE49-F238E27FC236}">
                <a16:creationId xmlns:a16="http://schemas.microsoft.com/office/drawing/2014/main" id="{2C68E49D-A4EB-F9D5-FDA9-015734380F71}"/>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160414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3" name="Google Shape;413;p38"/>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t>Topic 2</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Trustworthy Reuse of PTMs </a:t>
            </a:r>
            <a:endParaRPr sz="4000">
              <a:solidFill>
                <a:schemeClr val="dk2"/>
              </a:solidFill>
            </a:endParaRPr>
          </a:p>
          <a:p>
            <a:pPr marL="0" lvl="0" indent="0" algn="ctr" rtl="0">
              <a:spcBef>
                <a:spcPts val="0"/>
              </a:spcBef>
              <a:spcAft>
                <a:spcPts val="0"/>
              </a:spcAft>
              <a:buNone/>
            </a:pPr>
            <a:endParaRPr sz="4000">
              <a:solidFill>
                <a:schemeClr val="dk2"/>
              </a:solidFill>
            </a:endParaRPr>
          </a:p>
          <a:p>
            <a:pPr marL="0" lvl="0" indent="0" algn="ctr" rtl="0">
              <a:spcBef>
                <a:spcPts val="0"/>
              </a:spcBef>
              <a:spcAft>
                <a:spcPts val="0"/>
              </a:spcAft>
              <a:buNone/>
            </a:pPr>
            <a:r>
              <a:rPr lang="en" sz="4000">
                <a:solidFill>
                  <a:srgbClr val="1155CC"/>
                </a:solidFill>
              </a:rPr>
              <a:t>Selected Results</a:t>
            </a:r>
            <a:endParaRPr sz="4000">
              <a:solidFill>
                <a:srgbClr val="1155CC"/>
              </a:solidFill>
            </a:endParaRPr>
          </a:p>
        </p:txBody>
      </p:sp>
      <p:sp>
        <p:nvSpPr>
          <p:cNvPr id="412" name="Google Shape;412;p38"/>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14" name="Google Shape;414;p38"/>
          <p:cNvSpPr txBox="1"/>
          <p:nvPr/>
        </p:nvSpPr>
        <p:spPr>
          <a:xfrm>
            <a:off x="0" y="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[SCORED’22, ICSE’23, ESEM’24]</a:t>
            </a:r>
            <a:endParaRPr sz="12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FA0E6534-F84F-7BD0-152E-ED1D8818E75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97</a:t>
            </a:fld>
            <a:endParaRPr lang="en"/>
          </a:p>
        </p:txBody>
      </p:sp>
    </p:spTree>
    <p:extLst>
      <p:ext uri="{BB962C8B-B14F-4D97-AF65-F5344CB8AC3E}">
        <p14:creationId xmlns:p14="http://schemas.microsoft.com/office/powerpoint/2010/main" val="22486069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9"/>
          <p:cNvSpPr txBox="1">
            <a:spLocks noGrp="1"/>
          </p:cNvSpPr>
          <p:nvPr>
            <p:ph type="title"/>
          </p:nvPr>
        </p:nvSpPr>
        <p:spPr>
          <a:xfrm>
            <a:off x="311700" y="957925"/>
            <a:ext cx="8520600" cy="7389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solidFill>
                  <a:srgbClr val="FF0000"/>
                </a:solidFill>
              </a:rPr>
              <a:t>What is available?</a:t>
            </a:r>
            <a:endParaRPr>
              <a:solidFill>
                <a:srgbClr val="FF0000"/>
              </a:solidFill>
            </a:endParaRPr>
          </a:p>
        </p:txBody>
      </p:sp>
      <p:sp>
        <p:nvSpPr>
          <p:cNvPr id="421" name="Google Shape;421;p39"/>
          <p:cNvSpPr txBox="1">
            <a:spLocks noGrp="1"/>
          </p:cNvSpPr>
          <p:nvPr>
            <p:ph type="title" idx="4294967295"/>
          </p:nvPr>
        </p:nvSpPr>
        <p:spPr>
          <a:xfrm>
            <a:off x="0" y="3481388"/>
            <a:ext cx="8521700" cy="739775"/>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t>Three types of model hubs</a:t>
            </a:r>
            <a:endParaRPr/>
          </a:p>
        </p:txBody>
      </p:sp>
      <p:cxnSp>
        <p:nvCxnSpPr>
          <p:cNvPr id="422" name="Google Shape;422;p39"/>
          <p:cNvCxnSpPr/>
          <p:nvPr/>
        </p:nvCxnSpPr>
        <p:spPr>
          <a:xfrm>
            <a:off x="4572000" y="2048225"/>
            <a:ext cx="0" cy="1192800"/>
          </a:xfrm>
          <a:prstGeom prst="straightConnector1">
            <a:avLst/>
          </a:prstGeom>
          <a:noFill/>
          <a:ln w="76200" cap="flat" cmpd="sng">
            <a:solidFill>
              <a:srgbClr val="1155CC"/>
            </a:solidFill>
            <a:prstDash val="solid"/>
            <a:round/>
            <a:headEnd type="none" w="med" len="med"/>
            <a:tailEnd type="stealth" w="med" len="med"/>
          </a:ln>
        </p:spPr>
      </p:cxnSp>
      <p:sp>
        <p:nvSpPr>
          <p:cNvPr id="423" name="Google Shape;423;p39"/>
          <p:cNvSpPr txBox="1"/>
          <p:nvPr/>
        </p:nvSpPr>
        <p:spPr>
          <a:xfrm>
            <a:off x="0" y="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[SCORED’22]</a:t>
            </a:r>
            <a:endParaRPr sz="12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C7725976-515C-22CE-A5DB-2D27174FF8B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98</a:t>
            </a:fld>
            <a:endParaRPr lang="en"/>
          </a:p>
        </p:txBody>
      </p:sp>
    </p:spTree>
    <p:extLst>
      <p:ext uri="{BB962C8B-B14F-4D97-AF65-F5344CB8AC3E}">
        <p14:creationId xmlns:p14="http://schemas.microsoft.com/office/powerpoint/2010/main" val="9260528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0"/>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Model Hub Identification </a:t>
            </a:r>
            <a:r>
              <a:rPr lang="en" sz="2000"/>
              <a:t>(as of 2022)</a:t>
            </a:r>
            <a:endParaRPr sz="2000"/>
          </a:p>
        </p:txBody>
      </p:sp>
      <p:sp>
        <p:nvSpPr>
          <p:cNvPr id="430" name="Google Shape;430;p40"/>
          <p:cNvSpPr txBox="1"/>
          <p:nvPr/>
        </p:nvSpPr>
        <p:spPr>
          <a:xfrm>
            <a:off x="151150" y="439000"/>
            <a:ext cx="8710200" cy="9975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chemeClr val="dk1"/>
              </a:buClr>
              <a:buSzPts val="1600"/>
              <a:buChar char="-"/>
            </a:pPr>
            <a:r>
              <a:rPr lang="en" sz="1600">
                <a:solidFill>
                  <a:schemeClr val="dk1"/>
                </a:solidFill>
              </a:rPr>
              <a:t>Keywords in major search engine</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b="1">
                <a:solidFill>
                  <a:schemeClr val="dk1"/>
                </a:solidFill>
              </a:rPr>
              <a:t>Selection criteria</a:t>
            </a:r>
            <a:r>
              <a:rPr lang="en" sz="1600">
                <a:solidFill>
                  <a:schemeClr val="dk1"/>
                </a:solidFill>
              </a:rPr>
              <a:t>: definition, website, documentation</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Result: 8 model hubs</a:t>
            </a:r>
            <a:endParaRPr sz="1600">
              <a:solidFill>
                <a:schemeClr val="dk1"/>
              </a:solidFill>
            </a:endParaRPr>
          </a:p>
        </p:txBody>
      </p:sp>
      <p:sp>
        <p:nvSpPr>
          <p:cNvPr id="431" name="Google Shape;431;p40"/>
          <p:cNvSpPr/>
          <p:nvPr/>
        </p:nvSpPr>
        <p:spPr>
          <a:xfrm rot="10800000">
            <a:off x="2152024" y="1558090"/>
            <a:ext cx="112200" cy="609300"/>
          </a:xfrm>
          <a:prstGeom prst="leftBrace">
            <a:avLst>
              <a:gd name="adj1" fmla="val 50000"/>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32" name="Google Shape;432;p40"/>
          <p:cNvPicPr preferRelativeResize="0"/>
          <p:nvPr/>
        </p:nvPicPr>
        <p:blipFill>
          <a:blip r:embed="rId3">
            <a:alphaModFix/>
          </a:blip>
          <a:stretch>
            <a:fillRect/>
          </a:stretch>
        </p:blipFill>
        <p:spPr>
          <a:xfrm>
            <a:off x="448749" y="1340225"/>
            <a:ext cx="1661696" cy="3803276"/>
          </a:xfrm>
          <a:prstGeom prst="rect">
            <a:avLst/>
          </a:prstGeom>
          <a:noFill/>
          <a:ln>
            <a:noFill/>
          </a:ln>
        </p:spPr>
      </p:pic>
      <p:sp>
        <p:nvSpPr>
          <p:cNvPr id="433" name="Google Shape;433;p40"/>
          <p:cNvSpPr/>
          <p:nvPr/>
        </p:nvSpPr>
        <p:spPr>
          <a:xfrm rot="10800000">
            <a:off x="2152024" y="2167530"/>
            <a:ext cx="112200" cy="2139000"/>
          </a:xfrm>
          <a:prstGeom prst="leftBrace">
            <a:avLst>
              <a:gd name="adj1" fmla="val 50000"/>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4" name="Google Shape;434;p40"/>
          <p:cNvSpPr/>
          <p:nvPr/>
        </p:nvSpPr>
        <p:spPr>
          <a:xfrm rot="10800000">
            <a:off x="2152024" y="4339899"/>
            <a:ext cx="112200" cy="779100"/>
          </a:xfrm>
          <a:prstGeom prst="leftBrace">
            <a:avLst>
              <a:gd name="adj1" fmla="val 50000"/>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5" name="Google Shape;435;p40"/>
          <p:cNvSpPr txBox="1"/>
          <p:nvPr/>
        </p:nvSpPr>
        <p:spPr>
          <a:xfrm>
            <a:off x="2349063" y="1704213"/>
            <a:ext cx="9618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Open</a:t>
            </a:r>
            <a:endParaRPr sz="2000"/>
          </a:p>
        </p:txBody>
      </p:sp>
      <p:sp>
        <p:nvSpPr>
          <p:cNvPr id="436" name="Google Shape;436;p40"/>
          <p:cNvSpPr txBox="1"/>
          <p:nvPr/>
        </p:nvSpPr>
        <p:spPr>
          <a:xfrm>
            <a:off x="2305788" y="3029263"/>
            <a:ext cx="10938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Gated</a:t>
            </a:r>
            <a:endParaRPr sz="2000"/>
          </a:p>
        </p:txBody>
      </p:sp>
      <p:sp>
        <p:nvSpPr>
          <p:cNvPr id="437" name="Google Shape;437;p40"/>
          <p:cNvSpPr txBox="1"/>
          <p:nvPr/>
        </p:nvSpPr>
        <p:spPr>
          <a:xfrm>
            <a:off x="2305788" y="4529350"/>
            <a:ext cx="15999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Commercial</a:t>
            </a:r>
            <a:endParaRPr sz="2000"/>
          </a:p>
        </p:txBody>
      </p:sp>
      <p:sp>
        <p:nvSpPr>
          <p:cNvPr id="438" name="Google Shape;438;p40"/>
          <p:cNvSpPr txBox="1"/>
          <p:nvPr/>
        </p:nvSpPr>
        <p:spPr>
          <a:xfrm>
            <a:off x="3963263" y="1704213"/>
            <a:ext cx="13557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0000FF"/>
                </a:solidFill>
              </a:rPr>
              <a:t>Anyone</a:t>
            </a:r>
            <a:endParaRPr sz="2000">
              <a:solidFill>
                <a:srgbClr val="0000FF"/>
              </a:solidFill>
            </a:endParaRPr>
          </a:p>
        </p:txBody>
      </p:sp>
      <p:cxnSp>
        <p:nvCxnSpPr>
          <p:cNvPr id="439" name="Google Shape;439;p40"/>
          <p:cNvCxnSpPr/>
          <p:nvPr/>
        </p:nvCxnSpPr>
        <p:spPr>
          <a:xfrm rot="10800000">
            <a:off x="3310863" y="1951438"/>
            <a:ext cx="564000" cy="0"/>
          </a:xfrm>
          <a:prstGeom prst="straightConnector1">
            <a:avLst/>
          </a:prstGeom>
          <a:noFill/>
          <a:ln w="28575" cap="flat" cmpd="sng">
            <a:solidFill>
              <a:srgbClr val="0000FF"/>
            </a:solidFill>
            <a:prstDash val="solid"/>
            <a:round/>
            <a:headEnd type="none" w="med" len="med"/>
            <a:tailEnd type="triangle" w="med" len="med"/>
          </a:ln>
        </p:spPr>
      </p:cxnSp>
      <p:sp>
        <p:nvSpPr>
          <p:cNvPr id="440" name="Google Shape;440;p40"/>
          <p:cNvSpPr txBox="1"/>
          <p:nvPr/>
        </p:nvSpPr>
        <p:spPr>
          <a:xfrm>
            <a:off x="3985988" y="3075013"/>
            <a:ext cx="34179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0000FF"/>
                </a:solidFill>
              </a:rPr>
              <a:t>Approved contributors</a:t>
            </a:r>
            <a:endParaRPr sz="2000">
              <a:solidFill>
                <a:srgbClr val="0000FF"/>
              </a:solidFill>
            </a:endParaRPr>
          </a:p>
        </p:txBody>
      </p:sp>
      <p:cxnSp>
        <p:nvCxnSpPr>
          <p:cNvPr id="441" name="Google Shape;441;p40"/>
          <p:cNvCxnSpPr/>
          <p:nvPr/>
        </p:nvCxnSpPr>
        <p:spPr>
          <a:xfrm rot="10800000">
            <a:off x="3333588" y="3322225"/>
            <a:ext cx="564000" cy="0"/>
          </a:xfrm>
          <a:prstGeom prst="straightConnector1">
            <a:avLst/>
          </a:prstGeom>
          <a:noFill/>
          <a:ln w="28575" cap="flat" cmpd="sng">
            <a:solidFill>
              <a:srgbClr val="0000FF"/>
            </a:solidFill>
            <a:prstDash val="solid"/>
            <a:round/>
            <a:headEnd type="none" w="med" len="med"/>
            <a:tailEnd type="triangle" w="med" len="med"/>
          </a:ln>
        </p:spPr>
      </p:cxnSp>
      <p:sp>
        <p:nvSpPr>
          <p:cNvPr id="442" name="Google Shape;442;p40"/>
          <p:cNvSpPr txBox="1"/>
          <p:nvPr/>
        </p:nvSpPr>
        <p:spPr>
          <a:xfrm>
            <a:off x="4512738" y="4560100"/>
            <a:ext cx="25674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0000FF"/>
                </a:solidFill>
              </a:rPr>
              <a:t>Internal engineers</a:t>
            </a:r>
            <a:endParaRPr sz="2000">
              <a:solidFill>
                <a:srgbClr val="0000FF"/>
              </a:solidFill>
            </a:endParaRPr>
          </a:p>
        </p:txBody>
      </p:sp>
      <p:cxnSp>
        <p:nvCxnSpPr>
          <p:cNvPr id="443" name="Google Shape;443;p40"/>
          <p:cNvCxnSpPr/>
          <p:nvPr/>
        </p:nvCxnSpPr>
        <p:spPr>
          <a:xfrm rot="10800000">
            <a:off x="3860338" y="4807325"/>
            <a:ext cx="564000" cy="0"/>
          </a:xfrm>
          <a:prstGeom prst="straightConnector1">
            <a:avLst/>
          </a:prstGeom>
          <a:noFill/>
          <a:ln w="28575" cap="flat" cmpd="sng">
            <a:solidFill>
              <a:srgbClr val="0000FF"/>
            </a:solidFill>
            <a:prstDash val="solid"/>
            <a:round/>
            <a:headEnd type="none" w="med" len="med"/>
            <a:tailEnd type="triangle" w="med" len="med"/>
          </a:ln>
        </p:spPr>
      </p:cxnSp>
      <p:sp>
        <p:nvSpPr>
          <p:cNvPr id="2" name="Slide Number Placeholder 1">
            <a:extLst>
              <a:ext uri="{FF2B5EF4-FFF2-40B4-BE49-F238E27FC236}">
                <a16:creationId xmlns:a16="http://schemas.microsoft.com/office/drawing/2014/main" id="{36E0AD21-B0F4-7AE2-3186-09AF3597F38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99</a:t>
            </a:fld>
            <a:endParaRPr lang="en"/>
          </a:p>
        </p:txBody>
      </p:sp>
    </p:spTree>
    <p:extLst>
      <p:ext uri="{BB962C8B-B14F-4D97-AF65-F5344CB8AC3E}">
        <p14:creationId xmlns:p14="http://schemas.microsoft.com/office/powerpoint/2010/main" val="362653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43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3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3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33"/>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4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4"/>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43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4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urdueEC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lnDef>
      <a:spPr>
        <a:ln/>
      </a:spPr>
      <a:bodyPr/>
      <a:lstStyle/>
      <a:style>
        <a:lnRef idx="3">
          <a:schemeClr val="dk1"/>
        </a:lnRef>
        <a:fillRef idx="0">
          <a:schemeClr val="dk1"/>
        </a:fillRef>
        <a:effectRef idx="2">
          <a:schemeClr val="dk1"/>
        </a:effectRef>
        <a:fontRef idx="minor">
          <a:schemeClr val="tx1"/>
        </a:fontRef>
      </a:style>
    </a:lnDef>
  </a:objectDefaults>
  <a:extraClrSchemeLst/>
  <a:extLst>
    <a:ext uri="{05A4C25C-085E-4340-85A3-A5531E510DB2}">
      <thm15:themeFamily xmlns:thm15="http://schemas.microsoft.com/office/thememl/2012/main" name="PurdueECE" id="{B2F4317B-32B5-0243-879A-0A2A9579E308}" vid="{0E192DAD-0821-8042-A21A-AF16E3A68D14}"/>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27564</Words>
  <Application>Microsoft Office PowerPoint</Application>
  <PresentationFormat>On-screen Show (16:9)</PresentationFormat>
  <Paragraphs>2900</Paragraphs>
  <Slides>273</Slides>
  <Notes>258</Notes>
  <HiddenSlides>27</HiddenSlides>
  <MMClips>0</MMClips>
  <ScaleCrop>false</ScaleCrop>
  <HeadingPairs>
    <vt:vector size="4" baseType="variant">
      <vt:variant>
        <vt:lpstr>Theme</vt:lpstr>
      </vt:variant>
      <vt:variant>
        <vt:i4>1</vt:i4>
      </vt:variant>
      <vt:variant>
        <vt:lpstr>Slide Titles</vt:lpstr>
      </vt:variant>
      <vt:variant>
        <vt:i4>273</vt:i4>
      </vt:variant>
    </vt:vector>
  </HeadingPairs>
  <TitlesOfParts>
    <vt:vector size="274" baseType="lpstr">
      <vt:lpstr>PurdueECE</vt:lpstr>
      <vt:lpstr>Trustworthy Reuse in the Machine Learning Model Supply Chain</vt:lpstr>
      <vt:lpstr>Talk Outline</vt:lpstr>
      <vt:lpstr>Thesis Summary </vt:lpstr>
      <vt:lpstr>Thesis Statement</vt:lpstr>
      <vt:lpstr>Outcomes</vt:lpstr>
      <vt:lpstr>Major Outcomes</vt:lpstr>
      <vt:lpstr>Other Outcomes</vt:lpstr>
      <vt:lpstr>Background</vt:lpstr>
      <vt:lpstr>Background  Pre-Trained Model (PTM)</vt:lpstr>
      <vt:lpstr>PowerPoint Presentation</vt:lpstr>
      <vt:lpstr>Save Costs with Pre-trained Models (PTMs)</vt:lpstr>
      <vt:lpstr>Where are PTMs from…</vt:lpstr>
      <vt:lpstr>Software Packages Exchanging</vt:lpstr>
      <vt:lpstr>Traditional Software Packages</vt:lpstr>
      <vt:lpstr>PTM Packages</vt:lpstr>
      <vt:lpstr>Background  (Software) Engineering Reuse Process</vt:lpstr>
      <vt:lpstr>PowerPoint Presentation</vt:lpstr>
      <vt:lpstr>Background  Trust in (Software) Reuse</vt:lpstr>
      <vt:lpstr>PowerPoint Presentation</vt:lpstr>
      <vt:lpstr>Putting together…</vt:lpstr>
      <vt:lpstr>PowerPoint Presentation</vt:lpstr>
      <vt:lpstr>Part 1: Characterizing Trustworthiness of AI Model Reuse</vt:lpstr>
      <vt:lpstr>What Do We Know So Far?</vt:lpstr>
      <vt:lpstr>Topic 1  Challenges and Practices of Deep Learning Reengineering</vt:lpstr>
      <vt:lpstr>DL Model Engineering Life Cycle</vt:lpstr>
      <vt:lpstr>Results – DL Reengineering Challenges</vt:lpstr>
      <vt:lpstr>DL Reengineering Workflow</vt:lpstr>
      <vt:lpstr>Takeaway Message</vt:lpstr>
      <vt:lpstr>Topic 2  Trustworthy Reuse of PTMs </vt:lpstr>
      <vt:lpstr>Lack of Knowledge</vt:lpstr>
      <vt:lpstr>Why PTM Reuse is hard?</vt:lpstr>
      <vt:lpstr>PTM Package vs. Traditional Package</vt:lpstr>
      <vt:lpstr>Takeaway Message</vt:lpstr>
      <vt:lpstr>Topic 3  Datasets of PTMs in Open-Source Software</vt:lpstr>
      <vt:lpstr>Dataset 1: PTMTorrent - Data Schema</vt:lpstr>
      <vt:lpstr>Dataset 2: PeaTMOSS - Data Schema</vt:lpstr>
      <vt:lpstr>Takeaway Message</vt:lpstr>
      <vt:lpstr>Part 2: Improving Trustworthy Reuse in AI Model Supply Chain</vt:lpstr>
      <vt:lpstr>What Do We Know So Far?</vt:lpstr>
      <vt:lpstr>Topic 4  Enhancing PTM Naming Practices and Consistency</vt:lpstr>
      <vt:lpstr>Hierarchy of PTM Naming Taxonomy</vt:lpstr>
      <vt:lpstr>Inconsistent Naming Hinders Model Reuse</vt:lpstr>
      <vt:lpstr>Importance of Accurate PTM Naming</vt:lpstr>
      <vt:lpstr>Overview of RQs and Methodologies</vt:lpstr>
      <vt:lpstr>Methodology - Survey </vt:lpstr>
      <vt:lpstr>PowerPoint Presentation</vt:lpstr>
      <vt:lpstr>Methodology - Naming Elements </vt:lpstr>
      <vt:lpstr>Methodology - Naming Conventions </vt:lpstr>
      <vt:lpstr>Methodology - Mining of PTM Names </vt:lpstr>
      <vt:lpstr>Results - PTM Name Analysis</vt:lpstr>
      <vt:lpstr>What kind of modifications might necessitate a new model type/architecture? </vt:lpstr>
      <vt:lpstr>DNN ARchitecture Assessment (DARA) - Overview</vt:lpstr>
      <vt:lpstr>Design of DARA – Feature Extraction </vt:lpstr>
      <vt:lpstr>Design of DARA – Anomaly Detection</vt:lpstr>
      <vt:lpstr>DARA Effectiveness: high accuracy for model_type </vt:lpstr>
      <vt:lpstr>DARA Efficiency: Applicable to Practice</vt:lpstr>
      <vt:lpstr>Evaluation of DARA – Comparing DARA Types</vt:lpstr>
      <vt:lpstr>Use Cases of DARA in Practice</vt:lpstr>
      <vt:lpstr>Future Directions</vt:lpstr>
      <vt:lpstr>Takeaway Message</vt:lpstr>
      <vt:lpstr>Topic 5  Adapting Package Confusion Detection System to AI Model Supply Chain</vt:lpstr>
      <vt:lpstr>Background: Threat Model of Package Confusion Attack</vt:lpstr>
      <vt:lpstr>Background: Package Confusion Categories</vt:lpstr>
      <vt:lpstr>Illustration of Package Confusion Attacks</vt:lpstr>
      <vt:lpstr>Organization Confusion</vt:lpstr>
      <vt:lpstr>Model Confusion Attack is Real</vt:lpstr>
      <vt:lpstr>ConfuGuard: Package Confusion Attack Detection</vt:lpstr>
      <vt:lpstr>Results – Disclosure of Real Attacks</vt:lpstr>
      <vt:lpstr>Adapting Confuguard to Hugging Face</vt:lpstr>
      <vt:lpstr>Results</vt:lpstr>
      <vt:lpstr>Takeaway Message</vt:lpstr>
      <vt:lpstr>Recommendations &amp; Future Work</vt:lpstr>
      <vt:lpstr>Discussion and Conclusion</vt:lpstr>
      <vt:lpstr>Thesis Summary</vt:lpstr>
      <vt:lpstr>Acknowledgements</vt:lpstr>
      <vt:lpstr>THANK YOU!</vt:lpstr>
      <vt:lpstr>Bonus Slides</vt:lpstr>
      <vt:lpstr>Summary of Contributions</vt:lpstr>
      <vt:lpstr>Bonus Slides - Topic 1</vt:lpstr>
      <vt:lpstr>Definition of DL Reengineering (4 kinds)</vt:lpstr>
      <vt:lpstr>Why DL Reengineering?</vt:lpstr>
      <vt:lpstr>Research Questions &amp; Methods</vt:lpstr>
      <vt:lpstr>Research questions</vt:lpstr>
      <vt:lpstr>A Case Study on Computer Vision</vt:lpstr>
      <vt:lpstr>Methodology - Overview</vt:lpstr>
      <vt:lpstr>Theme 1 - Quantitative Understanding defect characteristics</vt:lpstr>
      <vt:lpstr>Relationship between Reengineering Repositories</vt:lpstr>
      <vt:lpstr>Methodology - Quantitative Study (RQ1-RQ4)</vt:lpstr>
      <vt:lpstr>Results – Symptoms: most defects in training didn’t result in crashes</vt:lpstr>
      <vt:lpstr>Results – DL-Specific Defects: distinct root causes for the observed symptoms</vt:lpstr>
      <vt:lpstr>Theme 2 - Qualitative Underlying challenges and practices</vt:lpstr>
      <vt:lpstr>Method of Theme 2 - Qualitative Study (RQ5)</vt:lpstr>
      <vt:lpstr>Method of Theme 2 - Qualitative Study (RQ5)</vt:lpstr>
      <vt:lpstr>Future Directions</vt:lpstr>
      <vt:lpstr>Bonus Slides - Topic 2</vt:lpstr>
      <vt:lpstr>PowerPoint Presentation</vt:lpstr>
      <vt:lpstr>Topic 2  Trustworthy Reuse of PTMs   Selected Results</vt:lpstr>
      <vt:lpstr>What is available?</vt:lpstr>
      <vt:lpstr>Model Hub Identification (as of 2022)</vt:lpstr>
      <vt:lpstr>What is in the hub?</vt:lpstr>
      <vt:lpstr>How are Model Hubs Structured for Contributions</vt:lpstr>
      <vt:lpstr>What is prioritized?</vt:lpstr>
      <vt:lpstr>Methodology - Overview</vt:lpstr>
      <vt:lpstr>Methodology - Qualitative Study</vt:lpstr>
      <vt:lpstr>What is challenging of PTM Reuse?</vt:lpstr>
      <vt:lpstr>How do engineers select PTMs?</vt:lpstr>
      <vt:lpstr>Methodology - Quantitative Study</vt:lpstr>
      <vt:lpstr>Risks: low adoption of security features</vt:lpstr>
      <vt:lpstr>Bonus Slides - Topic 3</vt:lpstr>
      <vt:lpstr>Dataset 1: PTMTorrent</vt:lpstr>
      <vt:lpstr>There are still gaps…</vt:lpstr>
      <vt:lpstr>Dataset 2: PeaTMOSS</vt:lpstr>
      <vt:lpstr>Dataset 2: PeaTMOSS (Enhancement)</vt:lpstr>
      <vt:lpstr>Dataset 2: PeaTMOSS (Enhancement)</vt:lpstr>
      <vt:lpstr>Dataset 2: PeaTMOSS - Example Usage</vt:lpstr>
      <vt:lpstr>Bonus Slides - Topic 4</vt:lpstr>
      <vt:lpstr>Bonus Slides - Topic 5</vt:lpstr>
      <vt:lpstr>Design of DARA – Computational Graph Conversion</vt:lpstr>
      <vt:lpstr>Design of DARA – Abstract Architecture Generation</vt:lpstr>
      <vt:lpstr>Design of DARA – Feature Extraction</vt:lpstr>
      <vt:lpstr>Design of DARA – Anomaly Detection</vt:lpstr>
      <vt:lpstr>Evaluation of DARA – Confusion Matrix of Prediction</vt:lpstr>
      <vt:lpstr>Bonus Slides - Others</vt:lpstr>
      <vt:lpstr>DIVIDER – BELOW IS OLD</vt:lpstr>
      <vt:lpstr>DIVIDER – BELOW IS OLD</vt:lpstr>
      <vt:lpstr>DIVIDER – BELOW IS OLD</vt:lpstr>
      <vt:lpstr>PowerPoint Presentation</vt:lpstr>
      <vt:lpstr>Summary of Contributions</vt:lpstr>
      <vt:lpstr>Outline</vt:lpstr>
      <vt:lpstr>Outline</vt:lpstr>
      <vt:lpstr>Outline</vt:lpstr>
      <vt:lpstr>Topic 2  PTM Naming Practices</vt:lpstr>
      <vt:lpstr>Topic 2  PTM Naming Practices  Problem Statement</vt:lpstr>
      <vt:lpstr>PowerPoint Presentation</vt:lpstr>
      <vt:lpstr>Metadata Inconsistency</vt:lpstr>
      <vt:lpstr>Naming convention is important to PTM Reuse!</vt:lpstr>
      <vt:lpstr>Naming convention is important to PTM Reuse!</vt:lpstr>
      <vt:lpstr>Naming inconsistencies exist…</vt:lpstr>
      <vt:lpstr>Topic 3  Datasets of PTMs in Open-Source Software</vt:lpstr>
      <vt:lpstr>Topic 3  Datasets of PTMs in Open-Source Software  Knowledge Gap</vt:lpstr>
      <vt:lpstr>PowerPoint Presentation</vt:lpstr>
      <vt:lpstr>What is available?</vt:lpstr>
      <vt:lpstr>Motivation for a Dataset</vt:lpstr>
      <vt:lpstr>Outline</vt:lpstr>
      <vt:lpstr> Trustworthy Reuse in Open-Source AI Model Ecosystems  How Far Are We?</vt:lpstr>
      <vt:lpstr>PowerPoint Presentation</vt:lpstr>
      <vt:lpstr>What Do We Know? – Systematic Literature Review</vt:lpstr>
      <vt:lpstr>PowerPoint Presentation</vt:lpstr>
      <vt:lpstr>PowerPoint Presentation</vt:lpstr>
      <vt:lpstr>Summary</vt:lpstr>
      <vt:lpstr>Thank you!</vt:lpstr>
      <vt:lpstr>Bonus Slides</vt:lpstr>
      <vt:lpstr>Trustworthy Reuse in the Machine Learning Model Supply Chain</vt:lpstr>
      <vt:lpstr>PowerPoint Presentation</vt:lpstr>
      <vt:lpstr>Claim 1: Transformers increases the accessibility of PTM creation and downstream reuse</vt:lpstr>
      <vt:lpstr>Claim 2: Popularity Affects PTM Selection and Reuse More than Other Traditional Attributes</vt:lpstr>
      <vt:lpstr>Claim 3: Quality Impacts Model Selection?</vt:lpstr>
      <vt:lpstr>Outline</vt:lpstr>
      <vt:lpstr>Methodology - Identifying Metadata Inconsistencies</vt:lpstr>
      <vt:lpstr>Proposed Improvement on DARA</vt:lpstr>
      <vt:lpstr>Substantially Proposed Work 1/2  Identifying PTM Naming and Arch Defects  Preliminary Results</vt:lpstr>
      <vt:lpstr>Discovery on Naming Conventions </vt:lpstr>
      <vt:lpstr>Discovery on Naming Defects</vt:lpstr>
      <vt:lpstr>Future Direction – 2  Typosquatting Attack in the PTM Ecosystems</vt:lpstr>
      <vt:lpstr>Future Direction – 2  Typosquatting Attack in the PTM Ecosystems</vt:lpstr>
      <vt:lpstr>Typosquatting Attack</vt:lpstr>
      <vt:lpstr>Typosquat Examples of PTM Packages</vt:lpstr>
      <vt:lpstr>Future Direction – 3  Mining Software Repositories to Facilitate Model Selection</vt:lpstr>
      <vt:lpstr>PowerPoint Presentation</vt:lpstr>
      <vt:lpstr>Model selection is hard!</vt:lpstr>
      <vt:lpstr>Low utilization</vt:lpstr>
      <vt:lpstr>Substantially Proposed Work 2/2  Mining Software Repositories to Facilitate Model Selection</vt:lpstr>
      <vt:lpstr>Background - Two strategies for PTM selection</vt:lpstr>
      <vt:lpstr>Background - Related works</vt:lpstr>
      <vt:lpstr>Substantially Proposed Work 2/2  Mining Software Repositories to Facilitate Model Selection</vt:lpstr>
      <vt:lpstr>Proposed method - Benchmarking</vt:lpstr>
      <vt:lpstr>Proposed method - Applying PeaTMOSS Data</vt:lpstr>
      <vt:lpstr>Research Contribution – 3/3  Deep Learning Reengineering</vt:lpstr>
      <vt:lpstr>Research Contribution – 3/3  Deep Learning Reengineering  Knowledge Gap</vt:lpstr>
      <vt:lpstr>PowerPoint Presentation</vt:lpstr>
      <vt:lpstr>PowerPoint Presentation</vt:lpstr>
      <vt:lpstr>Research Contribution  Deep Learning Reengineering  Methods</vt:lpstr>
      <vt:lpstr>What is prioritized? What is challenging?</vt:lpstr>
      <vt:lpstr>Mixed-methods approach</vt:lpstr>
      <vt:lpstr>Research Contribution – 3/3  Deep Learning Reengineering  Selected Results</vt:lpstr>
      <vt:lpstr>Reengineering Defect Distribution</vt:lpstr>
      <vt:lpstr>Reengineering workflow and challenges</vt:lpstr>
      <vt:lpstr>Reengineering Defect Symptoms</vt:lpstr>
      <vt:lpstr>Summary</vt:lpstr>
      <vt:lpstr>Deep Learning Model Registry</vt:lpstr>
      <vt:lpstr>PowerPoint Presentation</vt:lpstr>
      <vt:lpstr>PowerPoint Presentation</vt:lpstr>
      <vt:lpstr>PowerPoint Presentation</vt:lpstr>
      <vt:lpstr>Overview</vt:lpstr>
      <vt:lpstr>PowerPoint Presentation</vt:lpstr>
      <vt:lpstr>PowerPoint Presentation</vt:lpstr>
      <vt:lpstr>PowerPoint Presentation</vt:lpstr>
      <vt:lpstr>Pre-trained Model (PTM): Definition and Use</vt:lpstr>
      <vt:lpstr>Landscape of Pre-trained Model Re-use</vt:lpstr>
      <vt:lpstr>Landscape of Pre-trained Model Re-use</vt:lpstr>
      <vt:lpstr>PowerPoint Presentation</vt:lpstr>
      <vt:lpstr>Overview</vt:lpstr>
      <vt:lpstr>PowerPoint Presentation</vt:lpstr>
      <vt:lpstr>Research products</vt:lpstr>
      <vt:lpstr>Overview</vt:lpstr>
      <vt:lpstr>PowerPoint Presentation</vt:lpstr>
      <vt:lpstr>What is available?</vt:lpstr>
      <vt:lpstr>What is a hub? What hubs are there?</vt:lpstr>
      <vt:lpstr>What is in the hub?</vt:lpstr>
      <vt:lpstr>Deep Learning Model Registry</vt:lpstr>
      <vt:lpstr>Research-to-Practice Pipeline in Model Hubs</vt:lpstr>
      <vt:lpstr>How are Model Hubs Structured for Contributions</vt:lpstr>
      <vt:lpstr>PowerPoint Presentation</vt:lpstr>
      <vt:lpstr>Any risks?</vt:lpstr>
      <vt:lpstr>Risk 1: Model is not what is claimed</vt:lpstr>
      <vt:lpstr>Risk 1: Model is not what is claimed (Accuracy)</vt:lpstr>
      <vt:lpstr>Risk 1: Model is not what is claimed (Latency)</vt:lpstr>
      <vt:lpstr>Risk 1: Model is not what is claimed (Latency)</vt:lpstr>
      <vt:lpstr>Risk 1: Model is not what is claimed (Architecture)</vt:lpstr>
      <vt:lpstr>Risk 2: Maintainer gone bad</vt:lpstr>
      <vt:lpstr>Risk–Maintainer gone bad → Similar to other package registries</vt:lpstr>
      <vt:lpstr>Risk 3:  Usefulness of security features</vt:lpstr>
      <vt:lpstr>Risk 3: Usefulness of security features</vt:lpstr>
      <vt:lpstr>Risk 4: Naming Defects (Background)</vt:lpstr>
      <vt:lpstr>Risk 4: Naming Defects (Example)</vt:lpstr>
      <vt:lpstr>Risk 4: Naming Defects (Patterns) </vt:lpstr>
      <vt:lpstr>Risk 4: Naming Defects (Measurement) </vt:lpstr>
      <vt:lpstr>PowerPoint Presentation</vt:lpstr>
      <vt:lpstr>What is prioritized?</vt:lpstr>
      <vt:lpstr>Lack of Knowledge</vt:lpstr>
      <vt:lpstr>To whom did we talk?</vt:lpstr>
      <vt:lpstr>How do engineers select PTMs?</vt:lpstr>
      <vt:lpstr>What attributes facilitate PTM reuse?</vt:lpstr>
      <vt:lpstr>What is challenging of PTM Reuse?</vt:lpstr>
      <vt:lpstr>Why PTM Reuse is hard?</vt:lpstr>
      <vt:lpstr>What attributes facilitate PTM reuse?</vt:lpstr>
      <vt:lpstr>How often are PTM attributes missing?</vt:lpstr>
      <vt:lpstr>Any risks?</vt:lpstr>
      <vt:lpstr>Risk 1: Maintainer gone bad</vt:lpstr>
      <vt:lpstr>Risk: Maintainer gone bad → Similar to other package registries</vt:lpstr>
      <vt:lpstr>How often are PTM attributes missing?</vt:lpstr>
      <vt:lpstr>PTM Package vs. Traditional Package</vt:lpstr>
      <vt:lpstr>Overview</vt:lpstr>
      <vt:lpstr>PowerPoint Presentation</vt:lpstr>
      <vt:lpstr>PowerPoint Presentation</vt:lpstr>
      <vt:lpstr>Topics we will discuss today</vt:lpstr>
      <vt:lpstr>Audit: PTM Dataset Extension</vt:lpstr>
      <vt:lpstr>Pre-Trained Models in Open-Source Software (PeaTMOSS)</vt:lpstr>
      <vt:lpstr>Standardization: Testing model properties</vt:lpstr>
      <vt:lpstr>PowerPoint Presentation</vt:lpstr>
      <vt:lpstr>Model Converters Property Testing </vt:lpstr>
      <vt:lpstr>Background and Motivation</vt:lpstr>
      <vt:lpstr>Proposed Solution</vt:lpstr>
      <vt:lpstr>Conversion Testing</vt:lpstr>
      <vt:lpstr>Conversion Testing</vt:lpstr>
      <vt:lpstr>Bonus slides</vt:lpstr>
      <vt:lpstr>How do engineers decide which PTNN to reuse?</vt:lpstr>
      <vt:lpstr>What DL-specific attributes are key for PTNN reuse?</vt:lpstr>
      <vt:lpstr>What are the main challenges of PTNN reuse?</vt:lpstr>
      <vt:lpstr>Security risks in existing public PTNN registry</vt:lpstr>
      <vt:lpstr>How often are PTNN attributes missing?</vt:lpstr>
      <vt:lpstr>Security: High-value targets for compromise?</vt:lpstr>
      <vt:lpstr>Enhance PTM Registries via Automated Metadata Extraction  (Early idea for discussion)</vt:lpstr>
      <vt:lpstr>Motivation – Measurements</vt:lpstr>
      <vt:lpstr>Motivation – Engineers’ experiences </vt:lpstr>
      <vt:lpstr>Background: Naming Defects and Patterns</vt:lpstr>
      <vt:lpstr>Background: Research-to-Practice (RTP) Pipeline</vt:lpstr>
      <vt:lpstr>Background: Naming Defects and Patterns</vt:lpstr>
      <vt:lpstr>Research Questions</vt:lpstr>
      <vt:lpstr>Results: Semantic Naming Patterns</vt:lpstr>
      <vt:lpstr>Results: Semantic Naming Patterns</vt:lpstr>
      <vt:lpstr>Results: Syntactic Naming Patterns</vt:lpstr>
      <vt:lpstr>Observations → Problems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Jiang, Wenxin</cp:lastModifiedBy>
  <cp:revision>6</cp:revision>
  <dcterms:modified xsi:type="dcterms:W3CDTF">2025-06-13T18:46:24Z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7606f69-b0ae-4874-be30-7d43a3c7be10_Enabled">
    <vt:lpwstr>true</vt:lpwstr>
  </property>
  <property fmtid="{D5CDD505-2E9C-101B-9397-08002B2CF9AE}" pid="3" name="MSIP_Label_f7606f69-b0ae-4874-be30-7d43a3c7be10_SetDate">
    <vt:lpwstr>2025-04-18T16:43:03Z</vt:lpwstr>
  </property>
  <property fmtid="{D5CDD505-2E9C-101B-9397-08002B2CF9AE}" pid="4" name="MSIP_Label_f7606f69-b0ae-4874-be30-7d43a3c7be10_Method">
    <vt:lpwstr>Standard</vt:lpwstr>
  </property>
  <property fmtid="{D5CDD505-2E9C-101B-9397-08002B2CF9AE}" pid="5" name="MSIP_Label_f7606f69-b0ae-4874-be30-7d43a3c7be10_Name">
    <vt:lpwstr>defa4170-0d19-0005-0001-bc88714345d2</vt:lpwstr>
  </property>
  <property fmtid="{D5CDD505-2E9C-101B-9397-08002B2CF9AE}" pid="6" name="MSIP_Label_f7606f69-b0ae-4874-be30-7d43a3c7be10_SiteId">
    <vt:lpwstr>4130bd39-7c53-419c-b1e5-8758d6d63f21</vt:lpwstr>
  </property>
  <property fmtid="{D5CDD505-2E9C-101B-9397-08002B2CF9AE}" pid="7" name="MSIP_Label_f7606f69-b0ae-4874-be30-7d43a3c7be10_ActionId">
    <vt:lpwstr>79daf8dc-cb49-4a88-8fb9-99a37bec0468</vt:lpwstr>
  </property>
  <property fmtid="{D5CDD505-2E9C-101B-9397-08002B2CF9AE}" pid="8" name="MSIP_Label_f7606f69-b0ae-4874-be30-7d43a3c7be10_ContentBits">
    <vt:lpwstr>0</vt:lpwstr>
  </property>
  <property fmtid="{D5CDD505-2E9C-101B-9397-08002B2CF9AE}" pid="9" name="MSIP_Label_f7606f69-b0ae-4874-be30-7d43a3c7be10_Tag">
    <vt:lpwstr>50, 3, 0, 1</vt:lpwstr>
  </property>
</Properties>
</file>